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309" r:id="rId4"/>
    <p:sldId id="310" r:id="rId5"/>
    <p:sldId id="311" r:id="rId6"/>
    <p:sldId id="312" r:id="rId7"/>
    <p:sldId id="313" r:id="rId8"/>
    <p:sldId id="31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4" r:id="rId28"/>
    <p:sldId id="396" r:id="rId29"/>
    <p:sldId id="397" r:id="rId30"/>
    <p:sldId id="398" r:id="rId31"/>
    <p:sldId id="399" r:id="rId32"/>
    <p:sldId id="332" r:id="rId33"/>
    <p:sldId id="400" r:id="rId34"/>
    <p:sldId id="331" r:id="rId35"/>
    <p:sldId id="333" r:id="rId36"/>
    <p:sldId id="334" r:id="rId37"/>
    <p:sldId id="335" r:id="rId38"/>
    <p:sldId id="336" r:id="rId39"/>
    <p:sldId id="337" r:id="rId40"/>
    <p:sldId id="338" r:id="rId41"/>
    <p:sldId id="339" r:id="rId42"/>
    <p:sldId id="340" r:id="rId43"/>
    <p:sldId id="341" r:id="rId44"/>
    <p:sldId id="354" r:id="rId45"/>
    <p:sldId id="350" r:id="rId46"/>
    <p:sldId id="351" r:id="rId47"/>
    <p:sldId id="352" r:id="rId48"/>
    <p:sldId id="353"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9" r:id="rId63"/>
    <p:sldId id="370" r:id="rId64"/>
    <p:sldId id="374" r:id="rId65"/>
    <p:sldId id="372" r:id="rId66"/>
    <p:sldId id="37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576" autoAdjust="0"/>
  </p:normalViewPr>
  <p:slideViewPr>
    <p:cSldViewPr>
      <p:cViewPr varScale="1">
        <p:scale>
          <a:sx n="92" d="100"/>
          <a:sy n="92"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8C35DB-4DF1-43D5-B89B-089FCCBC1DC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8C35DB-4DF1-43D5-B89B-089FCCBC1D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2E1612-24E9-47C0-B455-089D3EC520EA}"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C35DB-4DF1-43D5-B89B-089FCCBC1D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B2E1612-24E9-47C0-B455-089D3EC520EA}" type="datetimeFigureOut">
              <a:rPr lang="en-US" smtClean="0"/>
              <a:pPr/>
              <a:t>12/20/2015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8C35DB-4DF1-43D5-B89B-089FCCBC1DC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t> </a:t>
            </a:r>
            <a:endParaRPr lang="en-US" dirty="0"/>
          </a:p>
        </p:txBody>
      </p:sp>
      <p:sp>
        <p:nvSpPr>
          <p:cNvPr id="5" name="Title 4"/>
          <p:cNvSpPr>
            <a:spLocks noGrp="1"/>
          </p:cNvSpPr>
          <p:nvPr>
            <p:ph type="ctrTitle"/>
          </p:nvPr>
        </p:nvSpPr>
        <p:spPr>
          <a:xfrm>
            <a:off x="457200" y="980728"/>
            <a:ext cx="8229600" cy="1828800"/>
          </a:xfrm>
        </p:spPr>
        <p:txBody>
          <a:bodyPr>
            <a:prstTxWarp prst="textArchUp">
              <a:avLst/>
            </a:prstTxWarp>
            <a:normAutofit/>
            <a:scene3d>
              <a:camera prst="orthographicFront"/>
              <a:lightRig rig="soft" dir="t">
                <a:rot lat="0" lon="0" rev="17220000"/>
              </a:lightRig>
            </a:scene3d>
            <a:sp3d extrusionH="57150" prstMaterial="softEdge">
              <a:bevelT w="82550" h="38100" prst="coolSlant"/>
            </a:sp3d>
          </a:bodyPr>
          <a:lstStyle/>
          <a:p>
            <a:r>
              <a:rPr lang="fa-IR" sz="7200"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101600">
                    <a:schemeClr val="tx1">
                      <a:lumMod val="85000"/>
                      <a:alpha val="60000"/>
                    </a:schemeClr>
                  </a:glow>
                </a:effectLst>
              </a:rPr>
              <a:t>هوالحق</a:t>
            </a:r>
            <a:endParaRPr lang="en-US" sz="7200" dirty="0">
              <a:ln w="6350">
                <a:solidFill>
                  <a:schemeClr val="tx1">
                    <a:lumMod val="65000"/>
                  </a:schemeClr>
                </a:solidFill>
              </a:ln>
              <a:solidFill>
                <a:schemeClr val="bg1">
                  <a:lumMod val="65000"/>
                  <a:lumOff val="35000"/>
                </a:schemeClr>
              </a:solidFill>
              <a:effectLst>
                <a:glow rad="101600">
                  <a:schemeClr val="tx1">
                    <a:lumMod val="85000"/>
                    <a:alpha val="60000"/>
                  </a:schemeClr>
                </a:glow>
              </a:effectLst>
            </a:endParaRPr>
          </a:p>
        </p:txBody>
      </p:sp>
      <p:sp>
        <p:nvSpPr>
          <p:cNvPr id="2" name="Rectangle 1"/>
          <p:cNvSpPr/>
          <p:nvPr/>
        </p:nvSpPr>
        <p:spPr>
          <a:xfrm>
            <a:off x="1619672" y="2492896"/>
            <a:ext cx="43204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mtClean="0"/>
              <a:t>تهیه کننده:عمو زنجیرباف</a:t>
            </a:r>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2500298" y="642918"/>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اداری </a:t>
            </a:r>
            <a:endParaRPr lang="en-US" b="1" dirty="0"/>
          </a:p>
        </p:txBody>
      </p:sp>
      <p:sp>
        <p:nvSpPr>
          <p:cNvPr id="4" name="Rectangle 3"/>
          <p:cNvSpPr/>
          <p:nvPr/>
        </p:nvSpPr>
        <p:spPr>
          <a:xfrm>
            <a:off x="7500958" y="3929066"/>
            <a:ext cx="1143008"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بخش اعمال جراهی</a:t>
            </a:r>
            <a:endParaRPr lang="en-US" b="1" dirty="0"/>
          </a:p>
        </p:txBody>
      </p:sp>
      <p:sp>
        <p:nvSpPr>
          <p:cNvPr id="5" name="Rectangle 4"/>
          <p:cNvSpPr/>
          <p:nvPr/>
        </p:nvSpPr>
        <p:spPr>
          <a:xfrm>
            <a:off x="285720" y="642918"/>
            <a:ext cx="1214446"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ورودی به درمانگاه</a:t>
            </a:r>
            <a:endParaRPr lang="en-US" b="1" dirty="0"/>
          </a:p>
        </p:txBody>
      </p:sp>
      <p:sp>
        <p:nvSpPr>
          <p:cNvPr id="6" name="Rectangle 5"/>
          <p:cNvSpPr/>
          <p:nvPr/>
        </p:nvSpPr>
        <p:spPr>
          <a:xfrm>
            <a:off x="4357686" y="571480"/>
            <a:ext cx="1214446"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ورودی</a:t>
            </a:r>
            <a:endParaRPr lang="en-US" b="1" dirty="0"/>
          </a:p>
        </p:txBody>
      </p:sp>
      <p:sp>
        <p:nvSpPr>
          <p:cNvPr id="7" name="Rectangle 6"/>
          <p:cNvSpPr/>
          <p:nvPr/>
        </p:nvSpPr>
        <p:spPr>
          <a:xfrm>
            <a:off x="5715008" y="3929066"/>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راهرو </a:t>
            </a:r>
            <a:endParaRPr lang="en-US" b="1" dirty="0"/>
          </a:p>
        </p:txBody>
      </p:sp>
      <p:sp>
        <p:nvSpPr>
          <p:cNvPr id="8" name="Rectangle 7"/>
          <p:cNvSpPr/>
          <p:nvPr/>
        </p:nvSpPr>
        <p:spPr>
          <a:xfrm>
            <a:off x="5715008" y="5286388"/>
            <a:ext cx="1071570"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9" name="Rectangle 8"/>
          <p:cNvSpPr/>
          <p:nvPr/>
        </p:nvSpPr>
        <p:spPr>
          <a:xfrm>
            <a:off x="4500562" y="2357430"/>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پذیرش و انتظار</a:t>
            </a:r>
            <a:endParaRPr lang="en-US" b="1" dirty="0"/>
          </a:p>
        </p:txBody>
      </p:sp>
      <p:sp>
        <p:nvSpPr>
          <p:cNvPr id="10" name="Rectangle 9"/>
          <p:cNvSpPr/>
          <p:nvPr/>
        </p:nvSpPr>
        <p:spPr>
          <a:xfrm>
            <a:off x="285720" y="3214686"/>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آزمایشگاه</a:t>
            </a:r>
            <a:endParaRPr lang="en-US" b="1" dirty="0"/>
          </a:p>
        </p:txBody>
      </p:sp>
      <p:sp>
        <p:nvSpPr>
          <p:cNvPr id="11" name="Rectangle 10"/>
          <p:cNvSpPr/>
          <p:nvPr/>
        </p:nvSpPr>
        <p:spPr>
          <a:xfrm>
            <a:off x="2643174" y="3286124"/>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بخش بستری وجراحی</a:t>
            </a:r>
            <a:endParaRPr lang="en-US" b="1" dirty="0"/>
          </a:p>
        </p:txBody>
      </p:sp>
      <p:sp>
        <p:nvSpPr>
          <p:cNvPr id="12" name="Rectangle 11"/>
          <p:cNvSpPr/>
          <p:nvPr/>
        </p:nvSpPr>
        <p:spPr>
          <a:xfrm>
            <a:off x="2500298" y="564357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ورودی به اورژانس</a:t>
            </a:r>
            <a:endParaRPr lang="en-US" b="1" dirty="0"/>
          </a:p>
        </p:txBody>
      </p:sp>
      <p:sp>
        <p:nvSpPr>
          <p:cNvPr id="13" name="Rectangle 12"/>
          <p:cNvSpPr/>
          <p:nvPr/>
        </p:nvSpPr>
        <p:spPr>
          <a:xfrm>
            <a:off x="1500166" y="1928802"/>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درمانگاه</a:t>
            </a:r>
            <a:endParaRPr lang="en-US" b="1" dirty="0"/>
          </a:p>
        </p:txBody>
      </p:sp>
      <p:sp>
        <p:nvSpPr>
          <p:cNvPr id="14" name="Rectangle 13"/>
          <p:cNvSpPr/>
          <p:nvPr/>
        </p:nvSpPr>
        <p:spPr>
          <a:xfrm>
            <a:off x="285720" y="4643446"/>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اورژانس</a:t>
            </a:r>
            <a:endParaRPr lang="en-US" b="1" dirty="0"/>
          </a:p>
        </p:txBody>
      </p:sp>
      <p:cxnSp>
        <p:nvCxnSpPr>
          <p:cNvPr id="15" name="Elbow Connector 14"/>
          <p:cNvCxnSpPr>
            <a:stCxn id="3" idx="3"/>
            <a:endCxn id="9" idx="1"/>
          </p:cNvCxnSpPr>
          <p:nvPr/>
        </p:nvCxnSpPr>
        <p:spPr>
          <a:xfrm>
            <a:off x="3571868" y="1000108"/>
            <a:ext cx="928694" cy="1785950"/>
          </a:xfrm>
          <a:prstGeom prst="bentConnector3">
            <a:avLst>
              <a:gd name="adj1" fmla="val 50000"/>
            </a:avLst>
          </a:prstGeom>
          <a:ln>
            <a:solidFill>
              <a:srgbClr val="0070C0"/>
            </a:solidFill>
          </a:ln>
        </p:spPr>
        <p:style>
          <a:lnRef idx="2">
            <a:schemeClr val="accent6"/>
          </a:lnRef>
          <a:fillRef idx="0">
            <a:schemeClr val="accent6"/>
          </a:fillRef>
          <a:effectRef idx="1">
            <a:schemeClr val="accent6"/>
          </a:effectRef>
          <a:fontRef idx="minor">
            <a:schemeClr val="tx1"/>
          </a:fontRef>
        </p:style>
      </p:cxnSp>
      <p:cxnSp>
        <p:nvCxnSpPr>
          <p:cNvPr id="16" name="Shape 15"/>
          <p:cNvCxnSpPr>
            <a:stCxn id="3" idx="1"/>
            <a:endCxn id="13" idx="0"/>
          </p:cNvCxnSpPr>
          <p:nvPr/>
        </p:nvCxnSpPr>
        <p:spPr>
          <a:xfrm rot="10800000" flipV="1">
            <a:off x="2071670" y="1000108"/>
            <a:ext cx="428628" cy="928694"/>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7" name="Shape 16"/>
          <p:cNvCxnSpPr>
            <a:stCxn id="13" idx="1"/>
            <a:endCxn id="10" idx="0"/>
          </p:cNvCxnSpPr>
          <p:nvPr/>
        </p:nvCxnSpPr>
        <p:spPr>
          <a:xfrm rot="10800000" flipV="1">
            <a:off x="857224" y="2357430"/>
            <a:ext cx="642942" cy="857256"/>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0" idx="2"/>
            <a:endCxn id="14" idx="0"/>
          </p:cNvCxnSpPr>
          <p:nvPr/>
        </p:nvCxnSpPr>
        <p:spPr>
          <a:xfrm rot="5400000">
            <a:off x="571472" y="4357694"/>
            <a:ext cx="57150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9" name="Shape 18"/>
          <p:cNvCxnSpPr>
            <a:stCxn id="5" idx="3"/>
          </p:cNvCxnSpPr>
          <p:nvPr/>
        </p:nvCxnSpPr>
        <p:spPr>
          <a:xfrm>
            <a:off x="1500166" y="1000108"/>
            <a:ext cx="357190" cy="928694"/>
          </a:xfrm>
          <a:prstGeom prst="bentConnector2">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Shape 19"/>
          <p:cNvCxnSpPr>
            <a:stCxn id="14" idx="2"/>
            <a:endCxn id="12" idx="1"/>
          </p:cNvCxnSpPr>
          <p:nvPr/>
        </p:nvCxnSpPr>
        <p:spPr>
          <a:xfrm rot="16200000" flipH="1">
            <a:off x="1393009" y="4964917"/>
            <a:ext cx="571504" cy="1643074"/>
          </a:xfrm>
          <a:prstGeom prst="bentConnector2">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5400000">
            <a:off x="4393405" y="1821645"/>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hape 21"/>
          <p:cNvCxnSpPr>
            <a:stCxn id="9" idx="3"/>
            <a:endCxn id="7" idx="0"/>
          </p:cNvCxnSpPr>
          <p:nvPr/>
        </p:nvCxnSpPr>
        <p:spPr>
          <a:xfrm>
            <a:off x="5643570" y="2786058"/>
            <a:ext cx="607223" cy="1143008"/>
          </a:xfrm>
          <a:prstGeom prst="bentConnector2">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a:stCxn id="7" idx="3"/>
          </p:cNvCxnSpPr>
          <p:nvPr/>
        </p:nvCxnSpPr>
        <p:spPr>
          <a:xfrm>
            <a:off x="6786578" y="4286256"/>
            <a:ext cx="71438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a:stCxn id="7" idx="2"/>
            <a:endCxn id="8" idx="0"/>
          </p:cNvCxnSpPr>
          <p:nvPr/>
        </p:nvCxnSpPr>
        <p:spPr>
          <a:xfrm rot="5400000">
            <a:off x="5929322" y="4964917"/>
            <a:ext cx="642942"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5400000">
            <a:off x="4394199" y="3750471"/>
            <a:ext cx="1070776" cy="79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10800000">
            <a:off x="2285985" y="4284667"/>
            <a:ext cx="264320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flipH="1" flipV="1">
            <a:off x="1536679" y="3535363"/>
            <a:ext cx="1500198"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28" name="5-Point Star 27"/>
          <p:cNvSpPr/>
          <p:nvPr/>
        </p:nvSpPr>
        <p:spPr>
          <a:xfrm>
            <a:off x="6000760" y="5643578"/>
            <a:ext cx="142876" cy="142876"/>
          </a:xfrm>
          <a:prstGeom prst="star5">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29" name="Straight Connector 28"/>
          <p:cNvCxnSpPr/>
          <p:nvPr/>
        </p:nvCxnSpPr>
        <p:spPr>
          <a:xfrm rot="5400000">
            <a:off x="4394199" y="3536157"/>
            <a:ext cx="642148" cy="79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rot="10800000">
            <a:off x="3786182" y="3857628"/>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rot="5400000">
            <a:off x="929456" y="4286256"/>
            <a:ext cx="427834" cy="79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rot="5400000">
            <a:off x="4572794" y="3857628"/>
            <a:ext cx="1285090" cy="79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rot="10800000">
            <a:off x="1142976" y="4498981"/>
            <a:ext cx="407196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5400000">
            <a:off x="4644629" y="4000901"/>
            <a:ext cx="1570048" cy="79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rot="10800000">
            <a:off x="1428728" y="4786322"/>
            <a:ext cx="4000528"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215074" y="214290"/>
            <a:ext cx="2500330"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دیاگرام فضای کلی :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37" name="TextBox 36"/>
          <p:cNvSpPr txBox="1"/>
          <p:nvPr/>
        </p:nvSpPr>
        <p:spPr>
          <a:xfrm>
            <a:off x="8143900"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38" name="Straight Connector 37"/>
          <p:cNvCxnSpPr/>
          <p:nvPr/>
        </p:nvCxnSpPr>
        <p:spPr>
          <a:xfrm rot="10800000">
            <a:off x="7000892"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rot="10800000">
            <a:off x="7000893"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rot="10800000">
            <a:off x="7000893"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4572000" y="2714620"/>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پذیرش</a:t>
            </a:r>
            <a:endParaRPr lang="en-US" b="1" dirty="0"/>
          </a:p>
        </p:txBody>
      </p:sp>
      <p:sp>
        <p:nvSpPr>
          <p:cNvPr id="4" name="Rectangle 3"/>
          <p:cNvSpPr/>
          <p:nvPr/>
        </p:nvSpPr>
        <p:spPr>
          <a:xfrm>
            <a:off x="2214546" y="2714620"/>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درمانگاه</a:t>
            </a:r>
            <a:endParaRPr lang="en-US" b="1" dirty="0"/>
          </a:p>
        </p:txBody>
      </p:sp>
      <p:cxnSp>
        <p:nvCxnSpPr>
          <p:cNvPr id="5" name="Shape 4"/>
          <p:cNvCxnSpPr>
            <a:stCxn id="3" idx="0"/>
            <a:endCxn id="13" idx="1"/>
          </p:cNvCxnSpPr>
          <p:nvPr/>
        </p:nvCxnSpPr>
        <p:spPr>
          <a:xfrm rot="5400000" flipH="1" flipV="1">
            <a:off x="5000628" y="2000240"/>
            <a:ext cx="857256" cy="571504"/>
          </a:xfrm>
          <a:prstGeom prst="bentConnector2">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6215074" y="214290"/>
            <a:ext cx="2500330"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درمانگاه: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7" name="TextBox 6"/>
          <p:cNvSpPr txBox="1"/>
          <p:nvPr/>
        </p:nvSpPr>
        <p:spPr>
          <a:xfrm>
            <a:off x="8143900"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8" name="Straight Connector 7"/>
          <p:cNvCxnSpPr/>
          <p:nvPr/>
        </p:nvCxnSpPr>
        <p:spPr>
          <a:xfrm rot="10800000">
            <a:off x="7000892"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a:off x="7000893"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10800000">
            <a:off x="7000893"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6858016" y="278605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ورودی</a:t>
            </a:r>
            <a:endParaRPr lang="en-US" b="1" dirty="0"/>
          </a:p>
        </p:txBody>
      </p:sp>
      <p:sp>
        <p:nvSpPr>
          <p:cNvPr id="12" name="Rectangle 11"/>
          <p:cNvSpPr/>
          <p:nvPr/>
        </p:nvSpPr>
        <p:spPr>
          <a:xfrm>
            <a:off x="3857620" y="1500174"/>
            <a:ext cx="1000132"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مددکار</a:t>
            </a:r>
            <a:endParaRPr lang="en-US" b="1" dirty="0"/>
          </a:p>
        </p:txBody>
      </p:sp>
      <p:sp>
        <p:nvSpPr>
          <p:cNvPr id="13" name="Rectangle 12"/>
          <p:cNvSpPr/>
          <p:nvPr/>
        </p:nvSpPr>
        <p:spPr>
          <a:xfrm>
            <a:off x="5715008" y="1428736"/>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داروخانه</a:t>
            </a:r>
            <a:endParaRPr lang="en-US" b="1" dirty="0"/>
          </a:p>
        </p:txBody>
      </p:sp>
      <p:sp>
        <p:nvSpPr>
          <p:cNvPr id="14" name="Rectangle 13"/>
          <p:cNvSpPr/>
          <p:nvPr/>
        </p:nvSpPr>
        <p:spPr>
          <a:xfrm>
            <a:off x="4357686" y="4500570"/>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تزریقات</a:t>
            </a:r>
            <a:endParaRPr lang="en-US" b="1" dirty="0"/>
          </a:p>
        </p:txBody>
      </p:sp>
      <p:sp>
        <p:nvSpPr>
          <p:cNvPr id="15" name="Rectangle 14"/>
          <p:cNvSpPr/>
          <p:nvPr/>
        </p:nvSpPr>
        <p:spPr>
          <a:xfrm>
            <a:off x="2214546" y="100010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مدارک پزشکی</a:t>
            </a:r>
            <a:endParaRPr lang="en-US" b="1" dirty="0"/>
          </a:p>
        </p:txBody>
      </p:sp>
      <p:sp>
        <p:nvSpPr>
          <p:cNvPr id="16" name="Rectangle 15"/>
          <p:cNvSpPr/>
          <p:nvPr/>
        </p:nvSpPr>
        <p:spPr>
          <a:xfrm>
            <a:off x="1785918" y="4286256"/>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7" name="Rectangle 16"/>
          <p:cNvSpPr/>
          <p:nvPr/>
        </p:nvSpPr>
        <p:spPr>
          <a:xfrm>
            <a:off x="214282" y="3214686"/>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پزشک متخصص</a:t>
            </a:r>
            <a:endParaRPr lang="en-US" b="1" dirty="0"/>
          </a:p>
        </p:txBody>
      </p:sp>
      <p:sp>
        <p:nvSpPr>
          <p:cNvPr id="18" name="Rectangle 17"/>
          <p:cNvSpPr/>
          <p:nvPr/>
        </p:nvSpPr>
        <p:spPr>
          <a:xfrm>
            <a:off x="214282" y="100010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پزشک داخل</a:t>
            </a:r>
            <a:endParaRPr lang="en-US" b="1" dirty="0"/>
          </a:p>
        </p:txBody>
      </p:sp>
      <p:cxnSp>
        <p:nvCxnSpPr>
          <p:cNvPr id="19" name="Straight Connector 18"/>
          <p:cNvCxnSpPr/>
          <p:nvPr/>
        </p:nvCxnSpPr>
        <p:spPr>
          <a:xfrm rot="10800000">
            <a:off x="1357290" y="3429000"/>
            <a:ext cx="85725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a:off x="2142314" y="3929066"/>
            <a:ext cx="715174" cy="79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a:endCxn id="4" idx="0"/>
          </p:cNvCxnSpPr>
          <p:nvPr/>
        </p:nvCxnSpPr>
        <p:spPr>
          <a:xfrm rot="5400000">
            <a:off x="2357422" y="2285992"/>
            <a:ext cx="85725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rot="5400000">
            <a:off x="4429124" y="2428868"/>
            <a:ext cx="57150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4607719" y="4036223"/>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Shape 23"/>
          <p:cNvCxnSpPr>
            <a:endCxn id="18" idx="2"/>
          </p:cNvCxnSpPr>
          <p:nvPr/>
        </p:nvCxnSpPr>
        <p:spPr>
          <a:xfrm rot="10800000">
            <a:off x="785786" y="1857364"/>
            <a:ext cx="1428760" cy="1071570"/>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11" idx="1"/>
          </p:cNvCxnSpPr>
          <p:nvPr/>
        </p:nvCxnSpPr>
        <p:spPr>
          <a:xfrm rot="10800000">
            <a:off x="5715008" y="3213098"/>
            <a:ext cx="1143008"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a:stCxn id="3" idx="1"/>
            <a:endCxn id="4" idx="3"/>
          </p:cNvCxnSpPr>
          <p:nvPr/>
        </p:nvCxnSpPr>
        <p:spPr>
          <a:xfrm rot="10800000">
            <a:off x="3357554" y="3143248"/>
            <a:ext cx="121444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4" name="Rectangle 3"/>
          <p:cNvSpPr/>
          <p:nvPr/>
        </p:nvSpPr>
        <p:spPr>
          <a:xfrm>
            <a:off x="5512892" y="263510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کار پرستار</a:t>
            </a:r>
            <a:endParaRPr lang="en-US" b="1" dirty="0"/>
          </a:p>
        </p:txBody>
      </p:sp>
      <p:sp>
        <p:nvSpPr>
          <p:cNvPr id="5" name="TextBox 4"/>
          <p:cNvSpPr txBox="1"/>
          <p:nvPr/>
        </p:nvSpPr>
        <p:spPr>
          <a:xfrm>
            <a:off x="6072198" y="214290"/>
            <a:ext cx="2643206"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زنان و زایمان: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6" name="TextBox 5"/>
          <p:cNvSpPr txBox="1"/>
          <p:nvPr/>
        </p:nvSpPr>
        <p:spPr>
          <a:xfrm>
            <a:off x="8077640"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7" name="Straight Connector 6"/>
          <p:cNvCxnSpPr/>
          <p:nvPr/>
        </p:nvCxnSpPr>
        <p:spPr>
          <a:xfrm rot="10800000">
            <a:off x="6934632"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10800000">
            <a:off x="6934633"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a:off x="6934633"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4929190" y="100010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بستری 2تخته</a:t>
            </a:r>
            <a:endParaRPr lang="en-US" b="1" dirty="0"/>
          </a:p>
        </p:txBody>
      </p:sp>
      <p:sp>
        <p:nvSpPr>
          <p:cNvPr id="11" name="Rectangle 10"/>
          <p:cNvSpPr/>
          <p:nvPr/>
        </p:nvSpPr>
        <p:spPr>
          <a:xfrm>
            <a:off x="4786314" y="4429132"/>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معاینه</a:t>
            </a:r>
            <a:endParaRPr lang="en-US" b="1" dirty="0"/>
          </a:p>
        </p:txBody>
      </p:sp>
      <p:sp>
        <p:nvSpPr>
          <p:cNvPr id="12" name="Rectangle 11"/>
          <p:cNvSpPr/>
          <p:nvPr/>
        </p:nvSpPr>
        <p:spPr>
          <a:xfrm>
            <a:off x="3143240" y="100010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مدارک پزشکی</a:t>
            </a:r>
            <a:endParaRPr lang="en-US" b="1" dirty="0"/>
          </a:p>
        </p:txBody>
      </p:sp>
      <p:sp>
        <p:nvSpPr>
          <p:cNvPr id="13" name="Rectangle 12"/>
          <p:cNvSpPr/>
          <p:nvPr/>
        </p:nvSpPr>
        <p:spPr>
          <a:xfrm>
            <a:off x="1785918" y="4222892"/>
            <a:ext cx="916496" cy="63486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4" name="Rectangle 13"/>
          <p:cNvSpPr/>
          <p:nvPr/>
        </p:nvSpPr>
        <p:spPr>
          <a:xfrm>
            <a:off x="1142976" y="2643182"/>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راهرو</a:t>
            </a:r>
            <a:endParaRPr lang="en-US" b="1" dirty="0"/>
          </a:p>
        </p:txBody>
      </p:sp>
      <p:cxnSp>
        <p:nvCxnSpPr>
          <p:cNvPr id="15" name="Straight Connector 14"/>
          <p:cNvCxnSpPr/>
          <p:nvPr/>
        </p:nvCxnSpPr>
        <p:spPr>
          <a:xfrm rot="10800000">
            <a:off x="2298182" y="3071810"/>
            <a:ext cx="85725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Straight Connector 15"/>
          <p:cNvCxnSpPr>
            <a:endCxn id="20" idx="0"/>
          </p:cNvCxnSpPr>
          <p:nvPr/>
        </p:nvCxnSpPr>
        <p:spPr>
          <a:xfrm rot="5400000">
            <a:off x="3250397" y="3963991"/>
            <a:ext cx="929488" cy="79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a:stCxn id="12" idx="2"/>
          </p:cNvCxnSpPr>
          <p:nvPr/>
        </p:nvCxnSpPr>
        <p:spPr>
          <a:xfrm rot="5400000">
            <a:off x="3317798" y="2254310"/>
            <a:ext cx="793892"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4" idx="1"/>
          </p:cNvCxnSpPr>
          <p:nvPr/>
        </p:nvCxnSpPr>
        <p:spPr>
          <a:xfrm rot="10800000">
            <a:off x="4298446" y="3063736"/>
            <a:ext cx="121444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3155438" y="2635108"/>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ایستگاه پرستاری</a:t>
            </a:r>
            <a:endParaRPr lang="en-US" b="1" dirty="0"/>
          </a:p>
        </p:txBody>
      </p:sp>
      <p:sp>
        <p:nvSpPr>
          <p:cNvPr id="20" name="Rectangle 19"/>
          <p:cNvSpPr/>
          <p:nvPr/>
        </p:nvSpPr>
        <p:spPr>
          <a:xfrm>
            <a:off x="3143240" y="4429132"/>
            <a:ext cx="1143008"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آبدارخانه</a:t>
            </a:r>
            <a:endParaRPr lang="en-US" b="1" dirty="0"/>
          </a:p>
        </p:txBody>
      </p:sp>
      <p:sp>
        <p:nvSpPr>
          <p:cNvPr id="21" name="5-Point Star 20"/>
          <p:cNvSpPr/>
          <p:nvPr/>
        </p:nvSpPr>
        <p:spPr>
          <a:xfrm>
            <a:off x="1285852" y="3143248"/>
            <a:ext cx="214314" cy="214314"/>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22" name="Shape 21"/>
          <p:cNvCxnSpPr/>
          <p:nvPr/>
        </p:nvCxnSpPr>
        <p:spPr>
          <a:xfrm rot="5400000" flipH="1" flipV="1">
            <a:off x="2359484" y="3418863"/>
            <a:ext cx="936768" cy="655140"/>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3" name="Elbow Connector 22"/>
          <p:cNvCxnSpPr/>
          <p:nvPr/>
        </p:nvCxnSpPr>
        <p:spPr>
          <a:xfrm rot="16200000" flipH="1">
            <a:off x="4143372" y="3500438"/>
            <a:ext cx="928696" cy="928695"/>
          </a:xfrm>
          <a:prstGeom prst="bentConnector3">
            <a:avLst>
              <a:gd name="adj1" fmla="val 50000"/>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Elbow Connector 23"/>
          <p:cNvCxnSpPr/>
          <p:nvPr/>
        </p:nvCxnSpPr>
        <p:spPr>
          <a:xfrm rot="5400000" flipH="1" flipV="1">
            <a:off x="4250529" y="2107397"/>
            <a:ext cx="785818" cy="714380"/>
          </a:xfrm>
          <a:prstGeom prst="bentConnector3">
            <a:avLst>
              <a:gd name="adj1" fmla="val -593"/>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hape 24"/>
          <p:cNvCxnSpPr>
            <a:endCxn id="10" idx="2"/>
          </p:cNvCxnSpPr>
          <p:nvPr/>
        </p:nvCxnSpPr>
        <p:spPr>
          <a:xfrm flipV="1">
            <a:off x="5000628" y="1857364"/>
            <a:ext cx="500066" cy="214314"/>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3428992" y="4286256"/>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بخش جراحی</a:t>
            </a:r>
            <a:endParaRPr lang="en-US" b="1" dirty="0"/>
          </a:p>
        </p:txBody>
      </p:sp>
      <p:sp>
        <p:nvSpPr>
          <p:cNvPr id="4" name="Rectangle 3"/>
          <p:cNvSpPr/>
          <p:nvPr/>
        </p:nvSpPr>
        <p:spPr>
          <a:xfrm>
            <a:off x="3428992" y="2928934"/>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اعمال جراحی</a:t>
            </a:r>
            <a:endParaRPr lang="en-US" b="1" dirty="0"/>
          </a:p>
        </p:txBody>
      </p:sp>
      <p:sp>
        <p:nvSpPr>
          <p:cNvPr id="5" name="Rectangle 4"/>
          <p:cNvSpPr/>
          <p:nvPr/>
        </p:nvSpPr>
        <p:spPr>
          <a:xfrm>
            <a:off x="5000628" y="3000372"/>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تجهیزات</a:t>
            </a:r>
            <a:endParaRPr lang="en-US" b="1" dirty="0"/>
          </a:p>
        </p:txBody>
      </p:sp>
      <p:sp>
        <p:nvSpPr>
          <p:cNvPr id="6" name="Rectangle 5"/>
          <p:cNvSpPr/>
          <p:nvPr/>
        </p:nvSpPr>
        <p:spPr>
          <a:xfrm>
            <a:off x="3357554" y="1285860"/>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اتاق عمل</a:t>
            </a:r>
            <a:endParaRPr lang="en-US" b="1" dirty="0"/>
          </a:p>
        </p:txBody>
      </p:sp>
      <p:sp>
        <p:nvSpPr>
          <p:cNvPr id="7" name="Rectangle 6"/>
          <p:cNvSpPr/>
          <p:nvPr/>
        </p:nvSpPr>
        <p:spPr>
          <a:xfrm>
            <a:off x="1285852" y="1928802"/>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sz="1600" b="1" dirty="0" smtClean="0"/>
              <a:t>ایستگاه پرستاری</a:t>
            </a:r>
            <a:endParaRPr lang="en-US" sz="1600" b="1" dirty="0"/>
          </a:p>
        </p:txBody>
      </p:sp>
      <p:sp>
        <p:nvSpPr>
          <p:cNvPr id="8" name="Rectangle 7"/>
          <p:cNvSpPr/>
          <p:nvPr/>
        </p:nvSpPr>
        <p:spPr>
          <a:xfrm>
            <a:off x="1714480" y="857232"/>
            <a:ext cx="1071570"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اسکراپ</a:t>
            </a:r>
            <a:endParaRPr lang="en-US" b="1" dirty="0"/>
          </a:p>
        </p:txBody>
      </p:sp>
      <p:sp>
        <p:nvSpPr>
          <p:cNvPr id="9" name="Rectangle 8"/>
          <p:cNvSpPr/>
          <p:nvPr/>
        </p:nvSpPr>
        <p:spPr>
          <a:xfrm>
            <a:off x="4929190" y="2000240"/>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sz="1600" b="1" dirty="0" smtClean="0"/>
              <a:t> فضای آماده </a:t>
            </a:r>
          </a:p>
          <a:p>
            <a:pPr algn="ctr"/>
            <a:r>
              <a:rPr lang="fa-IR" sz="1600" b="1" dirty="0" smtClean="0"/>
              <a:t>سازی بیمار</a:t>
            </a:r>
            <a:endParaRPr lang="en-US" sz="1600" b="1" dirty="0"/>
          </a:p>
        </p:txBody>
      </p:sp>
      <p:sp>
        <p:nvSpPr>
          <p:cNvPr id="10" name="Rectangle 9"/>
          <p:cNvSpPr/>
          <p:nvPr/>
        </p:nvSpPr>
        <p:spPr>
          <a:xfrm>
            <a:off x="5000628" y="785794"/>
            <a:ext cx="1000132"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ریکاوری</a:t>
            </a:r>
            <a:endParaRPr lang="en-US" b="1" dirty="0"/>
          </a:p>
        </p:txBody>
      </p:sp>
      <p:sp>
        <p:nvSpPr>
          <p:cNvPr id="11" name="TextBox 10"/>
          <p:cNvSpPr txBox="1"/>
          <p:nvPr/>
        </p:nvSpPr>
        <p:spPr>
          <a:xfrm>
            <a:off x="7143768" y="214290"/>
            <a:ext cx="171451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جراحی: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12" name="TextBox 11"/>
          <p:cNvSpPr txBox="1"/>
          <p:nvPr/>
        </p:nvSpPr>
        <p:spPr>
          <a:xfrm>
            <a:off x="8215338" y="5286388"/>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13" name="Straight Connector 12"/>
          <p:cNvCxnSpPr/>
          <p:nvPr/>
        </p:nvCxnSpPr>
        <p:spPr>
          <a:xfrm rot="10800000">
            <a:off x="7072330"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rot="10800000">
            <a:off x="7072331"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10800000">
            <a:off x="7072331"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10800000">
            <a:off x="2357422" y="2000240"/>
            <a:ext cx="100013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flipH="1" flipV="1">
            <a:off x="3429786" y="2499512"/>
            <a:ext cx="85725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rot="5400000" flipH="1" flipV="1">
            <a:off x="3643305" y="4000505"/>
            <a:ext cx="571503"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10800000">
            <a:off x="4429124" y="1357298"/>
            <a:ext cx="57150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a:off x="4429124" y="1785926"/>
            <a:ext cx="928694" cy="178595"/>
          </a:xfrm>
          <a:prstGeom prst="bentConnector3">
            <a:avLst>
              <a:gd name="adj1" fmla="val 99944"/>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 name="Elbow Connector 20"/>
          <p:cNvCxnSpPr/>
          <p:nvPr/>
        </p:nvCxnSpPr>
        <p:spPr>
          <a:xfrm>
            <a:off x="2786050" y="1071546"/>
            <a:ext cx="642942" cy="178595"/>
          </a:xfrm>
          <a:prstGeom prst="bentConnector3">
            <a:avLst>
              <a:gd name="adj1" fmla="val 101530"/>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Shape 21"/>
          <p:cNvCxnSpPr>
            <a:stCxn id="4" idx="1"/>
            <a:endCxn id="7" idx="2"/>
          </p:cNvCxnSpPr>
          <p:nvPr/>
        </p:nvCxnSpPr>
        <p:spPr>
          <a:xfrm rot="10800000">
            <a:off x="1821638" y="2643183"/>
            <a:ext cx="1607355" cy="678661"/>
          </a:xfrm>
          <a:prstGeom prst="bentConnector2">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0800000" flipV="1">
            <a:off x="4500562" y="3357560"/>
            <a:ext cx="500066" cy="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24" name="5-Point Star 23"/>
          <p:cNvSpPr/>
          <p:nvPr/>
        </p:nvSpPr>
        <p:spPr>
          <a:xfrm>
            <a:off x="4214810" y="4500570"/>
            <a:ext cx="214314" cy="214314"/>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cxnSp>
        <p:nvCxnSpPr>
          <p:cNvPr id="3" name="Straight Connector 2"/>
          <p:cNvCxnSpPr>
            <a:endCxn id="5" idx="3"/>
          </p:cNvCxnSpPr>
          <p:nvPr/>
        </p:nvCxnSpPr>
        <p:spPr>
          <a:xfrm rot="10800000">
            <a:off x="2841340" y="2143116"/>
            <a:ext cx="785818"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 name="Straight Connector 3"/>
          <p:cNvCxnSpPr>
            <a:stCxn id="9" idx="1"/>
            <a:endCxn id="10" idx="3"/>
          </p:cNvCxnSpPr>
          <p:nvPr/>
        </p:nvCxnSpPr>
        <p:spPr>
          <a:xfrm rot="10800000">
            <a:off x="5286380" y="3286124"/>
            <a:ext cx="85725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1698332" y="1785926"/>
            <a:ext cx="1143008"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بخش جراحی</a:t>
            </a:r>
            <a:endParaRPr lang="en-US" b="1" dirty="0"/>
          </a:p>
        </p:txBody>
      </p:sp>
      <p:cxnSp>
        <p:nvCxnSpPr>
          <p:cNvPr id="6" name="Straight Connector 5"/>
          <p:cNvCxnSpPr/>
          <p:nvPr/>
        </p:nvCxnSpPr>
        <p:spPr>
          <a:xfrm rot="5400000">
            <a:off x="4287042" y="2714620"/>
            <a:ext cx="427834"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10800000">
            <a:off x="1643040" y="4572008"/>
            <a:ext cx="714382" cy="2"/>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5572132" y="714356"/>
            <a:ext cx="1000132"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انبار</a:t>
            </a:r>
          </a:p>
          <a:p>
            <a:pPr algn="ctr"/>
            <a:r>
              <a:rPr lang="fa-IR" b="1" dirty="0" smtClean="0"/>
              <a:t>استریل</a:t>
            </a:r>
            <a:endParaRPr lang="en-US" b="1" dirty="0"/>
          </a:p>
        </p:txBody>
      </p:sp>
      <p:sp>
        <p:nvSpPr>
          <p:cNvPr id="9" name="Rectangle 8"/>
          <p:cNvSpPr/>
          <p:nvPr/>
        </p:nvSpPr>
        <p:spPr>
          <a:xfrm>
            <a:off x="6143636" y="2928934"/>
            <a:ext cx="1000132"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0" name="Rectangle 9"/>
          <p:cNvSpPr/>
          <p:nvPr/>
        </p:nvSpPr>
        <p:spPr>
          <a:xfrm>
            <a:off x="4286248" y="2928934"/>
            <a:ext cx="1000132"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سرپرست</a:t>
            </a:r>
            <a:endParaRPr lang="en-US" b="1" dirty="0"/>
          </a:p>
        </p:txBody>
      </p:sp>
      <p:sp>
        <p:nvSpPr>
          <p:cNvPr id="11" name="Rectangle 10"/>
          <p:cNvSpPr/>
          <p:nvPr/>
        </p:nvSpPr>
        <p:spPr>
          <a:xfrm>
            <a:off x="6286512" y="1928802"/>
            <a:ext cx="1143008"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شستشو</a:t>
            </a:r>
            <a:endParaRPr lang="en-US" b="1" dirty="0"/>
          </a:p>
        </p:txBody>
      </p:sp>
      <p:sp>
        <p:nvSpPr>
          <p:cNvPr id="12" name="Rectangle 11"/>
          <p:cNvSpPr/>
          <p:nvPr/>
        </p:nvSpPr>
        <p:spPr>
          <a:xfrm>
            <a:off x="3714744" y="1785926"/>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استریل</a:t>
            </a:r>
            <a:endParaRPr lang="en-US" b="1" dirty="0"/>
          </a:p>
        </p:txBody>
      </p:sp>
      <p:cxnSp>
        <p:nvCxnSpPr>
          <p:cNvPr id="13" name="Shape 12"/>
          <p:cNvCxnSpPr>
            <a:endCxn id="9" idx="3"/>
          </p:cNvCxnSpPr>
          <p:nvPr/>
        </p:nvCxnSpPr>
        <p:spPr>
          <a:xfrm rot="5400000">
            <a:off x="6858016" y="2857496"/>
            <a:ext cx="714380" cy="142876"/>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4" name="Elbow Connector 13"/>
          <p:cNvCxnSpPr>
            <a:endCxn id="11" idx="1"/>
          </p:cNvCxnSpPr>
          <p:nvPr/>
        </p:nvCxnSpPr>
        <p:spPr>
          <a:xfrm flipV="1">
            <a:off x="5000628" y="2250273"/>
            <a:ext cx="1285884" cy="678661"/>
          </a:xfrm>
          <a:prstGeom prst="bentConnector3">
            <a:avLst>
              <a:gd name="adj1" fmla="val -499"/>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5" name="Shape 14"/>
          <p:cNvCxnSpPr>
            <a:stCxn id="8" idx="3"/>
            <a:endCxn id="11" idx="0"/>
          </p:cNvCxnSpPr>
          <p:nvPr/>
        </p:nvCxnSpPr>
        <p:spPr>
          <a:xfrm>
            <a:off x="6572264" y="1142984"/>
            <a:ext cx="285752" cy="785818"/>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2000232" y="5214926"/>
            <a:ext cx="1143008" cy="64296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تجهیزات</a:t>
            </a:r>
            <a:endParaRPr lang="en-US" b="1" dirty="0"/>
          </a:p>
        </p:txBody>
      </p:sp>
      <p:sp>
        <p:nvSpPr>
          <p:cNvPr id="17" name="Rectangle 16"/>
          <p:cNvSpPr/>
          <p:nvPr/>
        </p:nvSpPr>
        <p:spPr>
          <a:xfrm>
            <a:off x="2357422" y="4214818"/>
            <a:ext cx="1071570"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ایستگاه پرستاری</a:t>
            </a:r>
            <a:endParaRPr lang="en-US" b="1" dirty="0"/>
          </a:p>
        </p:txBody>
      </p:sp>
      <p:sp>
        <p:nvSpPr>
          <p:cNvPr id="18" name="Rectangle 17"/>
          <p:cNvSpPr/>
          <p:nvPr/>
        </p:nvSpPr>
        <p:spPr>
          <a:xfrm>
            <a:off x="3071802" y="3286124"/>
            <a:ext cx="92869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مراقبت ازبیمار</a:t>
            </a:r>
            <a:endParaRPr lang="en-US" b="1" dirty="0"/>
          </a:p>
        </p:txBody>
      </p:sp>
      <p:sp>
        <p:nvSpPr>
          <p:cNvPr id="19" name="Rectangle 18"/>
          <p:cNvSpPr/>
          <p:nvPr/>
        </p:nvSpPr>
        <p:spPr>
          <a:xfrm>
            <a:off x="1769770" y="3143248"/>
            <a:ext cx="1000132"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err="1" smtClean="0"/>
              <a:t>Icu</a:t>
            </a:r>
            <a:endParaRPr lang="en-US" b="1" dirty="0"/>
          </a:p>
        </p:txBody>
      </p:sp>
      <p:sp>
        <p:nvSpPr>
          <p:cNvPr id="20" name="Rectangle 19"/>
          <p:cNvSpPr/>
          <p:nvPr/>
        </p:nvSpPr>
        <p:spPr>
          <a:xfrm>
            <a:off x="571472" y="4214818"/>
            <a:ext cx="1143008"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21" name="TextBox 20"/>
          <p:cNvSpPr txBox="1"/>
          <p:nvPr/>
        </p:nvSpPr>
        <p:spPr>
          <a:xfrm>
            <a:off x="7143768" y="142852"/>
            <a:ext cx="171451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جراحی: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22" name="TextBox 21"/>
          <p:cNvSpPr txBox="1"/>
          <p:nvPr/>
        </p:nvSpPr>
        <p:spPr>
          <a:xfrm>
            <a:off x="8072494" y="5286388"/>
            <a:ext cx="1071538"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23" name="Straight Connector 22"/>
          <p:cNvCxnSpPr/>
          <p:nvPr/>
        </p:nvCxnSpPr>
        <p:spPr>
          <a:xfrm rot="10800000">
            <a:off x="6572264" y="5572140"/>
            <a:ext cx="135732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10800000">
            <a:off x="6572264" y="5929330"/>
            <a:ext cx="1357322"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10800000">
            <a:off x="6572264" y="6215082"/>
            <a:ext cx="1357322"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flipH="1" flipV="1">
            <a:off x="3394067" y="4536289"/>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rot="5400000" flipH="1" flipV="1">
            <a:off x="2429654" y="4000504"/>
            <a:ext cx="428628"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8" name="Straight Connector 27"/>
          <p:cNvCxnSpPr>
            <a:stCxn id="19" idx="0"/>
            <a:endCxn id="5" idx="2"/>
          </p:cNvCxnSpPr>
          <p:nvPr/>
        </p:nvCxnSpPr>
        <p:spPr>
          <a:xfrm rot="5400000" flipH="1" flipV="1">
            <a:off x="1948365" y="2821777"/>
            <a:ext cx="64294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rot="16200000" flipH="1">
            <a:off x="2535621" y="5036752"/>
            <a:ext cx="357983" cy="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0" name="Elbow Connector 29"/>
          <p:cNvCxnSpPr/>
          <p:nvPr/>
        </p:nvCxnSpPr>
        <p:spPr>
          <a:xfrm rot="16200000" flipH="1">
            <a:off x="3393273" y="4679165"/>
            <a:ext cx="428628" cy="357190"/>
          </a:xfrm>
          <a:prstGeom prst="bentConnector3">
            <a:avLst>
              <a:gd name="adj1" fmla="val -2560"/>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1" name="Shape 30"/>
          <p:cNvCxnSpPr>
            <a:endCxn id="17" idx="3"/>
          </p:cNvCxnSpPr>
          <p:nvPr/>
        </p:nvCxnSpPr>
        <p:spPr>
          <a:xfrm rot="5400000">
            <a:off x="3303977" y="4125521"/>
            <a:ext cx="535783" cy="285752"/>
          </a:xfrm>
          <a:prstGeom prst="bentConnector2">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3643306" y="5072074"/>
            <a:ext cx="1000132"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ایزوله</a:t>
            </a:r>
            <a:endParaRPr lang="en-US" b="1" dirty="0"/>
          </a:p>
        </p:txBody>
      </p:sp>
      <p:sp>
        <p:nvSpPr>
          <p:cNvPr id="33" name="5-Point Star 32"/>
          <p:cNvSpPr/>
          <p:nvPr/>
        </p:nvSpPr>
        <p:spPr>
          <a:xfrm>
            <a:off x="1928794" y="2214554"/>
            <a:ext cx="214314" cy="214314"/>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6357950" y="2071678"/>
            <a:ext cx="1000132"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بخش جراحی</a:t>
            </a:r>
            <a:endParaRPr lang="en-US" b="1" dirty="0"/>
          </a:p>
        </p:txBody>
      </p:sp>
      <p:sp>
        <p:nvSpPr>
          <p:cNvPr id="4" name="Rectangle 3"/>
          <p:cNvSpPr/>
          <p:nvPr/>
        </p:nvSpPr>
        <p:spPr>
          <a:xfrm>
            <a:off x="4357686" y="2071678"/>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اعمال زایمان</a:t>
            </a:r>
            <a:endParaRPr lang="en-US" b="1" dirty="0"/>
          </a:p>
        </p:txBody>
      </p:sp>
      <p:sp>
        <p:nvSpPr>
          <p:cNvPr id="5" name="Rectangle 4"/>
          <p:cNvSpPr/>
          <p:nvPr/>
        </p:nvSpPr>
        <p:spPr>
          <a:xfrm>
            <a:off x="2285984" y="2000240"/>
            <a:ext cx="92869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ایستگاه پرستاری</a:t>
            </a:r>
            <a:endParaRPr lang="en-US" b="1" dirty="0"/>
          </a:p>
        </p:txBody>
      </p:sp>
      <p:sp>
        <p:nvSpPr>
          <p:cNvPr id="6" name="Rectangle 5"/>
          <p:cNvSpPr/>
          <p:nvPr/>
        </p:nvSpPr>
        <p:spPr>
          <a:xfrm>
            <a:off x="5286380" y="1000108"/>
            <a:ext cx="928694"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7" name="Rectangle 6"/>
          <p:cNvSpPr/>
          <p:nvPr/>
        </p:nvSpPr>
        <p:spPr>
          <a:xfrm>
            <a:off x="4143372" y="357166"/>
            <a:ext cx="92869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بستری</a:t>
            </a:r>
            <a:endParaRPr lang="en-US" b="1" dirty="0"/>
          </a:p>
        </p:txBody>
      </p:sp>
      <p:sp>
        <p:nvSpPr>
          <p:cNvPr id="8" name="Rectangle 7"/>
          <p:cNvSpPr/>
          <p:nvPr/>
        </p:nvSpPr>
        <p:spPr>
          <a:xfrm>
            <a:off x="2214546" y="357166"/>
            <a:ext cx="1000132"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اتاق درد</a:t>
            </a:r>
            <a:endParaRPr lang="en-US" b="1" dirty="0"/>
          </a:p>
        </p:txBody>
      </p:sp>
      <p:sp>
        <p:nvSpPr>
          <p:cNvPr id="9" name="Rectangle 8"/>
          <p:cNvSpPr/>
          <p:nvPr/>
        </p:nvSpPr>
        <p:spPr>
          <a:xfrm>
            <a:off x="928662" y="3000372"/>
            <a:ext cx="1071570"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اتاق عمل</a:t>
            </a:r>
            <a:endParaRPr lang="en-US" b="1" dirty="0"/>
          </a:p>
        </p:txBody>
      </p:sp>
      <p:sp>
        <p:nvSpPr>
          <p:cNvPr id="10" name="Rectangle 9"/>
          <p:cNvSpPr/>
          <p:nvPr/>
        </p:nvSpPr>
        <p:spPr>
          <a:xfrm>
            <a:off x="3214678" y="3071810"/>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ریکاوری</a:t>
            </a:r>
            <a:endParaRPr lang="en-US" b="1" dirty="0"/>
          </a:p>
        </p:txBody>
      </p:sp>
      <p:sp>
        <p:nvSpPr>
          <p:cNvPr id="11" name="Rectangle 10"/>
          <p:cNvSpPr/>
          <p:nvPr/>
        </p:nvSpPr>
        <p:spPr>
          <a:xfrm>
            <a:off x="4714876" y="3643314"/>
            <a:ext cx="785818"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معاینه</a:t>
            </a:r>
            <a:endParaRPr lang="en-US" b="1" dirty="0"/>
          </a:p>
        </p:txBody>
      </p:sp>
      <p:sp>
        <p:nvSpPr>
          <p:cNvPr id="12" name="Rectangle 11"/>
          <p:cNvSpPr/>
          <p:nvPr/>
        </p:nvSpPr>
        <p:spPr>
          <a:xfrm>
            <a:off x="4000496" y="4572008"/>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نوزادان</a:t>
            </a:r>
            <a:endParaRPr lang="en-US" b="1" dirty="0"/>
          </a:p>
        </p:txBody>
      </p:sp>
      <p:sp>
        <p:nvSpPr>
          <p:cNvPr id="13" name="Rectangle 12"/>
          <p:cNvSpPr/>
          <p:nvPr/>
        </p:nvSpPr>
        <p:spPr>
          <a:xfrm>
            <a:off x="4286248" y="5857892"/>
            <a:ext cx="92869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4" name="Rectangle 13"/>
          <p:cNvSpPr/>
          <p:nvPr/>
        </p:nvSpPr>
        <p:spPr>
          <a:xfrm>
            <a:off x="2786050" y="5643578"/>
            <a:ext cx="85725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بستری نوزادان</a:t>
            </a:r>
            <a:endParaRPr lang="en-US" b="1" dirty="0"/>
          </a:p>
        </p:txBody>
      </p:sp>
      <p:sp>
        <p:nvSpPr>
          <p:cNvPr id="15" name="Rectangle 14"/>
          <p:cNvSpPr/>
          <p:nvPr/>
        </p:nvSpPr>
        <p:spPr>
          <a:xfrm>
            <a:off x="2071670" y="4572008"/>
            <a:ext cx="92869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تجهیزات</a:t>
            </a:r>
            <a:endParaRPr lang="en-US" b="1" dirty="0"/>
          </a:p>
        </p:txBody>
      </p:sp>
      <p:cxnSp>
        <p:nvCxnSpPr>
          <p:cNvPr id="16" name="Straight Connector 15"/>
          <p:cNvCxnSpPr/>
          <p:nvPr/>
        </p:nvCxnSpPr>
        <p:spPr>
          <a:xfrm rot="5400000">
            <a:off x="4606926" y="5607860"/>
            <a:ext cx="50006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a:endCxn id="15" idx="3"/>
          </p:cNvCxnSpPr>
          <p:nvPr/>
        </p:nvCxnSpPr>
        <p:spPr>
          <a:xfrm rot="10800000" flipV="1">
            <a:off x="3000364" y="4929196"/>
            <a:ext cx="1000132" cy="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7" idx="1"/>
            <a:endCxn id="8" idx="3"/>
          </p:cNvCxnSpPr>
          <p:nvPr/>
        </p:nvCxnSpPr>
        <p:spPr>
          <a:xfrm rot="10800000">
            <a:off x="3214678" y="714356"/>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rot="5400000">
            <a:off x="4143372" y="1571612"/>
            <a:ext cx="1000132"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10800000">
            <a:off x="5429256" y="2428865"/>
            <a:ext cx="928694" cy="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10800000">
            <a:off x="3214678" y="2428868"/>
            <a:ext cx="1143008" cy="159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2" name="Elbow Connector 21"/>
          <p:cNvCxnSpPr/>
          <p:nvPr/>
        </p:nvCxnSpPr>
        <p:spPr>
          <a:xfrm rot="5400000" flipH="1" flipV="1">
            <a:off x="4786314" y="3500438"/>
            <a:ext cx="2428892" cy="714380"/>
          </a:xfrm>
          <a:prstGeom prst="bentConnector3">
            <a:avLst>
              <a:gd name="adj1" fmla="val 99650"/>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 name="Shape 22"/>
          <p:cNvCxnSpPr/>
          <p:nvPr/>
        </p:nvCxnSpPr>
        <p:spPr>
          <a:xfrm rot="10800000" flipV="1">
            <a:off x="4429125" y="4071942"/>
            <a:ext cx="285752" cy="535785"/>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Shape 23"/>
          <p:cNvCxnSpPr/>
          <p:nvPr/>
        </p:nvCxnSpPr>
        <p:spPr>
          <a:xfrm rot="10800000" flipV="1">
            <a:off x="3214682" y="5214950"/>
            <a:ext cx="785815" cy="428626"/>
          </a:xfrm>
          <a:prstGeom prst="bentConnector3">
            <a:avLst>
              <a:gd name="adj1" fmla="val 102279"/>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3214678" y="2214554"/>
            <a:ext cx="57150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flipH="1" flipV="1">
            <a:off x="3179356" y="1607728"/>
            <a:ext cx="121524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3786182" y="1000108"/>
            <a:ext cx="35719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8" name="Elbow Connector 27"/>
          <p:cNvCxnSpPr/>
          <p:nvPr/>
        </p:nvCxnSpPr>
        <p:spPr>
          <a:xfrm rot="5400000">
            <a:off x="642910" y="1428736"/>
            <a:ext cx="2214578" cy="928694"/>
          </a:xfrm>
          <a:prstGeom prst="bentConnector3">
            <a:avLst>
              <a:gd name="adj1" fmla="val -267"/>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9" name="Shape 28"/>
          <p:cNvCxnSpPr>
            <a:endCxn id="5" idx="1"/>
          </p:cNvCxnSpPr>
          <p:nvPr/>
        </p:nvCxnSpPr>
        <p:spPr>
          <a:xfrm flipV="1">
            <a:off x="1571606" y="2357430"/>
            <a:ext cx="714378" cy="642942"/>
          </a:xfrm>
          <a:prstGeom prst="bentConnector3">
            <a:avLst>
              <a:gd name="adj1" fmla="val -87"/>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0" name="Elbow Connector 29"/>
          <p:cNvCxnSpPr>
            <a:stCxn id="9" idx="3"/>
          </p:cNvCxnSpPr>
          <p:nvPr/>
        </p:nvCxnSpPr>
        <p:spPr>
          <a:xfrm flipV="1">
            <a:off x="2000232" y="2928936"/>
            <a:ext cx="1714512" cy="500064"/>
          </a:xfrm>
          <a:prstGeom prst="bentConnector3">
            <a:avLst>
              <a:gd name="adj1" fmla="val 19855"/>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rot="5400000">
            <a:off x="3644100" y="2999578"/>
            <a:ext cx="14287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2" name="Elbow Connector 189"/>
          <p:cNvCxnSpPr>
            <a:stCxn id="6" idx="1"/>
          </p:cNvCxnSpPr>
          <p:nvPr/>
        </p:nvCxnSpPr>
        <p:spPr>
          <a:xfrm rot="10800000" flipV="1">
            <a:off x="5000628" y="1321578"/>
            <a:ext cx="285752" cy="750099"/>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7215206" y="214290"/>
            <a:ext cx="171451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جراحی: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34" name="TextBox 33"/>
          <p:cNvSpPr txBox="1"/>
          <p:nvPr/>
        </p:nvSpPr>
        <p:spPr>
          <a:xfrm>
            <a:off x="8153202" y="5286388"/>
            <a:ext cx="1071538"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35" name="Straight Connector 34"/>
          <p:cNvCxnSpPr/>
          <p:nvPr/>
        </p:nvCxnSpPr>
        <p:spPr>
          <a:xfrm rot="10800000">
            <a:off x="6643702" y="5572140"/>
            <a:ext cx="129518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rot="10800000">
            <a:off x="6643702" y="5929330"/>
            <a:ext cx="129518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rot="10800000">
            <a:off x="6643702" y="6215082"/>
            <a:ext cx="1295186"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38" name="5-Point Star 37"/>
          <p:cNvSpPr/>
          <p:nvPr/>
        </p:nvSpPr>
        <p:spPr>
          <a:xfrm>
            <a:off x="7143768" y="2285992"/>
            <a:ext cx="214314" cy="214314"/>
          </a:xfrm>
          <a:prstGeom prst="star5">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39" name="Straight Connector 38"/>
          <p:cNvCxnSpPr/>
          <p:nvPr/>
        </p:nvCxnSpPr>
        <p:spPr>
          <a:xfrm rot="10800000">
            <a:off x="5072066" y="5072074"/>
            <a:ext cx="57150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rot="5400000">
            <a:off x="2320909" y="1535099"/>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4714876" y="3429000"/>
            <a:ext cx="128588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4" name="Rectangle 3"/>
          <p:cNvSpPr/>
          <p:nvPr/>
        </p:nvSpPr>
        <p:spPr>
          <a:xfrm>
            <a:off x="4786314" y="2143116"/>
            <a:ext cx="1143008"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آشپزخانه</a:t>
            </a:r>
            <a:endParaRPr lang="en-US" b="1" dirty="0"/>
          </a:p>
        </p:txBody>
      </p:sp>
      <p:sp>
        <p:nvSpPr>
          <p:cNvPr id="5" name="TextBox 4"/>
          <p:cNvSpPr txBox="1"/>
          <p:nvPr/>
        </p:nvSpPr>
        <p:spPr>
          <a:xfrm>
            <a:off x="7143768" y="214290"/>
            <a:ext cx="171451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خدمات: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6" name="TextBox 5"/>
          <p:cNvSpPr txBox="1"/>
          <p:nvPr/>
        </p:nvSpPr>
        <p:spPr>
          <a:xfrm>
            <a:off x="8215338"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7" name="Straight Connector 6"/>
          <p:cNvCxnSpPr/>
          <p:nvPr/>
        </p:nvCxnSpPr>
        <p:spPr>
          <a:xfrm rot="10800000">
            <a:off x="7072330"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10800000">
            <a:off x="7072331"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a:off x="7072331"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0" name="Straight Connector 9"/>
          <p:cNvCxnSpPr>
            <a:stCxn id="3" idx="0"/>
            <a:endCxn id="4" idx="2"/>
          </p:cNvCxnSpPr>
          <p:nvPr/>
        </p:nvCxnSpPr>
        <p:spPr>
          <a:xfrm rot="5400000" flipH="1" flipV="1">
            <a:off x="5072066" y="3143248"/>
            <a:ext cx="57150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2643206" y="3500438"/>
            <a:ext cx="1143008"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اعمال زایمان</a:t>
            </a:r>
            <a:endParaRPr lang="en-US" b="1" dirty="0"/>
          </a:p>
        </p:txBody>
      </p:sp>
      <p:cxnSp>
        <p:nvCxnSpPr>
          <p:cNvPr id="12" name="Straight Connector 11"/>
          <p:cNvCxnSpPr>
            <a:stCxn id="3" idx="1"/>
          </p:cNvCxnSpPr>
          <p:nvPr/>
        </p:nvCxnSpPr>
        <p:spPr>
          <a:xfrm rot="10800000">
            <a:off x="3786182" y="3786190"/>
            <a:ext cx="92869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4786314" y="785794"/>
            <a:ext cx="1143008"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رستوران</a:t>
            </a:r>
            <a:endParaRPr lang="en-US" b="1" dirty="0"/>
          </a:p>
        </p:txBody>
      </p:sp>
      <p:sp>
        <p:nvSpPr>
          <p:cNvPr id="14" name="Rectangle 13"/>
          <p:cNvSpPr/>
          <p:nvPr/>
        </p:nvSpPr>
        <p:spPr>
          <a:xfrm>
            <a:off x="6357950" y="2143116"/>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آماده سازی </a:t>
            </a:r>
            <a:endParaRPr lang="en-US" b="1" dirty="0"/>
          </a:p>
        </p:txBody>
      </p:sp>
      <p:sp>
        <p:nvSpPr>
          <p:cNvPr id="15" name="Rectangle 14"/>
          <p:cNvSpPr/>
          <p:nvPr/>
        </p:nvSpPr>
        <p:spPr>
          <a:xfrm>
            <a:off x="642910" y="3500438"/>
            <a:ext cx="1071570"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6" name="Rectangle 15"/>
          <p:cNvSpPr/>
          <p:nvPr/>
        </p:nvSpPr>
        <p:spPr>
          <a:xfrm>
            <a:off x="1643074" y="2143116"/>
            <a:ext cx="1071570"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sz="1600" b="1" dirty="0" smtClean="0"/>
              <a:t>رختکن کادرخدمات</a:t>
            </a:r>
            <a:endParaRPr lang="en-US" sz="1600" b="1" dirty="0"/>
          </a:p>
        </p:txBody>
      </p:sp>
      <p:sp>
        <p:nvSpPr>
          <p:cNvPr id="17" name="Rectangle 16"/>
          <p:cNvSpPr/>
          <p:nvPr/>
        </p:nvSpPr>
        <p:spPr>
          <a:xfrm>
            <a:off x="3214678" y="2143116"/>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انبار</a:t>
            </a:r>
            <a:endParaRPr lang="en-US" b="1" dirty="0"/>
          </a:p>
        </p:txBody>
      </p:sp>
      <p:sp>
        <p:nvSpPr>
          <p:cNvPr id="18" name="Rectangle 17"/>
          <p:cNvSpPr/>
          <p:nvPr/>
        </p:nvSpPr>
        <p:spPr>
          <a:xfrm>
            <a:off x="1857388" y="4786322"/>
            <a:ext cx="1071570"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امور دفتری</a:t>
            </a:r>
            <a:endParaRPr lang="en-US" b="1" dirty="0"/>
          </a:p>
        </p:txBody>
      </p:sp>
      <p:sp>
        <p:nvSpPr>
          <p:cNvPr id="19" name="5-Point Star 18"/>
          <p:cNvSpPr/>
          <p:nvPr/>
        </p:nvSpPr>
        <p:spPr>
          <a:xfrm>
            <a:off x="4857752" y="3786190"/>
            <a:ext cx="214314" cy="21431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20" name="Straight Connector 19"/>
          <p:cNvCxnSpPr>
            <a:stCxn id="4" idx="0"/>
          </p:cNvCxnSpPr>
          <p:nvPr/>
        </p:nvCxnSpPr>
        <p:spPr>
          <a:xfrm rot="5400000" flipH="1" flipV="1">
            <a:off x="5001423" y="1785133"/>
            <a:ext cx="714378"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10800000">
            <a:off x="4286248" y="2428866"/>
            <a:ext cx="500066" cy="2"/>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2" name="Straight Connector 21"/>
          <p:cNvCxnSpPr>
            <a:stCxn id="14" idx="1"/>
            <a:endCxn id="4" idx="3"/>
          </p:cNvCxnSpPr>
          <p:nvPr/>
        </p:nvCxnSpPr>
        <p:spPr>
          <a:xfrm rot="10800000">
            <a:off x="5929322" y="2500306"/>
            <a:ext cx="428628"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0800000">
            <a:off x="1714513" y="3786190"/>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flipH="1" flipV="1">
            <a:off x="2536049" y="4464057"/>
            <a:ext cx="642942"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Elbow Connector 24"/>
          <p:cNvCxnSpPr/>
          <p:nvPr/>
        </p:nvCxnSpPr>
        <p:spPr>
          <a:xfrm rot="16200000" flipH="1">
            <a:off x="2393173" y="2964653"/>
            <a:ext cx="857256" cy="214314"/>
          </a:xfrm>
          <a:prstGeom prst="bentConnector3">
            <a:avLst>
              <a:gd name="adj1" fmla="val -1014"/>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6" name="Shape 25"/>
          <p:cNvCxnSpPr>
            <a:stCxn id="13" idx="3"/>
            <a:endCxn id="14" idx="0"/>
          </p:cNvCxnSpPr>
          <p:nvPr/>
        </p:nvCxnSpPr>
        <p:spPr>
          <a:xfrm>
            <a:off x="5929322" y="1107265"/>
            <a:ext cx="964413" cy="1035851"/>
          </a:xfrm>
          <a:prstGeom prst="bentConnector2">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7" name="Shape 26"/>
          <p:cNvCxnSpPr>
            <a:stCxn id="13" idx="1"/>
            <a:endCxn id="17" idx="0"/>
          </p:cNvCxnSpPr>
          <p:nvPr/>
        </p:nvCxnSpPr>
        <p:spPr>
          <a:xfrm rot="10800000" flipV="1">
            <a:off x="3750464" y="1107264"/>
            <a:ext cx="1035851" cy="1035851"/>
          </a:xfrm>
          <a:prstGeom prst="bentConnector2">
            <a:avLst/>
          </a:prstGeom>
          <a:ln>
            <a:solidFill>
              <a:srgbClr val="00B05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cxnSp>
        <p:nvCxnSpPr>
          <p:cNvPr id="3" name="Straight Connector 2"/>
          <p:cNvCxnSpPr>
            <a:endCxn id="4" idx="3"/>
          </p:cNvCxnSpPr>
          <p:nvPr/>
        </p:nvCxnSpPr>
        <p:spPr>
          <a:xfrm rot="10800000">
            <a:off x="3857620" y="1928802"/>
            <a:ext cx="92869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 name="Rectangle 3"/>
          <p:cNvSpPr/>
          <p:nvPr/>
        </p:nvSpPr>
        <p:spPr>
          <a:xfrm>
            <a:off x="2571736" y="1571612"/>
            <a:ext cx="128588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5" name="Rectangle 4"/>
          <p:cNvSpPr/>
          <p:nvPr/>
        </p:nvSpPr>
        <p:spPr>
          <a:xfrm>
            <a:off x="4786314" y="1571612"/>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رختشوی خانه</a:t>
            </a:r>
            <a:endParaRPr lang="en-US" b="1" dirty="0"/>
          </a:p>
        </p:txBody>
      </p:sp>
      <p:sp>
        <p:nvSpPr>
          <p:cNvPr id="6" name="Rectangle 5"/>
          <p:cNvSpPr/>
          <p:nvPr/>
        </p:nvSpPr>
        <p:spPr>
          <a:xfrm>
            <a:off x="2714612" y="3286124"/>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انبار</a:t>
            </a:r>
            <a:endParaRPr lang="en-US" b="1" dirty="0"/>
          </a:p>
        </p:txBody>
      </p:sp>
      <p:sp>
        <p:nvSpPr>
          <p:cNvPr id="7" name="TextBox 6"/>
          <p:cNvSpPr txBox="1"/>
          <p:nvPr/>
        </p:nvSpPr>
        <p:spPr>
          <a:xfrm>
            <a:off x="7143768" y="214290"/>
            <a:ext cx="171451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خدمات: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8" name="TextBox 7"/>
          <p:cNvSpPr txBox="1"/>
          <p:nvPr/>
        </p:nvSpPr>
        <p:spPr>
          <a:xfrm>
            <a:off x="8215338"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9" name="Straight Connector 8"/>
          <p:cNvCxnSpPr/>
          <p:nvPr/>
        </p:nvCxnSpPr>
        <p:spPr>
          <a:xfrm rot="10800000">
            <a:off x="7072330"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10800000">
            <a:off x="7072331"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0800000">
            <a:off x="7072331"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rot="5400000" flipH="1" flipV="1">
            <a:off x="2751125" y="2821777"/>
            <a:ext cx="927900" cy="794"/>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6715140" y="1571612"/>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شستشو</a:t>
            </a:r>
          </a:p>
          <a:p>
            <a:pPr algn="ctr"/>
            <a:r>
              <a:rPr lang="fa-IR" b="1" dirty="0" smtClean="0"/>
              <a:t> و اتو</a:t>
            </a:r>
            <a:endParaRPr lang="en-US" b="1" dirty="0"/>
          </a:p>
        </p:txBody>
      </p:sp>
      <p:sp>
        <p:nvSpPr>
          <p:cNvPr id="14" name="Rectangle 13"/>
          <p:cNvSpPr/>
          <p:nvPr/>
        </p:nvSpPr>
        <p:spPr>
          <a:xfrm>
            <a:off x="4572000" y="2714620"/>
            <a:ext cx="928694"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5" name="Rectangle 14"/>
          <p:cNvSpPr/>
          <p:nvPr/>
        </p:nvSpPr>
        <p:spPr>
          <a:xfrm>
            <a:off x="4286248" y="4214818"/>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انبار خواروبار</a:t>
            </a:r>
            <a:endParaRPr lang="en-US" b="1" dirty="0"/>
          </a:p>
        </p:txBody>
      </p:sp>
      <p:sp>
        <p:nvSpPr>
          <p:cNvPr id="16" name="Rectangle 15"/>
          <p:cNvSpPr/>
          <p:nvPr/>
        </p:nvSpPr>
        <p:spPr>
          <a:xfrm>
            <a:off x="571472" y="3286124"/>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مسئول انبار</a:t>
            </a:r>
            <a:endParaRPr lang="en-US" b="1" dirty="0"/>
          </a:p>
        </p:txBody>
      </p:sp>
      <p:sp>
        <p:nvSpPr>
          <p:cNvPr id="17" name="Rectangle 16"/>
          <p:cNvSpPr/>
          <p:nvPr/>
        </p:nvSpPr>
        <p:spPr>
          <a:xfrm>
            <a:off x="2786050" y="4643446"/>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sz="1600" b="1" dirty="0" smtClean="0"/>
              <a:t>انبار کالای پزشکی</a:t>
            </a:r>
            <a:endParaRPr lang="en-US" sz="1600" b="1" dirty="0"/>
          </a:p>
        </p:txBody>
      </p:sp>
      <p:sp>
        <p:nvSpPr>
          <p:cNvPr id="18" name="Rectangle 17"/>
          <p:cNvSpPr/>
          <p:nvPr/>
        </p:nvSpPr>
        <p:spPr>
          <a:xfrm>
            <a:off x="5857884" y="428604"/>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انبار  پارچه</a:t>
            </a:r>
            <a:endParaRPr lang="en-US" b="1" dirty="0"/>
          </a:p>
        </p:txBody>
      </p:sp>
      <p:sp>
        <p:nvSpPr>
          <p:cNvPr id="19" name="5-Point Star 18"/>
          <p:cNvSpPr/>
          <p:nvPr/>
        </p:nvSpPr>
        <p:spPr>
          <a:xfrm>
            <a:off x="2714612" y="1857364"/>
            <a:ext cx="214314" cy="21431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Rectangle 19"/>
          <p:cNvSpPr/>
          <p:nvPr/>
        </p:nvSpPr>
        <p:spPr>
          <a:xfrm>
            <a:off x="5929322" y="2857496"/>
            <a:ext cx="1071570"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sz="1600" b="1" dirty="0" smtClean="0"/>
              <a:t>مسئول رختشوی خانه</a:t>
            </a:r>
            <a:endParaRPr lang="en-US" sz="1600" b="1" dirty="0"/>
          </a:p>
        </p:txBody>
      </p:sp>
      <p:cxnSp>
        <p:nvCxnSpPr>
          <p:cNvPr id="21" name="Straight Connector 20"/>
          <p:cNvCxnSpPr/>
          <p:nvPr/>
        </p:nvCxnSpPr>
        <p:spPr>
          <a:xfrm rot="10800000">
            <a:off x="5857884" y="1928803"/>
            <a:ext cx="85725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2" name="Elbow Connector 21"/>
          <p:cNvCxnSpPr/>
          <p:nvPr/>
        </p:nvCxnSpPr>
        <p:spPr>
          <a:xfrm rot="16200000" flipH="1">
            <a:off x="5732868" y="2268133"/>
            <a:ext cx="714380" cy="464347"/>
          </a:xfrm>
          <a:prstGeom prst="bentConnector3">
            <a:avLst>
              <a:gd name="adj1" fmla="val -87"/>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flipH="1" flipV="1">
            <a:off x="4858546" y="2499512"/>
            <a:ext cx="428628"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Shape 71"/>
          <p:cNvCxnSpPr/>
          <p:nvPr/>
        </p:nvCxnSpPr>
        <p:spPr>
          <a:xfrm rot="5400000">
            <a:off x="5357818" y="1071546"/>
            <a:ext cx="642941" cy="357190"/>
          </a:xfrm>
          <a:prstGeom prst="bentConnector3">
            <a:avLst>
              <a:gd name="adj1" fmla="val 531"/>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6" idx="1"/>
            <a:endCxn id="16" idx="3"/>
          </p:cNvCxnSpPr>
          <p:nvPr/>
        </p:nvCxnSpPr>
        <p:spPr>
          <a:xfrm rot="10800000">
            <a:off x="1714480" y="3679033"/>
            <a:ext cx="1000132"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flipH="1" flipV="1">
            <a:off x="3001158" y="4356900"/>
            <a:ext cx="57150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7" name="Elbow Connector 26"/>
          <p:cNvCxnSpPr>
            <a:endCxn id="15" idx="0"/>
          </p:cNvCxnSpPr>
          <p:nvPr/>
        </p:nvCxnSpPr>
        <p:spPr>
          <a:xfrm>
            <a:off x="3857620" y="3857628"/>
            <a:ext cx="964413" cy="357190"/>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4572000" y="271462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ایستگاه پرستاری</a:t>
            </a:r>
            <a:endParaRPr lang="en-US" b="1" dirty="0"/>
          </a:p>
        </p:txBody>
      </p:sp>
      <p:sp>
        <p:nvSpPr>
          <p:cNvPr id="4" name="TextBox 3"/>
          <p:cNvSpPr txBox="1"/>
          <p:nvPr/>
        </p:nvSpPr>
        <p:spPr>
          <a:xfrm>
            <a:off x="5715008" y="214290"/>
            <a:ext cx="314327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بستری داخل وجراحی: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5" name="TextBox 4"/>
          <p:cNvSpPr txBox="1"/>
          <p:nvPr/>
        </p:nvSpPr>
        <p:spPr>
          <a:xfrm>
            <a:off x="8056314"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6" name="Straight Connector 5"/>
          <p:cNvCxnSpPr/>
          <p:nvPr/>
        </p:nvCxnSpPr>
        <p:spPr>
          <a:xfrm rot="10800000">
            <a:off x="6913306"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10800000">
            <a:off x="6913307"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10800000">
            <a:off x="6913307"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flipV="1">
            <a:off x="5715008" y="3143247"/>
            <a:ext cx="928694"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2643174" y="271462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بخش بستری داخل وجراحی</a:t>
            </a:r>
            <a:endParaRPr lang="en-US" b="1" dirty="0"/>
          </a:p>
        </p:txBody>
      </p:sp>
      <p:sp>
        <p:nvSpPr>
          <p:cNvPr id="11" name="Rectangle 10"/>
          <p:cNvSpPr/>
          <p:nvPr/>
        </p:nvSpPr>
        <p:spPr>
          <a:xfrm>
            <a:off x="3000364" y="4286256"/>
            <a:ext cx="92869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تجهیزات</a:t>
            </a:r>
            <a:endParaRPr lang="en-US" b="1" dirty="0"/>
          </a:p>
        </p:txBody>
      </p:sp>
      <p:sp>
        <p:nvSpPr>
          <p:cNvPr id="12" name="Rectangle 11"/>
          <p:cNvSpPr/>
          <p:nvPr/>
        </p:nvSpPr>
        <p:spPr>
          <a:xfrm>
            <a:off x="4429124" y="4286256"/>
            <a:ext cx="928694"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معاینه</a:t>
            </a:r>
            <a:endParaRPr lang="en-US" b="1" dirty="0"/>
          </a:p>
        </p:txBody>
      </p:sp>
      <p:sp>
        <p:nvSpPr>
          <p:cNvPr id="13" name="Rectangle 12"/>
          <p:cNvSpPr/>
          <p:nvPr/>
        </p:nvSpPr>
        <p:spPr>
          <a:xfrm>
            <a:off x="714348" y="2714620"/>
            <a:ext cx="1000132"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ورودی</a:t>
            </a:r>
            <a:endParaRPr lang="en-US" b="1" dirty="0"/>
          </a:p>
        </p:txBody>
      </p:sp>
      <p:sp>
        <p:nvSpPr>
          <p:cNvPr id="14" name="Rectangle 13"/>
          <p:cNvSpPr/>
          <p:nvPr/>
        </p:nvSpPr>
        <p:spPr>
          <a:xfrm>
            <a:off x="6643702" y="2714620"/>
            <a:ext cx="1000132"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راهرو</a:t>
            </a:r>
            <a:endParaRPr lang="en-US" b="1" dirty="0"/>
          </a:p>
        </p:txBody>
      </p:sp>
      <p:sp>
        <p:nvSpPr>
          <p:cNvPr id="15" name="Rectangle 14"/>
          <p:cNvSpPr/>
          <p:nvPr/>
        </p:nvSpPr>
        <p:spPr>
          <a:xfrm>
            <a:off x="2928926" y="1285860"/>
            <a:ext cx="1000132"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بستری</a:t>
            </a:r>
          </a:p>
          <a:p>
            <a:pPr algn="ctr"/>
            <a:r>
              <a:rPr lang="en-US" b="1" dirty="0" err="1" smtClean="0"/>
              <a:t>ccu</a:t>
            </a:r>
            <a:endParaRPr lang="en-US" b="1" dirty="0"/>
          </a:p>
        </p:txBody>
      </p:sp>
      <p:sp>
        <p:nvSpPr>
          <p:cNvPr id="16" name="Rectangle 15"/>
          <p:cNvSpPr/>
          <p:nvPr/>
        </p:nvSpPr>
        <p:spPr>
          <a:xfrm>
            <a:off x="4357686" y="1285860"/>
            <a:ext cx="1000132"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بستری4</a:t>
            </a:r>
          </a:p>
          <a:p>
            <a:pPr algn="ctr"/>
            <a:r>
              <a:rPr lang="fa-IR" b="1" dirty="0" smtClean="0"/>
              <a:t>تخته</a:t>
            </a:r>
            <a:endParaRPr lang="en-US" b="1" dirty="0"/>
          </a:p>
        </p:txBody>
      </p:sp>
      <p:sp>
        <p:nvSpPr>
          <p:cNvPr id="17" name="Rectangle 16"/>
          <p:cNvSpPr/>
          <p:nvPr/>
        </p:nvSpPr>
        <p:spPr>
          <a:xfrm>
            <a:off x="6000760" y="4357694"/>
            <a:ext cx="857256"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آبدار خانه</a:t>
            </a:r>
            <a:endParaRPr lang="en-US" b="1" dirty="0"/>
          </a:p>
        </p:txBody>
      </p:sp>
      <p:sp>
        <p:nvSpPr>
          <p:cNvPr id="18" name="Rectangle 17"/>
          <p:cNvSpPr/>
          <p:nvPr/>
        </p:nvSpPr>
        <p:spPr>
          <a:xfrm>
            <a:off x="7429520" y="3714752"/>
            <a:ext cx="857256" cy="928694"/>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سر پرستاری</a:t>
            </a:r>
            <a:endParaRPr lang="en-US" b="1" dirty="0"/>
          </a:p>
        </p:txBody>
      </p:sp>
      <p:sp>
        <p:nvSpPr>
          <p:cNvPr id="19" name="Rectangle 18"/>
          <p:cNvSpPr/>
          <p:nvPr/>
        </p:nvSpPr>
        <p:spPr>
          <a:xfrm>
            <a:off x="6000760" y="1285860"/>
            <a:ext cx="857256"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بستری2تخته</a:t>
            </a:r>
            <a:endParaRPr lang="en-US" b="1" dirty="0"/>
          </a:p>
        </p:txBody>
      </p:sp>
      <p:sp>
        <p:nvSpPr>
          <p:cNvPr id="20" name="Rectangle 19"/>
          <p:cNvSpPr/>
          <p:nvPr/>
        </p:nvSpPr>
        <p:spPr>
          <a:xfrm>
            <a:off x="1571604" y="1285860"/>
            <a:ext cx="857256"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نمازخانه</a:t>
            </a:r>
            <a:endParaRPr lang="en-US" b="1" dirty="0"/>
          </a:p>
        </p:txBody>
      </p:sp>
      <p:sp>
        <p:nvSpPr>
          <p:cNvPr id="21" name="Rectangle 20"/>
          <p:cNvSpPr/>
          <p:nvPr/>
        </p:nvSpPr>
        <p:spPr>
          <a:xfrm>
            <a:off x="1643042" y="4286256"/>
            <a:ext cx="857256"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cxnSp>
        <p:nvCxnSpPr>
          <p:cNvPr id="22" name="Straight Connector 21"/>
          <p:cNvCxnSpPr/>
          <p:nvPr/>
        </p:nvCxnSpPr>
        <p:spPr>
          <a:xfrm rot="10800000">
            <a:off x="3786182" y="3141659"/>
            <a:ext cx="785818"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10800000" flipV="1">
            <a:off x="1714480" y="3143248"/>
            <a:ext cx="928694"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16200000" flipV="1">
            <a:off x="4536279" y="3893345"/>
            <a:ext cx="785818" cy="3"/>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5400000" flipH="1" flipV="1">
            <a:off x="3036080" y="3893347"/>
            <a:ext cx="785819" cy="3"/>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6" name="Elbow Connector 25"/>
          <p:cNvCxnSpPr>
            <a:endCxn id="21" idx="0"/>
          </p:cNvCxnSpPr>
          <p:nvPr/>
        </p:nvCxnSpPr>
        <p:spPr>
          <a:xfrm rot="5400000">
            <a:off x="1893075" y="3536157"/>
            <a:ext cx="928694" cy="571504"/>
          </a:xfrm>
          <a:prstGeom prst="bentConnector3">
            <a:avLst>
              <a:gd name="adj1" fmla="val -1371"/>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7" name="Shape 26"/>
          <p:cNvCxnSpPr>
            <a:stCxn id="20" idx="3"/>
          </p:cNvCxnSpPr>
          <p:nvPr/>
        </p:nvCxnSpPr>
        <p:spPr>
          <a:xfrm>
            <a:off x="2428860" y="1607331"/>
            <a:ext cx="357190" cy="1107289"/>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16200000" flipV="1">
            <a:off x="3000366" y="2357428"/>
            <a:ext cx="714379" cy="3"/>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rot="16200000" flipV="1">
            <a:off x="4571999" y="2357428"/>
            <a:ext cx="714379" cy="3"/>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0" name="Elbow Connector 29"/>
          <p:cNvCxnSpPr/>
          <p:nvPr/>
        </p:nvCxnSpPr>
        <p:spPr>
          <a:xfrm rot="5400000" flipH="1" flipV="1">
            <a:off x="5143504" y="2214554"/>
            <a:ext cx="1285884" cy="142876"/>
          </a:xfrm>
          <a:prstGeom prst="bentConnector3">
            <a:avLst>
              <a:gd name="adj1" fmla="val 156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5857884" y="1643050"/>
            <a:ext cx="142876"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2" name="Elbow Connector 31"/>
          <p:cNvCxnSpPr/>
          <p:nvPr/>
        </p:nvCxnSpPr>
        <p:spPr>
          <a:xfrm>
            <a:off x="5715008" y="3286124"/>
            <a:ext cx="1714512" cy="500066"/>
          </a:xfrm>
          <a:prstGeom prst="bentConnector3">
            <a:avLst>
              <a:gd name="adj1" fmla="val 41498"/>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3" name="Elbow Connector 32"/>
          <p:cNvCxnSpPr/>
          <p:nvPr/>
        </p:nvCxnSpPr>
        <p:spPr>
          <a:xfrm>
            <a:off x="5715008" y="3500438"/>
            <a:ext cx="785818" cy="428628"/>
          </a:xfrm>
          <a:prstGeom prst="bentConnector3">
            <a:avLst>
              <a:gd name="adj1" fmla="val 50000"/>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5400000">
            <a:off x="6286909" y="4142983"/>
            <a:ext cx="429422"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35" name="5-Point Star 34"/>
          <p:cNvSpPr/>
          <p:nvPr/>
        </p:nvSpPr>
        <p:spPr>
          <a:xfrm>
            <a:off x="7358082" y="3214686"/>
            <a:ext cx="214314" cy="214314"/>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8056314"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4" name="Straight Connector 3"/>
          <p:cNvCxnSpPr/>
          <p:nvPr/>
        </p:nvCxnSpPr>
        <p:spPr>
          <a:xfrm rot="10800000">
            <a:off x="6913306"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rot="10800000">
            <a:off x="6913307"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rot="10800000">
            <a:off x="6913307"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10800000" flipV="1">
            <a:off x="5715008" y="3143247"/>
            <a:ext cx="928694"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1928794" y="235743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مدیریت پرستاری</a:t>
            </a:r>
            <a:endParaRPr lang="en-US" b="1" dirty="0"/>
          </a:p>
        </p:txBody>
      </p:sp>
      <p:sp>
        <p:nvSpPr>
          <p:cNvPr id="9" name="Rectangle 8"/>
          <p:cNvSpPr/>
          <p:nvPr/>
        </p:nvSpPr>
        <p:spPr>
          <a:xfrm>
            <a:off x="6643702" y="2714620"/>
            <a:ext cx="1000132"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پذیرش</a:t>
            </a:r>
            <a:endParaRPr lang="en-US" b="1" dirty="0"/>
          </a:p>
        </p:txBody>
      </p:sp>
      <p:sp>
        <p:nvSpPr>
          <p:cNvPr id="10" name="Rectangle 9"/>
          <p:cNvSpPr/>
          <p:nvPr/>
        </p:nvSpPr>
        <p:spPr>
          <a:xfrm>
            <a:off x="6000760" y="1285860"/>
            <a:ext cx="857256" cy="642942"/>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حسابداری</a:t>
            </a:r>
            <a:endParaRPr lang="en-US" b="1" dirty="0"/>
          </a:p>
        </p:txBody>
      </p:sp>
      <p:sp>
        <p:nvSpPr>
          <p:cNvPr id="11" name="Rectangle 10"/>
          <p:cNvSpPr/>
          <p:nvPr/>
        </p:nvSpPr>
        <p:spPr>
          <a:xfrm>
            <a:off x="4572000" y="271462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اداری</a:t>
            </a:r>
            <a:endParaRPr lang="en-US" b="1" dirty="0"/>
          </a:p>
        </p:txBody>
      </p:sp>
      <p:sp>
        <p:nvSpPr>
          <p:cNvPr id="12" name="Rectangle 11"/>
          <p:cNvSpPr/>
          <p:nvPr/>
        </p:nvSpPr>
        <p:spPr>
          <a:xfrm>
            <a:off x="2214546" y="3857628"/>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امور اداری</a:t>
            </a:r>
            <a:endParaRPr lang="en-US" b="1" dirty="0"/>
          </a:p>
        </p:txBody>
      </p:sp>
      <p:sp>
        <p:nvSpPr>
          <p:cNvPr id="13" name="Rectangle 12"/>
          <p:cNvSpPr/>
          <p:nvPr/>
        </p:nvSpPr>
        <p:spPr>
          <a:xfrm>
            <a:off x="3714744" y="1000108"/>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مدیریت بیمارستان</a:t>
            </a:r>
            <a:endParaRPr lang="en-US" b="1" dirty="0"/>
          </a:p>
        </p:txBody>
      </p:sp>
      <p:sp>
        <p:nvSpPr>
          <p:cNvPr id="14" name="Rectangle 13"/>
          <p:cNvSpPr/>
          <p:nvPr/>
        </p:nvSpPr>
        <p:spPr>
          <a:xfrm>
            <a:off x="4143372" y="4429132"/>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cxnSp>
        <p:nvCxnSpPr>
          <p:cNvPr id="15" name="Shape 14"/>
          <p:cNvCxnSpPr>
            <a:endCxn id="10" idx="1"/>
          </p:cNvCxnSpPr>
          <p:nvPr/>
        </p:nvCxnSpPr>
        <p:spPr>
          <a:xfrm rot="5400000" flipH="1" flipV="1">
            <a:off x="5161364" y="1875224"/>
            <a:ext cx="1107289" cy="571504"/>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5400000" flipH="1" flipV="1">
            <a:off x="4321967" y="2250273"/>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flipH="1" flipV="1">
            <a:off x="4392611" y="3963991"/>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rot="10800000">
            <a:off x="3071802" y="2857496"/>
            <a:ext cx="1500198"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9" name="Shape 18"/>
          <p:cNvCxnSpPr>
            <a:endCxn id="12" idx="0"/>
          </p:cNvCxnSpPr>
          <p:nvPr/>
        </p:nvCxnSpPr>
        <p:spPr>
          <a:xfrm rot="10800000" flipV="1">
            <a:off x="2786050" y="3286124"/>
            <a:ext cx="1785950" cy="571504"/>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5715008" y="214290"/>
            <a:ext cx="314327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اداری: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grayscl/>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571472" y="428604"/>
            <a:ext cx="8143932" cy="1323439"/>
          </a:xfrm>
          <a:prstGeom prst="rect">
            <a:avLst/>
          </a:prstGeom>
          <a:noFill/>
        </p:spPr>
        <p:txBody>
          <a:bodyPr wrap="square" rtlCol="0">
            <a:spAutoFit/>
          </a:bodyPr>
          <a:lstStyle/>
          <a:p>
            <a:pPr algn="just" rtl="1"/>
            <a:r>
              <a:rPr lang="fa-IR" sz="4000" dirty="0" smtClean="0">
                <a:solidFill>
                  <a:schemeClr val="bg1"/>
                </a:solidFill>
              </a:rPr>
              <a:t>مقدمه :</a:t>
            </a:r>
          </a:p>
          <a:p>
            <a:pPr algn="just" rtl="1"/>
            <a:endParaRPr lang="en-US" sz="4000" dirty="0">
              <a:solidFill>
                <a:schemeClr val="bg1"/>
              </a:solidFill>
            </a:endParaRPr>
          </a:p>
        </p:txBody>
      </p:sp>
      <p:sp>
        <p:nvSpPr>
          <p:cNvPr id="48129" name="Rectangle 1"/>
          <p:cNvSpPr>
            <a:spLocks noChangeArrowheads="1"/>
          </p:cNvSpPr>
          <p:nvPr/>
        </p:nvSpPr>
        <p:spPr bwMode="auto">
          <a:xfrm>
            <a:off x="285720" y="928670"/>
            <a:ext cx="8501122" cy="3146955"/>
          </a:xfrm>
          <a:prstGeom prst="rect">
            <a:avLst/>
          </a:prstGeom>
          <a:noFill/>
          <a:ln w="9525">
            <a:noFill/>
            <a:miter lim="800000"/>
            <a:headEnd/>
            <a:tailEnd/>
          </a:ln>
          <a:effectLst/>
        </p:spPr>
        <p:txBody>
          <a:bodyPr vert="horz" wrap="square" lIns="180918" tIns="152352" rIns="0" bIns="38088" numCol="1" anchor="ctr" anchorCtr="0" compatLnSpc="1">
            <a:prstTxWarp prst="textNoShape">
              <a:avLst/>
            </a:prstTxWarp>
            <a:spAutoFit/>
          </a:bodyPr>
          <a:lstStyle/>
          <a:p>
            <a:pPr marL="0" marR="0" lvl="0" indent="180975" algn="just"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outerShdw blurRad="38100" dist="38100" dir="2700000" algn="tl">
                    <a:srgbClr val="C0C0C0"/>
                  </a:outerShdw>
                </a:effectLst>
                <a:latin typeface="Zar"/>
                <a:cs typeface="Arial" pitchFamily="34" charset="0"/>
              </a:rPr>
              <a:t>تاريخچه خدمات بيمارستاني</a:t>
            </a:r>
            <a:endParaRPr kumimoji="0" lang="en-US" sz="2400" b="1" i="0" u="none" strike="noStrike" cap="none" normalizeH="0" baseline="0" dirty="0" smtClean="0">
              <a:ln>
                <a:noFill/>
              </a:ln>
              <a:solidFill>
                <a:schemeClr val="bg1"/>
              </a:solidFill>
              <a:effectLst>
                <a:outerShdw blurRad="38100" dist="38100" dir="2700000" algn="tl">
                  <a:srgbClr val="C0C0C0"/>
                </a:outerShdw>
              </a:effectLst>
              <a:latin typeface="Times New Roman" pitchFamily="18" charset="0"/>
              <a:cs typeface="Zar"/>
            </a:endParaRPr>
          </a:p>
          <a:p>
            <a:pPr marL="0" marR="0" lvl="0" indent="180975"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Yagut"/>
                <a:ea typeface="Times New Roman" pitchFamily="18" charset="0"/>
                <a:cs typeface="Arial" pitchFamily="34" charset="0"/>
              </a:rPr>
              <a:t>پزشكي يكي از پر سابقه ترين نهادهاي اجتماعي – فرهنگي است كه به علت پيوستگي و قرابت آن با حيات انساني از پديده هايي است كه انسان به طور مستقيم با آن در تماس مي‌باشد. تاريخ بيمارستان با تاريخ پزشكي در هم آميخته و در حقيقت رشد و پيشرفت بيمارستان متاثر از پيشرفت و توسعه روز افزون دانش و تكنولوژي پزشكي است.</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180975"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Yagut"/>
                <a:ea typeface="Times New Roman" pitchFamily="18" charset="0"/>
                <a:cs typeface="Arial" pitchFamily="34" charset="0"/>
              </a:rPr>
              <a:t>علم پزشكي بصورت بخشي از نياز انسان و تمايل او به بقاء، سابقه اي بس طولاني دارد.</a:t>
            </a:r>
            <a:endParaRPr kumimoji="0" lang="ar-SA"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Rectangle 4"/>
          <p:cNvSpPr/>
          <p:nvPr/>
        </p:nvSpPr>
        <p:spPr>
          <a:xfrm>
            <a:off x="285720" y="4143380"/>
            <a:ext cx="8501122" cy="2308324"/>
          </a:xfrm>
          <a:prstGeom prst="rect">
            <a:avLst/>
          </a:prstGeom>
        </p:spPr>
        <p:txBody>
          <a:bodyPr wrap="square">
            <a:spAutoFit/>
          </a:bodyPr>
          <a:lstStyle/>
          <a:p>
            <a:pPr algn="just" rtl="1"/>
            <a:r>
              <a:rPr lang="ar-SA" sz="2400" dirty="0" smtClean="0">
                <a:solidFill>
                  <a:schemeClr val="bg1"/>
                </a:solidFill>
              </a:rPr>
              <a:t>مدارك تاريخي نشان مي‌دهد كه تحولات مربوط به امر پزشكي در بابل 600 سال قبل، يعني 4000 سال پيش از يونان آغاز گشته است. همچنين مصر وارث يكي از كهن ترين سنت هاي پزشكي بوده است. در شرق آسيا و در تمدن باستان طب رونقي به سزا داشت. در منطقه ديگر آسيا، در سرزمين هندوستان تاريخ طب قدمت بسياري دارد و مي‌توان گفت كه هندوان از نخستين ملت هايي بودند كه به ساختن بيمارستان مبادرت ورزيده اند.</a:t>
            </a:r>
            <a:endParaRPr lang="en-US" sz="24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5" name="TextBox 4"/>
          <p:cNvSpPr txBox="1"/>
          <p:nvPr/>
        </p:nvSpPr>
        <p:spPr>
          <a:xfrm>
            <a:off x="8056282"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1</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2</a:t>
            </a:r>
            <a:endParaRPr lang="fa-IR" sz="2000" b="1" dirty="0" smtClean="0">
              <a:ln w="50800"/>
              <a:solidFill>
                <a:schemeClr val="bg1">
                  <a:shade val="50000"/>
                </a:schemeClr>
              </a:solidFill>
              <a:effectLst>
                <a:glow rad="228600">
                  <a:schemeClr val="accent5">
                    <a:satMod val="175000"/>
                    <a:alpha val="40000"/>
                  </a:schemeClr>
                </a:glow>
              </a:effectLst>
            </a:endParaRPr>
          </a:p>
          <a:p>
            <a:r>
              <a:rPr lang="fa-IR" sz="2000" b="1" dirty="0" smtClean="0">
                <a:ln w="50800"/>
                <a:solidFill>
                  <a:schemeClr val="bg1">
                    <a:shade val="50000"/>
                  </a:schemeClr>
                </a:solidFill>
                <a:effectLst>
                  <a:glow rad="228600">
                    <a:schemeClr val="accent5">
                      <a:satMod val="175000"/>
                      <a:alpha val="40000"/>
                    </a:schemeClr>
                  </a:glow>
                </a:effectLst>
              </a:rPr>
              <a:t>درجه </a:t>
            </a:r>
            <a:r>
              <a:rPr lang="fa-IR" sz="2000" b="1" u="sng" dirty="0" smtClean="0">
                <a:ln w="50800"/>
                <a:solidFill>
                  <a:schemeClr val="bg1">
                    <a:shade val="50000"/>
                  </a:schemeClr>
                </a:solidFill>
                <a:effectLst>
                  <a:glow rad="228600">
                    <a:schemeClr val="accent5">
                      <a:satMod val="175000"/>
                      <a:alpha val="40000"/>
                    </a:schemeClr>
                  </a:glow>
                </a:effectLst>
              </a:rPr>
              <a:t>3</a:t>
            </a:r>
            <a:endParaRPr lang="en-US" sz="2000" b="1" dirty="0">
              <a:ln w="50800"/>
              <a:solidFill>
                <a:schemeClr val="bg1">
                  <a:shade val="50000"/>
                </a:schemeClr>
              </a:solidFill>
              <a:effectLst>
                <a:glow rad="228600">
                  <a:schemeClr val="accent5">
                    <a:satMod val="175000"/>
                    <a:alpha val="40000"/>
                  </a:schemeClr>
                </a:glow>
              </a:effectLst>
            </a:endParaRPr>
          </a:p>
        </p:txBody>
      </p:sp>
      <p:cxnSp>
        <p:nvCxnSpPr>
          <p:cNvPr id="6" name="Straight Connector 5"/>
          <p:cNvCxnSpPr/>
          <p:nvPr/>
        </p:nvCxnSpPr>
        <p:spPr>
          <a:xfrm rot="10800000">
            <a:off x="6913274"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10800000">
            <a:off x="6913275"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rot="10800000">
            <a:off x="6913275"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flipV="1">
            <a:off x="6429420" y="3143248"/>
            <a:ext cx="928694"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7358114" y="2714620"/>
            <a:ext cx="114297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راهرو</a:t>
            </a:r>
            <a:endParaRPr lang="en-US" b="1" dirty="0"/>
          </a:p>
        </p:txBody>
      </p:sp>
      <p:sp>
        <p:nvSpPr>
          <p:cNvPr id="11" name="Rectangle 10"/>
          <p:cNvSpPr/>
          <p:nvPr/>
        </p:nvSpPr>
        <p:spPr>
          <a:xfrm>
            <a:off x="5286380" y="271462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انتظارو</a:t>
            </a:r>
          </a:p>
          <a:p>
            <a:pPr algn="ctr"/>
            <a:r>
              <a:rPr lang="fa-IR" b="1" dirty="0" smtClean="0"/>
              <a:t>پذیرش</a:t>
            </a:r>
            <a:endParaRPr lang="en-US" b="1" dirty="0"/>
          </a:p>
        </p:txBody>
      </p:sp>
      <p:sp>
        <p:nvSpPr>
          <p:cNvPr id="12" name="TextBox 11"/>
          <p:cNvSpPr txBox="1"/>
          <p:nvPr/>
        </p:nvSpPr>
        <p:spPr>
          <a:xfrm>
            <a:off x="5714976" y="214290"/>
            <a:ext cx="3143272"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آزمایشگاه: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cxnSp>
        <p:nvCxnSpPr>
          <p:cNvPr id="13" name="Straight Connector 12"/>
          <p:cNvCxnSpPr/>
          <p:nvPr/>
        </p:nvCxnSpPr>
        <p:spPr>
          <a:xfrm>
            <a:off x="3500462" y="3143248"/>
            <a:ext cx="132675"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3428992" y="2714620"/>
            <a:ext cx="121444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آزمایشگاه</a:t>
            </a:r>
            <a:endParaRPr lang="en-US" b="1" dirty="0"/>
          </a:p>
        </p:txBody>
      </p:sp>
      <p:sp>
        <p:nvSpPr>
          <p:cNvPr id="15" name="Rectangle 14"/>
          <p:cNvSpPr/>
          <p:nvPr/>
        </p:nvSpPr>
        <p:spPr>
          <a:xfrm>
            <a:off x="1500166" y="271462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آزمایشگاه خون</a:t>
            </a:r>
            <a:endParaRPr lang="en-US" b="1" dirty="0"/>
          </a:p>
        </p:txBody>
      </p:sp>
      <p:cxnSp>
        <p:nvCxnSpPr>
          <p:cNvPr id="16" name="Straight Connector 15"/>
          <p:cNvCxnSpPr/>
          <p:nvPr/>
        </p:nvCxnSpPr>
        <p:spPr>
          <a:xfrm rot="10800000">
            <a:off x="4643438" y="3070221"/>
            <a:ext cx="642942"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10800000">
            <a:off x="2643174" y="3070221"/>
            <a:ext cx="785818"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071670" y="1214422"/>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آزمایشکاه ادرار</a:t>
            </a:r>
            <a:endParaRPr lang="en-US" b="1" dirty="0"/>
          </a:p>
        </p:txBody>
      </p:sp>
      <p:sp>
        <p:nvSpPr>
          <p:cNvPr id="19" name="Rectangle 18"/>
          <p:cNvSpPr/>
          <p:nvPr/>
        </p:nvSpPr>
        <p:spPr>
          <a:xfrm>
            <a:off x="3500430" y="928670"/>
            <a:ext cx="928694" cy="928694"/>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بیوشیمی میکروبیولوژی</a:t>
            </a:r>
            <a:endParaRPr lang="en-US" b="1" dirty="0"/>
          </a:p>
        </p:txBody>
      </p:sp>
      <p:sp>
        <p:nvSpPr>
          <p:cNvPr id="20" name="Rectangle 19"/>
          <p:cNvSpPr/>
          <p:nvPr/>
        </p:nvSpPr>
        <p:spPr>
          <a:xfrm>
            <a:off x="5357818" y="928670"/>
            <a:ext cx="1000132" cy="857256"/>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سرپرست آزمایشگاه</a:t>
            </a:r>
            <a:endParaRPr lang="en-US" b="1" dirty="0"/>
          </a:p>
        </p:txBody>
      </p:sp>
      <p:sp>
        <p:nvSpPr>
          <p:cNvPr id="21" name="Rectangle 20"/>
          <p:cNvSpPr/>
          <p:nvPr/>
        </p:nvSpPr>
        <p:spPr>
          <a:xfrm>
            <a:off x="3286116" y="4429132"/>
            <a:ext cx="1000132"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نمونه گیری خون</a:t>
            </a:r>
            <a:endParaRPr lang="en-US" b="1" dirty="0"/>
          </a:p>
        </p:txBody>
      </p:sp>
      <p:sp>
        <p:nvSpPr>
          <p:cNvPr id="22" name="Rectangle 21"/>
          <p:cNvSpPr/>
          <p:nvPr/>
        </p:nvSpPr>
        <p:spPr>
          <a:xfrm>
            <a:off x="1500166" y="414338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cxnSp>
        <p:nvCxnSpPr>
          <p:cNvPr id="23" name="Elbow Connector 22"/>
          <p:cNvCxnSpPr/>
          <p:nvPr/>
        </p:nvCxnSpPr>
        <p:spPr>
          <a:xfrm rot="16200000" flipH="1">
            <a:off x="2714612" y="2143116"/>
            <a:ext cx="857256" cy="571504"/>
          </a:xfrm>
          <a:prstGeom prst="bentConnector3">
            <a:avLst>
              <a:gd name="adj1" fmla="val 104106"/>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Elbow Connector 23"/>
          <p:cNvCxnSpPr/>
          <p:nvPr/>
        </p:nvCxnSpPr>
        <p:spPr>
          <a:xfrm flipV="1">
            <a:off x="2643174" y="3214686"/>
            <a:ext cx="785818" cy="1428760"/>
          </a:xfrm>
          <a:prstGeom prst="bentConnector3">
            <a:avLst>
              <a:gd name="adj1" fmla="val 50000"/>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rot="16200000" flipH="1">
            <a:off x="3500429" y="2285992"/>
            <a:ext cx="857255" cy="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16200000" flipH="1">
            <a:off x="5393537" y="2250273"/>
            <a:ext cx="928696" cy="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a:endCxn id="21" idx="0"/>
          </p:cNvCxnSpPr>
          <p:nvPr/>
        </p:nvCxnSpPr>
        <p:spPr>
          <a:xfrm rot="5400000">
            <a:off x="3321835" y="3964785"/>
            <a:ext cx="92869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8056282"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6">
                      <a:satMod val="175000"/>
                      <a:alpha val="40000"/>
                    </a:schemeClr>
                  </a:glow>
                </a:effectLst>
              </a:rPr>
              <a:t>درجه </a:t>
            </a:r>
            <a:r>
              <a:rPr lang="fa-IR" sz="2000" b="1" u="sng" dirty="0" smtClean="0">
                <a:ln w="50800"/>
                <a:solidFill>
                  <a:schemeClr val="bg1">
                    <a:shade val="50000"/>
                  </a:schemeClr>
                </a:solidFill>
                <a:effectLst>
                  <a:glow rad="228600">
                    <a:schemeClr val="accent6">
                      <a:satMod val="175000"/>
                      <a:alpha val="40000"/>
                    </a:schemeClr>
                  </a:glow>
                </a:effectLst>
              </a:rPr>
              <a:t>1</a:t>
            </a:r>
            <a:endParaRPr lang="fa-IR" sz="2000" b="1" dirty="0" smtClean="0">
              <a:ln w="50800"/>
              <a:solidFill>
                <a:schemeClr val="bg1">
                  <a:shade val="50000"/>
                </a:schemeClr>
              </a:solidFill>
              <a:effectLst>
                <a:glow rad="228600">
                  <a:schemeClr val="accent6">
                    <a:satMod val="175000"/>
                    <a:alpha val="40000"/>
                  </a:schemeClr>
                </a:glow>
              </a:effectLst>
            </a:endParaRPr>
          </a:p>
          <a:p>
            <a:r>
              <a:rPr lang="fa-IR" sz="2000" b="1" dirty="0" smtClean="0">
                <a:ln w="50800"/>
                <a:solidFill>
                  <a:schemeClr val="bg1">
                    <a:shade val="50000"/>
                  </a:schemeClr>
                </a:solidFill>
                <a:effectLst>
                  <a:glow rad="228600">
                    <a:schemeClr val="accent6">
                      <a:satMod val="175000"/>
                      <a:alpha val="40000"/>
                    </a:schemeClr>
                  </a:glow>
                </a:effectLst>
              </a:rPr>
              <a:t>درجه </a:t>
            </a:r>
            <a:r>
              <a:rPr lang="fa-IR" sz="2000" b="1" u="sng" dirty="0" smtClean="0">
                <a:ln w="50800"/>
                <a:solidFill>
                  <a:schemeClr val="bg1">
                    <a:shade val="50000"/>
                  </a:schemeClr>
                </a:solidFill>
                <a:effectLst>
                  <a:glow rad="228600">
                    <a:schemeClr val="accent6">
                      <a:satMod val="175000"/>
                      <a:alpha val="40000"/>
                    </a:schemeClr>
                  </a:glow>
                </a:effectLst>
              </a:rPr>
              <a:t>2</a:t>
            </a:r>
            <a:endParaRPr lang="fa-IR" sz="2000" b="1" dirty="0" smtClean="0">
              <a:ln w="50800"/>
              <a:solidFill>
                <a:schemeClr val="bg1">
                  <a:shade val="50000"/>
                </a:schemeClr>
              </a:solidFill>
              <a:effectLst>
                <a:glow rad="228600">
                  <a:schemeClr val="accent6">
                    <a:satMod val="175000"/>
                    <a:alpha val="40000"/>
                  </a:schemeClr>
                </a:glow>
              </a:effectLst>
            </a:endParaRPr>
          </a:p>
          <a:p>
            <a:r>
              <a:rPr lang="fa-IR" sz="2000" b="1" dirty="0" smtClean="0">
                <a:ln w="50800"/>
                <a:solidFill>
                  <a:schemeClr val="bg1">
                    <a:shade val="50000"/>
                  </a:schemeClr>
                </a:solidFill>
                <a:effectLst>
                  <a:glow rad="228600">
                    <a:schemeClr val="accent6">
                      <a:satMod val="175000"/>
                      <a:alpha val="40000"/>
                    </a:schemeClr>
                  </a:glow>
                </a:effectLst>
              </a:rPr>
              <a:t>درجه </a:t>
            </a:r>
            <a:r>
              <a:rPr lang="fa-IR" sz="2000" b="1" u="sng" dirty="0" smtClean="0">
                <a:ln w="50800"/>
                <a:solidFill>
                  <a:schemeClr val="bg1">
                    <a:shade val="50000"/>
                  </a:schemeClr>
                </a:solidFill>
                <a:effectLst>
                  <a:glow rad="228600">
                    <a:schemeClr val="accent6">
                      <a:satMod val="175000"/>
                      <a:alpha val="40000"/>
                    </a:schemeClr>
                  </a:glow>
                </a:effectLst>
              </a:rPr>
              <a:t>3</a:t>
            </a:r>
            <a:endParaRPr lang="en-US" sz="2000" b="1" dirty="0">
              <a:ln w="50800"/>
              <a:solidFill>
                <a:schemeClr val="bg1">
                  <a:shade val="50000"/>
                </a:schemeClr>
              </a:solidFill>
              <a:effectLst>
                <a:glow rad="228600">
                  <a:schemeClr val="accent6">
                    <a:satMod val="175000"/>
                    <a:alpha val="40000"/>
                  </a:schemeClr>
                </a:glow>
              </a:effectLst>
            </a:endParaRPr>
          </a:p>
        </p:txBody>
      </p:sp>
      <p:cxnSp>
        <p:nvCxnSpPr>
          <p:cNvPr id="4" name="Straight Connector 3"/>
          <p:cNvCxnSpPr/>
          <p:nvPr/>
        </p:nvCxnSpPr>
        <p:spPr>
          <a:xfrm rot="10800000">
            <a:off x="6913274"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rot="10800000">
            <a:off x="6913275"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rot="10800000">
            <a:off x="6913275"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5643570" y="2714620"/>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تجدید حیاط قلبی</a:t>
            </a:r>
            <a:endParaRPr lang="en-US" b="1" dirty="0"/>
          </a:p>
        </p:txBody>
      </p:sp>
      <p:sp>
        <p:nvSpPr>
          <p:cNvPr id="8" name="Rectangle 7"/>
          <p:cNvSpPr/>
          <p:nvPr/>
        </p:nvSpPr>
        <p:spPr>
          <a:xfrm>
            <a:off x="3500430" y="2000240"/>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پذیرش وانتظار</a:t>
            </a:r>
          </a:p>
        </p:txBody>
      </p:sp>
      <p:sp>
        <p:nvSpPr>
          <p:cNvPr id="9" name="TextBox 8"/>
          <p:cNvSpPr txBox="1"/>
          <p:nvPr/>
        </p:nvSpPr>
        <p:spPr>
          <a:xfrm>
            <a:off x="6643702" y="214290"/>
            <a:ext cx="2214546"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ورودی: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10" name="Rectangle 9"/>
          <p:cNvSpPr/>
          <p:nvPr/>
        </p:nvSpPr>
        <p:spPr>
          <a:xfrm>
            <a:off x="928662" y="2786058"/>
            <a:ext cx="121444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اتاق 2 بستری</a:t>
            </a:r>
            <a:endParaRPr lang="en-US" b="1" dirty="0"/>
          </a:p>
        </p:txBody>
      </p:sp>
      <p:cxnSp>
        <p:nvCxnSpPr>
          <p:cNvPr id="11" name="Straight Connector 10"/>
          <p:cNvCxnSpPr/>
          <p:nvPr/>
        </p:nvCxnSpPr>
        <p:spPr>
          <a:xfrm rot="16200000" flipH="1">
            <a:off x="3607585" y="1535893"/>
            <a:ext cx="928696" cy="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3500430" y="357166"/>
            <a:ext cx="1143008" cy="714380"/>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ورودی</a:t>
            </a:r>
            <a:endParaRPr lang="en-US" b="1" dirty="0"/>
          </a:p>
        </p:txBody>
      </p:sp>
      <p:sp>
        <p:nvSpPr>
          <p:cNvPr id="13" name="Rectangle 12"/>
          <p:cNvSpPr/>
          <p:nvPr/>
        </p:nvSpPr>
        <p:spPr>
          <a:xfrm>
            <a:off x="1000100" y="1214422"/>
            <a:ext cx="121444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4" name="Rectangle 13"/>
          <p:cNvSpPr/>
          <p:nvPr/>
        </p:nvSpPr>
        <p:spPr>
          <a:xfrm>
            <a:off x="3428992" y="3929066"/>
            <a:ext cx="121444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اورژانس</a:t>
            </a:r>
            <a:endParaRPr lang="en-US" b="1" dirty="0"/>
          </a:p>
        </p:txBody>
      </p:sp>
      <p:sp>
        <p:nvSpPr>
          <p:cNvPr id="15" name="Rectangle 14"/>
          <p:cNvSpPr/>
          <p:nvPr/>
        </p:nvSpPr>
        <p:spPr>
          <a:xfrm>
            <a:off x="5715008" y="5429264"/>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اسکراپ</a:t>
            </a:r>
            <a:endParaRPr lang="en-US" b="1" dirty="0"/>
          </a:p>
        </p:txBody>
      </p:sp>
      <p:sp>
        <p:nvSpPr>
          <p:cNvPr id="16" name="Rectangle 15"/>
          <p:cNvSpPr/>
          <p:nvPr/>
        </p:nvSpPr>
        <p:spPr>
          <a:xfrm>
            <a:off x="5643570" y="3929066"/>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اتاق عمل</a:t>
            </a:r>
            <a:endParaRPr lang="en-US" b="1" dirty="0"/>
          </a:p>
        </p:txBody>
      </p:sp>
      <p:sp>
        <p:nvSpPr>
          <p:cNvPr id="17" name="Rectangle 16"/>
          <p:cNvSpPr/>
          <p:nvPr/>
        </p:nvSpPr>
        <p:spPr>
          <a:xfrm>
            <a:off x="2214546" y="5429264"/>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ایستگاه پرستاری</a:t>
            </a:r>
            <a:endParaRPr lang="en-US" b="1" dirty="0"/>
          </a:p>
        </p:txBody>
      </p:sp>
      <p:sp>
        <p:nvSpPr>
          <p:cNvPr id="18" name="Rectangle 17"/>
          <p:cNvSpPr/>
          <p:nvPr/>
        </p:nvSpPr>
        <p:spPr>
          <a:xfrm>
            <a:off x="4286248" y="5429264"/>
            <a:ext cx="1143008"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sp>
        <p:nvSpPr>
          <p:cNvPr id="19" name="Rectangle 18"/>
          <p:cNvSpPr/>
          <p:nvPr/>
        </p:nvSpPr>
        <p:spPr>
          <a:xfrm>
            <a:off x="928662" y="3929066"/>
            <a:ext cx="121444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آزمایشگاه پزشکان</a:t>
            </a:r>
            <a:endParaRPr lang="en-US" b="1" dirty="0"/>
          </a:p>
        </p:txBody>
      </p:sp>
      <p:cxnSp>
        <p:nvCxnSpPr>
          <p:cNvPr id="20" name="Straight Connector 19"/>
          <p:cNvCxnSpPr>
            <a:stCxn id="8" idx="2"/>
          </p:cNvCxnSpPr>
          <p:nvPr/>
        </p:nvCxnSpPr>
        <p:spPr>
          <a:xfrm rot="16200000" flipH="1">
            <a:off x="3500430" y="3357562"/>
            <a:ext cx="1143011" cy="2"/>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10800000" flipV="1">
            <a:off x="4643438" y="4286256"/>
            <a:ext cx="1000132" cy="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2" name="Elbow Connector 21"/>
          <p:cNvCxnSpPr>
            <a:stCxn id="7" idx="1"/>
          </p:cNvCxnSpPr>
          <p:nvPr/>
        </p:nvCxnSpPr>
        <p:spPr>
          <a:xfrm rot="10800000" flipV="1">
            <a:off x="4357686" y="3107528"/>
            <a:ext cx="1285884" cy="821537"/>
          </a:xfrm>
          <a:prstGeom prst="bentConnector3">
            <a:avLst>
              <a:gd name="adj1" fmla="val 100499"/>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flipH="1" flipV="1">
            <a:off x="4071934" y="5072074"/>
            <a:ext cx="71438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rot="5400000">
            <a:off x="5857882" y="5072075"/>
            <a:ext cx="713588" cy="795"/>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5" name="Straight Connector 24"/>
          <p:cNvCxnSpPr>
            <a:stCxn id="14" idx="1"/>
            <a:endCxn id="19" idx="3"/>
          </p:cNvCxnSpPr>
          <p:nvPr/>
        </p:nvCxnSpPr>
        <p:spPr>
          <a:xfrm rot="10800000">
            <a:off x="2143108" y="4321975"/>
            <a:ext cx="1285884"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6" name="Elbow Connector 25"/>
          <p:cNvCxnSpPr>
            <a:stCxn id="12" idx="1"/>
          </p:cNvCxnSpPr>
          <p:nvPr/>
        </p:nvCxnSpPr>
        <p:spPr>
          <a:xfrm rot="10800000" flipV="1">
            <a:off x="1928794" y="714356"/>
            <a:ext cx="1571636" cy="500066"/>
          </a:xfrm>
          <a:prstGeom prst="bentConnector3">
            <a:avLst>
              <a:gd name="adj1" fmla="val 100593"/>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7" name="Elbow Connector 26"/>
          <p:cNvCxnSpPr>
            <a:stCxn id="13" idx="3"/>
          </p:cNvCxnSpPr>
          <p:nvPr/>
        </p:nvCxnSpPr>
        <p:spPr>
          <a:xfrm>
            <a:off x="2214546" y="1607331"/>
            <a:ext cx="1500198" cy="392909"/>
          </a:xfrm>
          <a:prstGeom prst="bentConnector3">
            <a:avLst>
              <a:gd name="adj1" fmla="val 10035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8" name="Elbow Connector 27"/>
          <p:cNvCxnSpPr>
            <a:stCxn id="10" idx="3"/>
          </p:cNvCxnSpPr>
          <p:nvPr/>
        </p:nvCxnSpPr>
        <p:spPr>
          <a:xfrm>
            <a:off x="2143108" y="3178967"/>
            <a:ext cx="1571636" cy="750099"/>
          </a:xfrm>
          <a:prstGeom prst="bentConnector3">
            <a:avLst>
              <a:gd name="adj1" fmla="val 100593"/>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29" name="Shape 28"/>
          <p:cNvCxnSpPr>
            <a:stCxn id="19" idx="2"/>
            <a:endCxn id="17" idx="1"/>
          </p:cNvCxnSpPr>
          <p:nvPr/>
        </p:nvCxnSpPr>
        <p:spPr>
          <a:xfrm rot="16200000" flipH="1">
            <a:off x="1321571" y="4929197"/>
            <a:ext cx="1107289" cy="678661"/>
          </a:xfrm>
          <a:prstGeom prst="bentConnector2">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30" name="Elbow Connector 29"/>
          <p:cNvCxnSpPr>
            <a:endCxn id="17" idx="0"/>
          </p:cNvCxnSpPr>
          <p:nvPr/>
        </p:nvCxnSpPr>
        <p:spPr>
          <a:xfrm rot="5400000">
            <a:off x="2678893" y="4679165"/>
            <a:ext cx="857256" cy="642942"/>
          </a:xfrm>
          <a:prstGeom prst="bentConnector3">
            <a:avLst>
              <a:gd name="adj1" fmla="val 531"/>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8056282" y="5270857"/>
            <a:ext cx="857256" cy="1015663"/>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fa-IR" sz="2000" b="1" dirty="0" smtClean="0">
                <a:ln w="50800"/>
                <a:solidFill>
                  <a:schemeClr val="bg1">
                    <a:shade val="50000"/>
                  </a:schemeClr>
                </a:solidFill>
                <a:effectLst>
                  <a:glow rad="228600">
                    <a:schemeClr val="accent6">
                      <a:satMod val="175000"/>
                      <a:alpha val="40000"/>
                    </a:schemeClr>
                  </a:glow>
                </a:effectLst>
              </a:rPr>
              <a:t>درجه </a:t>
            </a:r>
            <a:r>
              <a:rPr lang="fa-IR" sz="2000" b="1" u="sng" dirty="0" smtClean="0">
                <a:ln w="50800"/>
                <a:solidFill>
                  <a:schemeClr val="bg1">
                    <a:shade val="50000"/>
                  </a:schemeClr>
                </a:solidFill>
                <a:effectLst>
                  <a:glow rad="228600">
                    <a:schemeClr val="accent6">
                      <a:satMod val="175000"/>
                      <a:alpha val="40000"/>
                    </a:schemeClr>
                  </a:glow>
                </a:effectLst>
              </a:rPr>
              <a:t>1</a:t>
            </a:r>
            <a:endParaRPr lang="fa-IR" sz="2000" b="1" dirty="0" smtClean="0">
              <a:ln w="50800"/>
              <a:solidFill>
                <a:schemeClr val="bg1">
                  <a:shade val="50000"/>
                </a:schemeClr>
              </a:solidFill>
              <a:effectLst>
                <a:glow rad="228600">
                  <a:schemeClr val="accent6">
                    <a:satMod val="175000"/>
                    <a:alpha val="40000"/>
                  </a:schemeClr>
                </a:glow>
              </a:effectLst>
            </a:endParaRPr>
          </a:p>
          <a:p>
            <a:r>
              <a:rPr lang="fa-IR" sz="2000" b="1" dirty="0" smtClean="0">
                <a:ln w="50800"/>
                <a:solidFill>
                  <a:schemeClr val="bg1">
                    <a:shade val="50000"/>
                  </a:schemeClr>
                </a:solidFill>
                <a:effectLst>
                  <a:glow rad="228600">
                    <a:schemeClr val="accent6">
                      <a:satMod val="175000"/>
                      <a:alpha val="40000"/>
                    </a:schemeClr>
                  </a:glow>
                </a:effectLst>
              </a:rPr>
              <a:t>درجه </a:t>
            </a:r>
            <a:r>
              <a:rPr lang="fa-IR" sz="2000" b="1" u="sng" dirty="0" smtClean="0">
                <a:ln w="50800"/>
                <a:solidFill>
                  <a:schemeClr val="bg1">
                    <a:shade val="50000"/>
                  </a:schemeClr>
                </a:solidFill>
                <a:effectLst>
                  <a:glow rad="228600">
                    <a:schemeClr val="accent6">
                      <a:satMod val="175000"/>
                      <a:alpha val="40000"/>
                    </a:schemeClr>
                  </a:glow>
                </a:effectLst>
              </a:rPr>
              <a:t>2</a:t>
            </a:r>
            <a:endParaRPr lang="fa-IR" sz="2000" b="1" dirty="0" smtClean="0">
              <a:ln w="50800"/>
              <a:solidFill>
                <a:schemeClr val="bg1">
                  <a:shade val="50000"/>
                </a:schemeClr>
              </a:solidFill>
              <a:effectLst>
                <a:glow rad="228600">
                  <a:schemeClr val="accent6">
                    <a:satMod val="175000"/>
                    <a:alpha val="40000"/>
                  </a:schemeClr>
                </a:glow>
              </a:effectLst>
            </a:endParaRPr>
          </a:p>
          <a:p>
            <a:r>
              <a:rPr lang="fa-IR" sz="2000" b="1" dirty="0" smtClean="0">
                <a:ln w="50800"/>
                <a:solidFill>
                  <a:schemeClr val="bg1">
                    <a:shade val="50000"/>
                  </a:schemeClr>
                </a:solidFill>
                <a:effectLst>
                  <a:glow rad="228600">
                    <a:schemeClr val="accent6">
                      <a:satMod val="175000"/>
                      <a:alpha val="40000"/>
                    </a:schemeClr>
                  </a:glow>
                </a:effectLst>
              </a:rPr>
              <a:t>درجه </a:t>
            </a:r>
            <a:r>
              <a:rPr lang="fa-IR" sz="2000" b="1" u="sng" dirty="0" smtClean="0">
                <a:ln w="50800"/>
                <a:solidFill>
                  <a:schemeClr val="bg1">
                    <a:shade val="50000"/>
                  </a:schemeClr>
                </a:solidFill>
                <a:effectLst>
                  <a:glow rad="228600">
                    <a:schemeClr val="accent6">
                      <a:satMod val="175000"/>
                      <a:alpha val="40000"/>
                    </a:schemeClr>
                  </a:glow>
                </a:effectLst>
              </a:rPr>
              <a:t>3</a:t>
            </a:r>
            <a:endParaRPr lang="en-US" sz="2000" b="1" dirty="0">
              <a:ln w="50800"/>
              <a:solidFill>
                <a:schemeClr val="bg1">
                  <a:shade val="50000"/>
                </a:schemeClr>
              </a:solidFill>
              <a:effectLst>
                <a:glow rad="228600">
                  <a:schemeClr val="accent6">
                    <a:satMod val="175000"/>
                    <a:alpha val="40000"/>
                  </a:schemeClr>
                </a:glow>
              </a:effectLst>
            </a:endParaRPr>
          </a:p>
        </p:txBody>
      </p:sp>
      <p:cxnSp>
        <p:nvCxnSpPr>
          <p:cNvPr id="5" name="Straight Connector 4"/>
          <p:cNvCxnSpPr/>
          <p:nvPr/>
        </p:nvCxnSpPr>
        <p:spPr>
          <a:xfrm rot="10800000">
            <a:off x="6913274" y="5500702"/>
            <a:ext cx="1071570"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rot="10800000">
            <a:off x="6913275" y="5856303"/>
            <a:ext cx="1071570" cy="158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10800000">
            <a:off x="6913275" y="6143644"/>
            <a:ext cx="1071570" cy="1588"/>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5357818" y="1000108"/>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ورودی</a:t>
            </a:r>
            <a:endParaRPr lang="en-US" b="1" dirty="0"/>
          </a:p>
        </p:txBody>
      </p:sp>
      <p:sp>
        <p:nvSpPr>
          <p:cNvPr id="9" name="TextBox 8"/>
          <p:cNvSpPr txBox="1"/>
          <p:nvPr/>
        </p:nvSpPr>
        <p:spPr>
          <a:xfrm>
            <a:off x="6643702" y="214290"/>
            <a:ext cx="2214546" cy="461665"/>
          </a:xfrm>
          <a:prstGeom prst="rect">
            <a:avLst/>
          </a:prstGeom>
          <a:noFill/>
        </p:spPr>
        <p:txBody>
          <a:bodyPr wrap="square" rtlCol="0">
            <a:spAutoFit/>
          </a:bodyPr>
          <a:lstStyle/>
          <a:p>
            <a:pPr algn="r" rtl="1"/>
            <a:r>
              <a:rPr lang="fa-IR" sz="24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قسمت اورژانس:            </a:t>
            </a:r>
            <a:endParaRPr lang="en-US" sz="24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10" name="Rectangle 9"/>
          <p:cNvSpPr/>
          <p:nvPr/>
        </p:nvSpPr>
        <p:spPr>
          <a:xfrm>
            <a:off x="1785918" y="1500174"/>
            <a:ext cx="928694"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مددکار</a:t>
            </a:r>
            <a:endParaRPr lang="en-US" b="1" dirty="0"/>
          </a:p>
        </p:txBody>
      </p:sp>
      <p:sp>
        <p:nvSpPr>
          <p:cNvPr id="11" name="Rectangle 10"/>
          <p:cNvSpPr/>
          <p:nvPr/>
        </p:nvSpPr>
        <p:spPr>
          <a:xfrm>
            <a:off x="4000496" y="2643182"/>
            <a:ext cx="121444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انتظارو پذیرش</a:t>
            </a:r>
            <a:endParaRPr lang="en-US" b="1" dirty="0"/>
          </a:p>
        </p:txBody>
      </p:sp>
      <p:sp>
        <p:nvSpPr>
          <p:cNvPr id="12" name="Rectangle 11"/>
          <p:cNvSpPr/>
          <p:nvPr/>
        </p:nvSpPr>
        <p:spPr>
          <a:xfrm>
            <a:off x="6357950" y="4143380"/>
            <a:ext cx="928694"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بایگانی</a:t>
            </a:r>
            <a:endParaRPr lang="en-US" b="1" dirty="0"/>
          </a:p>
        </p:txBody>
      </p:sp>
      <p:sp>
        <p:nvSpPr>
          <p:cNvPr id="13" name="Rectangle 12"/>
          <p:cNvSpPr/>
          <p:nvPr/>
        </p:nvSpPr>
        <p:spPr>
          <a:xfrm>
            <a:off x="6215074" y="2643182"/>
            <a:ext cx="1071570"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صندوق</a:t>
            </a:r>
            <a:endParaRPr lang="en-US" b="1" dirty="0"/>
          </a:p>
        </p:txBody>
      </p:sp>
      <p:sp>
        <p:nvSpPr>
          <p:cNvPr id="14" name="Rectangle 13"/>
          <p:cNvSpPr/>
          <p:nvPr/>
        </p:nvSpPr>
        <p:spPr>
          <a:xfrm>
            <a:off x="2428860" y="3857628"/>
            <a:ext cx="857256" cy="785818"/>
          </a:xfrm>
          <a:prstGeom prst="rect">
            <a:avLst/>
          </a:prstGeom>
          <a:solidFill>
            <a:schemeClr val="accent4">
              <a:lumMod val="60000"/>
              <a:lumOff val="4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fa-IR" b="1" dirty="0" smtClean="0"/>
              <a:t>خدمات</a:t>
            </a:r>
            <a:endParaRPr lang="en-US" b="1" dirty="0"/>
          </a:p>
        </p:txBody>
      </p:sp>
      <p:cxnSp>
        <p:nvCxnSpPr>
          <p:cNvPr id="15" name="Straight Connector 14"/>
          <p:cNvCxnSpPr/>
          <p:nvPr/>
        </p:nvCxnSpPr>
        <p:spPr>
          <a:xfrm rot="10800000" flipV="1">
            <a:off x="5214942" y="3000372"/>
            <a:ext cx="1000132" cy="1"/>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Elbow Connector 15"/>
          <p:cNvCxnSpPr/>
          <p:nvPr/>
        </p:nvCxnSpPr>
        <p:spPr>
          <a:xfrm rot="5400000">
            <a:off x="4536281" y="1893083"/>
            <a:ext cx="1214445" cy="428628"/>
          </a:xfrm>
          <a:prstGeom prst="bentConnector3">
            <a:avLst>
              <a:gd name="adj1" fmla="val -196"/>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rot="5400000">
            <a:off x="6429386" y="3786191"/>
            <a:ext cx="713588" cy="795"/>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8" name="Elbow Connector 17"/>
          <p:cNvCxnSpPr>
            <a:stCxn id="10" idx="3"/>
          </p:cNvCxnSpPr>
          <p:nvPr/>
        </p:nvCxnSpPr>
        <p:spPr>
          <a:xfrm>
            <a:off x="2714612" y="1893083"/>
            <a:ext cx="1571636" cy="750099"/>
          </a:xfrm>
          <a:prstGeom prst="bentConnector3">
            <a:avLst>
              <a:gd name="adj1" fmla="val 99749"/>
            </a:avLst>
          </a:prstGeom>
          <a:ln>
            <a:solidFill>
              <a:srgbClr val="0070C0"/>
            </a:solidFill>
          </a:ln>
        </p:spPr>
        <p:style>
          <a:lnRef idx="2">
            <a:schemeClr val="dk1"/>
          </a:lnRef>
          <a:fillRef idx="0">
            <a:schemeClr val="dk1"/>
          </a:fillRef>
          <a:effectRef idx="1">
            <a:schemeClr val="dk1"/>
          </a:effectRef>
          <a:fontRef idx="minor">
            <a:schemeClr val="tx1"/>
          </a:fontRef>
        </p:style>
      </p:cxnSp>
      <p:cxnSp>
        <p:nvCxnSpPr>
          <p:cNvPr id="19" name="Elbow Connector 18"/>
          <p:cNvCxnSpPr/>
          <p:nvPr/>
        </p:nvCxnSpPr>
        <p:spPr>
          <a:xfrm rot="10800000" flipV="1">
            <a:off x="2928926" y="3286124"/>
            <a:ext cx="1071570" cy="571504"/>
          </a:xfrm>
          <a:prstGeom prst="bentConnector3">
            <a:avLst>
              <a:gd name="adj1" fmla="val 100705"/>
            </a:avLst>
          </a:prstGeom>
          <a:ln>
            <a:solidFill>
              <a:srgbClr val="0070C0"/>
            </a:solidFill>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rot="21347915">
            <a:off x="714348" y="2178128"/>
            <a:ext cx="6429420" cy="1107996"/>
          </a:xfrm>
          <a:prstGeom prst="rect">
            <a:avLst/>
          </a:prstGeom>
          <a:noFill/>
        </p:spPr>
        <p:txBody>
          <a:bodyPr wrap="square" rtlCol="0">
            <a:prstTxWarp prst="textArchUp">
              <a:avLst/>
            </a:prstTxWarp>
            <a:spAutoFit/>
          </a:bodyPr>
          <a:lstStyle/>
          <a:p>
            <a:pPr algn="r" rtl="1"/>
            <a:r>
              <a:rPr lang="fa-IR"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rPr>
              <a:t>ریز فضای موجود</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428596" y="428604"/>
            <a:ext cx="8429684" cy="2800767"/>
          </a:xfrm>
          <a:prstGeom prst="rect">
            <a:avLst/>
          </a:prstGeom>
          <a:noFill/>
        </p:spPr>
        <p:txBody>
          <a:bodyPr wrap="square" rtlCol="0">
            <a:spAutoFit/>
          </a:bodyPr>
          <a:lstStyle/>
          <a:p>
            <a:pPr algn="r" rtl="1"/>
            <a:r>
              <a:rPr lang="fa-IR" sz="3200" dirty="0" smtClean="0">
                <a:solidFill>
                  <a:schemeClr val="bg1"/>
                </a:solidFill>
              </a:rPr>
              <a:t>اورتوپدی</a:t>
            </a:r>
            <a:r>
              <a:rPr lang="en-US" sz="3200" dirty="0" smtClean="0">
                <a:solidFill>
                  <a:schemeClr val="bg1"/>
                </a:solidFill>
              </a:rPr>
              <a:t>:</a:t>
            </a:r>
            <a:endParaRPr lang="fa-IR" sz="3200" dirty="0" smtClean="0">
              <a:solidFill>
                <a:schemeClr val="bg1"/>
              </a:solidFill>
            </a:endParaRPr>
          </a:p>
          <a:p>
            <a:pPr algn="r" rtl="1"/>
            <a:r>
              <a:rPr lang="fa-IR" sz="2400" b="1" u="sng" dirty="0" smtClean="0">
                <a:solidFill>
                  <a:schemeClr val="bg1"/>
                </a:solidFill>
              </a:rPr>
              <a:t>1</a:t>
            </a:r>
            <a:r>
              <a:rPr lang="fa-IR" sz="2400" dirty="0" smtClean="0">
                <a:solidFill>
                  <a:schemeClr val="bg1"/>
                </a:solidFill>
              </a:rPr>
              <a:t> لابی مشترک با چشم پزشکی     3/5×6=21</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پذیرش مشترک با چشم پزشکی  3×3/5=11</a:t>
            </a:r>
            <a:endParaRPr lang="en-US" sz="2400" dirty="0" smtClean="0">
              <a:solidFill>
                <a:schemeClr val="bg1"/>
              </a:solidFill>
            </a:endParaRPr>
          </a:p>
          <a:p>
            <a:pPr algn="r" rtl="1"/>
            <a:r>
              <a:rPr lang="fa-IR" sz="2400" b="1" u="sng" dirty="0" smtClean="0">
                <a:solidFill>
                  <a:schemeClr val="bg1"/>
                </a:solidFill>
              </a:rPr>
              <a:t>3 </a:t>
            </a:r>
            <a:r>
              <a:rPr lang="fa-IR" sz="2400" dirty="0" smtClean="0">
                <a:solidFill>
                  <a:schemeClr val="bg1"/>
                </a:solidFill>
              </a:rPr>
              <a:t>اتاق معاینه</a:t>
            </a:r>
            <a:r>
              <a:rPr lang="en-US" sz="2400" dirty="0" smtClean="0">
                <a:solidFill>
                  <a:schemeClr val="bg1"/>
                </a:solidFill>
              </a:rPr>
              <a:t>     </a:t>
            </a:r>
            <a:r>
              <a:rPr lang="fa-IR" sz="2400" dirty="0" smtClean="0">
                <a:solidFill>
                  <a:schemeClr val="bg1"/>
                </a:solidFill>
              </a:rPr>
              <a:t>                    </a:t>
            </a:r>
            <a:r>
              <a:rPr lang="en-US" sz="2400" dirty="0" smtClean="0">
                <a:solidFill>
                  <a:schemeClr val="bg1"/>
                </a:solidFill>
              </a:rPr>
              <a:t>   </a:t>
            </a:r>
            <a:r>
              <a:rPr lang="fa-IR" sz="2400" dirty="0" smtClean="0">
                <a:solidFill>
                  <a:schemeClr val="bg1"/>
                </a:solidFill>
              </a:rPr>
              <a:t> 2/5×3=7/5</a:t>
            </a:r>
            <a:endParaRPr lang="en-US" sz="2400" dirty="0" smtClean="0">
              <a:solidFill>
                <a:schemeClr val="bg1"/>
              </a:solidFill>
            </a:endParaRPr>
          </a:p>
          <a:p>
            <a:pPr algn="r" rtl="1"/>
            <a:r>
              <a:rPr lang="fa-IR" sz="2400" b="1" u="sng" dirty="0" smtClean="0">
                <a:solidFill>
                  <a:schemeClr val="bg1"/>
                </a:solidFill>
              </a:rPr>
              <a:t>4</a:t>
            </a:r>
            <a:r>
              <a:rPr lang="fa-IR" sz="2400" dirty="0" smtClean="0">
                <a:solidFill>
                  <a:schemeClr val="bg1"/>
                </a:solidFill>
              </a:rPr>
              <a:t> اورتوپدی</a:t>
            </a:r>
            <a:r>
              <a:rPr lang="en-US" sz="2400" dirty="0" smtClean="0">
                <a:solidFill>
                  <a:schemeClr val="bg1"/>
                </a:solidFill>
              </a:rPr>
              <a:t>    </a:t>
            </a:r>
            <a:r>
              <a:rPr lang="fa-IR" sz="2400" dirty="0" smtClean="0">
                <a:solidFill>
                  <a:schemeClr val="bg1"/>
                </a:solidFill>
              </a:rPr>
              <a:t>                          2/5× 6=15</a:t>
            </a:r>
            <a:endParaRPr lang="en-US" sz="2400" dirty="0" smtClean="0">
              <a:solidFill>
                <a:schemeClr val="bg1"/>
              </a:solidFill>
            </a:endParaRPr>
          </a:p>
          <a:p>
            <a:pPr algn="r" rtl="1"/>
            <a:r>
              <a:rPr lang="fa-IR" sz="2400" b="1" u="sng" dirty="0" smtClean="0">
                <a:solidFill>
                  <a:schemeClr val="bg1"/>
                </a:solidFill>
              </a:rPr>
              <a:t>5 </a:t>
            </a:r>
            <a:r>
              <a:rPr lang="fa-IR" sz="2400" dirty="0" smtClean="0">
                <a:solidFill>
                  <a:schemeClr val="bg1"/>
                </a:solidFill>
              </a:rPr>
              <a:t> جراحی                                2×3/5=7</a:t>
            </a:r>
          </a:p>
          <a:p>
            <a:pPr algn="r" rtl="1"/>
            <a:endParaRPr lang="en-US" sz="2400" b="1" u="sng" dirty="0">
              <a:solidFill>
                <a:schemeClr val="bg1"/>
              </a:solidFill>
            </a:endParaRPr>
          </a:p>
        </p:txBody>
      </p:sp>
      <p:sp>
        <p:nvSpPr>
          <p:cNvPr id="5" name="TextBox 4"/>
          <p:cNvSpPr txBox="1"/>
          <p:nvPr/>
        </p:nvSpPr>
        <p:spPr>
          <a:xfrm>
            <a:off x="571472" y="3143248"/>
            <a:ext cx="8286808" cy="2123658"/>
          </a:xfrm>
          <a:prstGeom prst="rect">
            <a:avLst/>
          </a:prstGeom>
          <a:noFill/>
        </p:spPr>
        <p:txBody>
          <a:bodyPr wrap="square" rtlCol="0">
            <a:spAutoFit/>
          </a:bodyPr>
          <a:lstStyle/>
          <a:p>
            <a:pPr algn="r" rtl="1"/>
            <a:r>
              <a:rPr lang="fa-IR" sz="3200" dirty="0" smtClean="0">
                <a:solidFill>
                  <a:schemeClr val="bg1"/>
                </a:solidFill>
              </a:rPr>
              <a:t>چشم پزشکی:</a:t>
            </a:r>
          </a:p>
          <a:p>
            <a:pPr algn="r" rtl="1"/>
            <a:r>
              <a:rPr lang="fa-IR" sz="2400" b="1" u="sng" dirty="0" smtClean="0">
                <a:solidFill>
                  <a:schemeClr val="bg1"/>
                </a:solidFill>
              </a:rPr>
              <a:t>1</a:t>
            </a:r>
            <a:r>
              <a:rPr lang="fa-IR" sz="2400" dirty="0" smtClean="0">
                <a:solidFill>
                  <a:schemeClr val="bg1"/>
                </a:solidFill>
              </a:rPr>
              <a:t> معاینه                                  4×3=12</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چشم پزشکی                          3/5×4/5=16</a:t>
            </a:r>
            <a:endParaRPr lang="en-US" sz="2400" dirty="0" smtClean="0">
              <a:solidFill>
                <a:schemeClr val="bg1"/>
              </a:solidFill>
            </a:endParaRPr>
          </a:p>
          <a:p>
            <a:pPr algn="r" rtl="1"/>
            <a:r>
              <a:rPr lang="fa-IR" sz="2400" b="1" u="sng" dirty="0" smtClean="0">
                <a:solidFill>
                  <a:schemeClr val="bg1"/>
                </a:solidFill>
              </a:rPr>
              <a:t>3</a:t>
            </a:r>
            <a:r>
              <a:rPr lang="fa-IR" sz="2400" dirty="0" smtClean="0">
                <a:solidFill>
                  <a:schemeClr val="bg1"/>
                </a:solidFill>
              </a:rPr>
              <a:t> چشم پزشکی                          5×4/5= </a:t>
            </a:r>
            <a:r>
              <a:rPr lang="en-US" sz="2000" dirty="0" smtClean="0">
                <a:solidFill>
                  <a:schemeClr val="bg1"/>
                </a:solidFill>
              </a:rPr>
              <a:t>m</a:t>
            </a:r>
            <a:r>
              <a:rPr lang="en-US" sz="2400" baseline="30000" dirty="0" smtClean="0">
                <a:solidFill>
                  <a:schemeClr val="bg1"/>
                </a:solidFill>
              </a:rPr>
              <a:t>2 </a:t>
            </a:r>
            <a:r>
              <a:rPr lang="fa-IR" sz="2400" dirty="0" smtClean="0">
                <a:solidFill>
                  <a:schemeClr val="bg1"/>
                </a:solidFill>
              </a:rPr>
              <a:t>22/5</a:t>
            </a:r>
            <a:endParaRPr lang="en-US" sz="2400" dirty="0" smtClean="0">
              <a:solidFill>
                <a:schemeClr val="bg1"/>
              </a:solidFill>
            </a:endParaRPr>
          </a:p>
          <a:p>
            <a:pPr algn="r" rtl="1"/>
            <a:r>
              <a:rPr lang="fa-IR" sz="2400" b="1" u="sng" dirty="0" smtClean="0">
                <a:solidFill>
                  <a:schemeClr val="bg1"/>
                </a:solidFill>
              </a:rPr>
              <a:t>4</a:t>
            </a:r>
            <a:r>
              <a:rPr lang="fa-IR" sz="2400" dirty="0" smtClean="0">
                <a:solidFill>
                  <a:schemeClr val="bg1"/>
                </a:solidFill>
              </a:rPr>
              <a:t> پذیرش </a:t>
            </a:r>
            <a:r>
              <a:rPr lang="en-US" sz="2400" dirty="0" smtClean="0">
                <a:solidFill>
                  <a:schemeClr val="bg1"/>
                </a:solidFill>
              </a:rPr>
              <a:t> </a:t>
            </a:r>
            <a:r>
              <a:rPr lang="fa-IR" sz="2400" dirty="0" smtClean="0">
                <a:solidFill>
                  <a:schemeClr val="bg1"/>
                </a:solidFill>
              </a:rPr>
              <a:t>   </a:t>
            </a:r>
            <a:r>
              <a:rPr lang="en-US" sz="2400" dirty="0" smtClean="0">
                <a:solidFill>
                  <a:schemeClr val="bg1"/>
                </a:solidFill>
              </a:rPr>
              <a:t>   </a:t>
            </a:r>
            <a:r>
              <a:rPr lang="fa-IR" sz="2400" dirty="0" smtClean="0">
                <a:solidFill>
                  <a:schemeClr val="bg1"/>
                </a:solidFill>
              </a:rPr>
              <a:t>                          3×3/5=</a:t>
            </a:r>
            <a:r>
              <a:rPr lang="en-US" sz="2400" dirty="0" smtClean="0">
                <a:solidFill>
                  <a:schemeClr val="bg1"/>
                </a:solidFill>
              </a:rPr>
              <a:t> </a:t>
            </a:r>
            <a:r>
              <a:rPr lang="en-US" sz="2000" dirty="0" smtClean="0">
                <a:solidFill>
                  <a:schemeClr val="bg1"/>
                </a:solidFill>
              </a:rPr>
              <a:t>m</a:t>
            </a:r>
            <a:r>
              <a:rPr lang="en-US" sz="2800" baseline="30000" dirty="0" smtClean="0">
                <a:solidFill>
                  <a:schemeClr val="bg1"/>
                </a:solidFill>
              </a:rPr>
              <a:t>2 </a:t>
            </a:r>
            <a:r>
              <a:rPr lang="fa-IR" sz="2400" dirty="0" smtClean="0">
                <a:solidFill>
                  <a:schemeClr val="bg1"/>
                </a:solidFill>
              </a:rPr>
              <a:t>11</a:t>
            </a:r>
            <a:endParaRPr lang="en-US" sz="2400" b="1" u="sng"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500034" y="500042"/>
            <a:ext cx="8358246" cy="5509200"/>
          </a:xfrm>
          <a:prstGeom prst="rect">
            <a:avLst/>
          </a:prstGeom>
          <a:noFill/>
        </p:spPr>
        <p:txBody>
          <a:bodyPr wrap="square" rtlCol="0">
            <a:spAutoFit/>
          </a:bodyPr>
          <a:lstStyle/>
          <a:p>
            <a:pPr algn="r" rtl="1"/>
            <a:r>
              <a:rPr lang="fa-IR" sz="3200" dirty="0" smtClean="0">
                <a:solidFill>
                  <a:schemeClr val="bg1"/>
                </a:solidFill>
              </a:rPr>
              <a:t>قسمت کودکان:</a:t>
            </a:r>
          </a:p>
          <a:p>
            <a:pPr algn="r" rtl="1"/>
            <a:r>
              <a:rPr lang="fa-IR" sz="2400" b="1" u="sng" dirty="0" smtClean="0">
                <a:solidFill>
                  <a:schemeClr val="bg1"/>
                </a:solidFill>
              </a:rPr>
              <a:t>1</a:t>
            </a:r>
            <a:r>
              <a:rPr lang="fa-IR" sz="2400" dirty="0" smtClean="0">
                <a:solidFill>
                  <a:schemeClr val="bg1"/>
                </a:solidFill>
              </a:rPr>
              <a:t> پذیرش                             2/5×1/5=4</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لابی                                7×3=21</a:t>
            </a:r>
          </a:p>
          <a:p>
            <a:pPr algn="r" rtl="1"/>
            <a:r>
              <a:rPr lang="fa-IR" sz="2400" b="1" u="sng" dirty="0" smtClean="0">
                <a:solidFill>
                  <a:schemeClr val="bg1"/>
                </a:solidFill>
              </a:rPr>
              <a:t>3</a:t>
            </a:r>
            <a:r>
              <a:rPr lang="fa-IR" sz="2400" dirty="0" smtClean="0">
                <a:solidFill>
                  <a:schemeClr val="bg1"/>
                </a:solidFill>
              </a:rPr>
              <a:t> اتاق معاینه                        3/5×2/7=10</a:t>
            </a:r>
            <a:endParaRPr lang="en-US" sz="2400" dirty="0" smtClean="0">
              <a:solidFill>
                <a:schemeClr val="bg1"/>
              </a:solidFill>
            </a:endParaRPr>
          </a:p>
          <a:p>
            <a:pPr algn="r" rtl="1"/>
            <a:r>
              <a:rPr lang="fa-IR" sz="2400" b="1" u="sng" dirty="0" smtClean="0">
                <a:solidFill>
                  <a:schemeClr val="bg1"/>
                </a:solidFill>
              </a:rPr>
              <a:t>4</a:t>
            </a:r>
            <a:r>
              <a:rPr lang="fa-IR" sz="2400" dirty="0" smtClean="0">
                <a:solidFill>
                  <a:schemeClr val="bg1"/>
                </a:solidFill>
              </a:rPr>
              <a:t> معاینه                              3/5×3=11</a:t>
            </a:r>
            <a:endParaRPr lang="en-US" sz="2400" dirty="0" smtClean="0">
              <a:solidFill>
                <a:schemeClr val="bg1"/>
              </a:solidFill>
            </a:endParaRPr>
          </a:p>
          <a:p>
            <a:pPr algn="r" rtl="1"/>
            <a:r>
              <a:rPr lang="fa-IR" sz="2400" b="1" u="sng" dirty="0" smtClean="0">
                <a:solidFill>
                  <a:schemeClr val="bg1"/>
                </a:solidFill>
              </a:rPr>
              <a:t>5</a:t>
            </a:r>
            <a:r>
              <a:rPr lang="fa-IR" sz="2400" dirty="0" smtClean="0">
                <a:solidFill>
                  <a:schemeClr val="bg1"/>
                </a:solidFill>
              </a:rPr>
              <a:t> کودکان                            4/5×3/5=16</a:t>
            </a:r>
            <a:endParaRPr lang="en-US" sz="2400" dirty="0" smtClean="0">
              <a:solidFill>
                <a:schemeClr val="bg1"/>
              </a:solidFill>
            </a:endParaRPr>
          </a:p>
          <a:p>
            <a:pPr algn="r" rtl="1"/>
            <a:r>
              <a:rPr lang="fa-IR" sz="2400" b="1" u="sng" dirty="0" smtClean="0">
                <a:solidFill>
                  <a:schemeClr val="bg1"/>
                </a:solidFill>
              </a:rPr>
              <a:t>6</a:t>
            </a:r>
            <a:r>
              <a:rPr lang="fa-IR" sz="2400" dirty="0" smtClean="0">
                <a:solidFill>
                  <a:schemeClr val="bg1"/>
                </a:solidFill>
              </a:rPr>
              <a:t> انبار مرکزی                     (2×5/5)3=33</a:t>
            </a:r>
          </a:p>
          <a:p>
            <a:pPr algn="r" rtl="1"/>
            <a:endParaRPr lang="en-US" sz="2400" dirty="0" smtClean="0">
              <a:solidFill>
                <a:schemeClr val="bg1"/>
              </a:solidFill>
            </a:endParaRPr>
          </a:p>
          <a:p>
            <a:pPr algn="r" rtl="1"/>
            <a:r>
              <a:rPr lang="fa-IR" sz="3200" dirty="0" smtClean="0">
                <a:solidFill>
                  <a:schemeClr val="bg1"/>
                </a:solidFill>
              </a:rPr>
              <a:t>قسمت ورودی:</a:t>
            </a:r>
          </a:p>
          <a:p>
            <a:pPr algn="r" rtl="1"/>
            <a:r>
              <a:rPr lang="fa-IR" sz="2400" b="1" u="sng" dirty="0" smtClean="0">
                <a:solidFill>
                  <a:schemeClr val="bg1"/>
                </a:solidFill>
              </a:rPr>
              <a:t>1</a:t>
            </a:r>
            <a:r>
              <a:rPr lang="fa-IR" sz="2400" dirty="0" smtClean="0">
                <a:solidFill>
                  <a:schemeClr val="bg1"/>
                </a:solidFill>
              </a:rPr>
              <a:t> پذیرش                             3×4/5=13/5</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آرشیو کامپیوتر                  6×7/5=45</a:t>
            </a:r>
            <a:endParaRPr lang="en-US" sz="2400" dirty="0" smtClean="0">
              <a:solidFill>
                <a:schemeClr val="bg1"/>
              </a:solidFill>
            </a:endParaRPr>
          </a:p>
          <a:p>
            <a:pPr algn="r" rtl="1"/>
            <a:r>
              <a:rPr lang="fa-IR" sz="2400" b="1" u="sng" dirty="0" smtClean="0">
                <a:solidFill>
                  <a:schemeClr val="bg1"/>
                </a:solidFill>
              </a:rPr>
              <a:t>3</a:t>
            </a:r>
            <a:r>
              <a:rPr lang="fa-IR" sz="2400" dirty="0" smtClean="0">
                <a:solidFill>
                  <a:schemeClr val="bg1"/>
                </a:solidFill>
              </a:rPr>
              <a:t> اتاق نظافت                        1/5×2=3</a:t>
            </a:r>
            <a:endParaRPr lang="en-US" sz="2400" dirty="0" smtClean="0">
              <a:solidFill>
                <a:schemeClr val="bg1"/>
              </a:solidFill>
            </a:endParaRPr>
          </a:p>
          <a:p>
            <a:pPr algn="r" rtl="1"/>
            <a:r>
              <a:rPr lang="fa-IR" sz="2400" b="1" u="sng" dirty="0" smtClean="0">
                <a:solidFill>
                  <a:schemeClr val="bg1"/>
                </a:solidFill>
              </a:rPr>
              <a:t>4</a:t>
            </a:r>
            <a:r>
              <a:rPr lang="fa-IR" sz="2400" dirty="0" smtClean="0">
                <a:solidFill>
                  <a:schemeClr val="bg1"/>
                </a:solidFill>
              </a:rPr>
              <a:t> خدمات                             (1/3×2/5)5=16/5</a:t>
            </a:r>
            <a:endParaRPr lang="en-US" sz="2400" dirty="0" smtClean="0">
              <a:solidFill>
                <a:schemeClr val="bg1"/>
              </a:solidFill>
            </a:endParaRPr>
          </a:p>
          <a:p>
            <a:pPr algn="r" rtl="1"/>
            <a:r>
              <a:rPr lang="fa-IR" sz="2400" b="1" u="sng" dirty="0" smtClean="0">
                <a:solidFill>
                  <a:schemeClr val="bg1"/>
                </a:solidFill>
              </a:rPr>
              <a:t>5</a:t>
            </a:r>
            <a:r>
              <a:rPr lang="fa-IR" sz="2400" dirty="0" smtClean="0">
                <a:solidFill>
                  <a:schemeClr val="bg1"/>
                </a:solidFill>
              </a:rPr>
              <a:t> انتظار                              6×6=36</a:t>
            </a:r>
            <a:endParaRPr lang="en-US" sz="2400" dirty="0" smtClean="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571472" y="571480"/>
            <a:ext cx="8286808" cy="1692771"/>
          </a:xfrm>
          <a:prstGeom prst="rect">
            <a:avLst/>
          </a:prstGeom>
          <a:noFill/>
        </p:spPr>
        <p:txBody>
          <a:bodyPr wrap="square" rtlCol="0">
            <a:spAutoFit/>
          </a:bodyPr>
          <a:lstStyle/>
          <a:p>
            <a:pPr algn="r" rtl="1"/>
            <a:r>
              <a:rPr lang="fa-IR" sz="3200" dirty="0" smtClean="0">
                <a:solidFill>
                  <a:schemeClr val="bg1"/>
                </a:solidFill>
              </a:rPr>
              <a:t>قسمت زنان:</a:t>
            </a:r>
          </a:p>
          <a:p>
            <a:pPr algn="r" rtl="1"/>
            <a:r>
              <a:rPr lang="fa-IR" sz="2400" b="1" u="sng" dirty="0" smtClean="0">
                <a:solidFill>
                  <a:schemeClr val="bg1"/>
                </a:solidFill>
              </a:rPr>
              <a:t>1</a:t>
            </a:r>
            <a:r>
              <a:rPr lang="fa-IR" sz="2400" dirty="0" smtClean="0">
                <a:solidFill>
                  <a:schemeClr val="bg1"/>
                </a:solidFill>
              </a:rPr>
              <a:t> اتاق معاینه                     (3×3)2=18</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اتاق زنان                       4×3=12</a:t>
            </a:r>
            <a:endParaRPr lang="en-US" sz="2400" dirty="0" smtClean="0">
              <a:solidFill>
                <a:schemeClr val="bg1"/>
              </a:solidFill>
            </a:endParaRPr>
          </a:p>
          <a:p>
            <a:pPr algn="r" rtl="1"/>
            <a:r>
              <a:rPr lang="fa-IR" sz="2400" b="1" u="sng" dirty="0" smtClean="0">
                <a:solidFill>
                  <a:schemeClr val="bg1"/>
                </a:solidFill>
              </a:rPr>
              <a:t>3</a:t>
            </a:r>
            <a:r>
              <a:rPr lang="fa-IR" sz="2400" dirty="0" smtClean="0">
                <a:solidFill>
                  <a:schemeClr val="bg1"/>
                </a:solidFill>
              </a:rPr>
              <a:t> پذیرش                           3×3=9</a:t>
            </a:r>
            <a:endParaRPr lang="en-US" sz="2400" dirty="0" smtClean="0">
              <a:solidFill>
                <a:schemeClr val="bg1"/>
              </a:solidFill>
            </a:endParaRPr>
          </a:p>
        </p:txBody>
      </p:sp>
      <p:sp>
        <p:nvSpPr>
          <p:cNvPr id="5" name="TextBox 4"/>
          <p:cNvSpPr txBox="1"/>
          <p:nvPr/>
        </p:nvSpPr>
        <p:spPr>
          <a:xfrm>
            <a:off x="1357290" y="2500306"/>
            <a:ext cx="7500990" cy="1692771"/>
          </a:xfrm>
          <a:prstGeom prst="rect">
            <a:avLst/>
          </a:prstGeom>
          <a:noFill/>
        </p:spPr>
        <p:txBody>
          <a:bodyPr wrap="square" rtlCol="0">
            <a:spAutoFit/>
          </a:bodyPr>
          <a:lstStyle/>
          <a:p>
            <a:pPr algn="r" rtl="1"/>
            <a:r>
              <a:rPr lang="fa-IR" sz="3200" dirty="0" smtClean="0">
                <a:solidFill>
                  <a:schemeClr val="bg1"/>
                </a:solidFill>
              </a:rPr>
              <a:t>دندان پزشکی:</a:t>
            </a:r>
          </a:p>
          <a:p>
            <a:pPr algn="r" rtl="1"/>
            <a:r>
              <a:rPr lang="fa-IR" sz="2400" b="1" u="sng" dirty="0" smtClean="0">
                <a:solidFill>
                  <a:schemeClr val="bg1"/>
                </a:solidFill>
              </a:rPr>
              <a:t>1</a:t>
            </a:r>
            <a:r>
              <a:rPr lang="fa-IR" sz="2400" dirty="0" smtClean="0">
                <a:solidFill>
                  <a:schemeClr val="bg1"/>
                </a:solidFill>
              </a:rPr>
              <a:t> دندان پزشکی                  (4×6/5)2=52</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پذیرش                           3/5×4/5=16</a:t>
            </a:r>
            <a:endParaRPr lang="en-US" sz="2400" dirty="0" smtClean="0">
              <a:solidFill>
                <a:schemeClr val="bg1"/>
              </a:solidFill>
            </a:endParaRPr>
          </a:p>
          <a:p>
            <a:pPr algn="r" rtl="1"/>
            <a:r>
              <a:rPr lang="fa-IR" sz="2400" b="1" u="sng" dirty="0" smtClean="0">
                <a:solidFill>
                  <a:schemeClr val="bg1"/>
                </a:solidFill>
              </a:rPr>
              <a:t>3</a:t>
            </a:r>
            <a:r>
              <a:rPr lang="fa-IR" sz="2400" dirty="0" smtClean="0">
                <a:solidFill>
                  <a:schemeClr val="bg1"/>
                </a:solidFill>
              </a:rPr>
              <a:t> تاریک خانه                    3×3=9</a:t>
            </a:r>
            <a:endParaRPr lang="en-US" sz="2400" b="1" u="sng" dirty="0">
              <a:solidFill>
                <a:schemeClr val="bg1"/>
              </a:solidFill>
            </a:endParaRPr>
          </a:p>
        </p:txBody>
      </p:sp>
      <p:sp>
        <p:nvSpPr>
          <p:cNvPr id="6" name="TextBox 5"/>
          <p:cNvSpPr txBox="1"/>
          <p:nvPr/>
        </p:nvSpPr>
        <p:spPr>
          <a:xfrm>
            <a:off x="785786" y="4631304"/>
            <a:ext cx="8072494" cy="1692771"/>
          </a:xfrm>
          <a:prstGeom prst="rect">
            <a:avLst/>
          </a:prstGeom>
          <a:noFill/>
        </p:spPr>
        <p:txBody>
          <a:bodyPr wrap="square" rtlCol="0">
            <a:spAutoFit/>
          </a:bodyPr>
          <a:lstStyle/>
          <a:p>
            <a:pPr algn="r" rtl="1"/>
            <a:r>
              <a:rPr lang="fa-IR" sz="3200" dirty="0" smtClean="0">
                <a:solidFill>
                  <a:schemeClr val="bg1"/>
                </a:solidFill>
              </a:rPr>
              <a:t>قسمت مغزواعصاب:</a:t>
            </a:r>
          </a:p>
          <a:p>
            <a:pPr algn="r" rtl="1"/>
            <a:r>
              <a:rPr lang="fa-IR" sz="2400" b="1" u="sng" dirty="0" smtClean="0">
                <a:solidFill>
                  <a:schemeClr val="bg1"/>
                </a:solidFill>
              </a:rPr>
              <a:t>1</a:t>
            </a:r>
            <a:r>
              <a:rPr lang="fa-IR" sz="2400" dirty="0" smtClean="0">
                <a:solidFill>
                  <a:schemeClr val="bg1"/>
                </a:solidFill>
              </a:rPr>
              <a:t> لابی و پذیرش                 5/5×3/5=19/5</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مغزواعصاب                  3×4=12</a:t>
            </a:r>
            <a:endParaRPr lang="en-US" sz="2400" dirty="0" smtClean="0">
              <a:solidFill>
                <a:schemeClr val="bg1"/>
              </a:solidFill>
            </a:endParaRPr>
          </a:p>
          <a:p>
            <a:pPr algn="r" rtl="1"/>
            <a:r>
              <a:rPr lang="fa-IR" sz="2400" b="1" u="sng" dirty="0" smtClean="0">
                <a:solidFill>
                  <a:schemeClr val="bg1"/>
                </a:solidFill>
              </a:rPr>
              <a:t>3</a:t>
            </a:r>
            <a:r>
              <a:rPr lang="fa-IR" sz="2400" dirty="0" smtClean="0">
                <a:solidFill>
                  <a:schemeClr val="bg1"/>
                </a:solidFill>
              </a:rPr>
              <a:t> نوارمغز                         3×3/5=11</a:t>
            </a:r>
            <a:endParaRPr lang="en-US" sz="2400" b="1" u="sng"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428596" y="357166"/>
            <a:ext cx="8429684" cy="2062103"/>
          </a:xfrm>
          <a:prstGeom prst="rect">
            <a:avLst/>
          </a:prstGeom>
          <a:noFill/>
        </p:spPr>
        <p:txBody>
          <a:bodyPr wrap="square" rtlCol="0">
            <a:spAutoFit/>
          </a:bodyPr>
          <a:lstStyle/>
          <a:p>
            <a:pPr algn="r" rtl="1"/>
            <a:r>
              <a:rPr lang="fa-IR" sz="3200" dirty="0" smtClean="0">
                <a:solidFill>
                  <a:schemeClr val="bg1"/>
                </a:solidFill>
              </a:rPr>
              <a:t>قسمت قلب:</a:t>
            </a:r>
          </a:p>
          <a:p>
            <a:pPr algn="r" rtl="1"/>
            <a:r>
              <a:rPr lang="fa-IR" sz="2400" b="1" u="sng" dirty="0" smtClean="0">
                <a:solidFill>
                  <a:schemeClr val="bg1"/>
                </a:solidFill>
              </a:rPr>
              <a:t>1</a:t>
            </a:r>
            <a:r>
              <a:rPr lang="fa-IR" sz="2400" dirty="0" smtClean="0">
                <a:solidFill>
                  <a:schemeClr val="bg1"/>
                </a:solidFill>
              </a:rPr>
              <a:t> لابی                           5×4/5=22/5</a:t>
            </a:r>
            <a:endParaRPr lang="en-US" sz="2400" dirty="0" smtClean="0">
              <a:solidFill>
                <a:schemeClr val="bg1"/>
              </a:solidFill>
            </a:endParaRPr>
          </a:p>
          <a:p>
            <a:pPr algn="r" rtl="1"/>
            <a:r>
              <a:rPr lang="fa-IR" sz="2400" b="1" u="sng" dirty="0" smtClean="0">
                <a:solidFill>
                  <a:schemeClr val="bg1"/>
                </a:solidFill>
              </a:rPr>
              <a:t>2</a:t>
            </a:r>
            <a:r>
              <a:rPr lang="fa-IR" sz="2400" dirty="0" smtClean="0">
                <a:solidFill>
                  <a:schemeClr val="bg1"/>
                </a:solidFill>
              </a:rPr>
              <a:t> پذیرش                        2×1/5=3</a:t>
            </a:r>
            <a:endParaRPr lang="en-US" sz="2400" dirty="0" smtClean="0">
              <a:solidFill>
                <a:schemeClr val="bg1"/>
              </a:solidFill>
            </a:endParaRPr>
          </a:p>
          <a:p>
            <a:pPr algn="r" rtl="1"/>
            <a:r>
              <a:rPr lang="fa-IR" sz="2400" b="1" u="sng" dirty="0" smtClean="0">
                <a:solidFill>
                  <a:schemeClr val="bg1"/>
                </a:solidFill>
              </a:rPr>
              <a:t>3</a:t>
            </a:r>
            <a:r>
              <a:rPr lang="fa-IR" sz="2400" dirty="0" smtClean="0">
                <a:solidFill>
                  <a:schemeClr val="bg1"/>
                </a:solidFill>
              </a:rPr>
              <a:t> قلب                            5/5×3=16/5</a:t>
            </a:r>
            <a:endParaRPr lang="en-US" sz="2400" dirty="0" smtClean="0">
              <a:solidFill>
                <a:schemeClr val="bg1"/>
              </a:solidFill>
            </a:endParaRPr>
          </a:p>
          <a:p>
            <a:pPr algn="r" rtl="1"/>
            <a:r>
              <a:rPr lang="fa-IR" sz="2400" b="1" u="sng" dirty="0" smtClean="0">
                <a:solidFill>
                  <a:schemeClr val="bg1"/>
                </a:solidFill>
              </a:rPr>
              <a:t>4</a:t>
            </a:r>
            <a:r>
              <a:rPr lang="fa-IR" sz="2400" dirty="0" smtClean="0">
                <a:solidFill>
                  <a:schemeClr val="bg1"/>
                </a:solidFill>
              </a:rPr>
              <a:t> </a:t>
            </a:r>
            <a:r>
              <a:rPr lang="fa-IR" sz="2400" smtClean="0">
                <a:solidFill>
                  <a:schemeClr val="bg1"/>
                </a:solidFill>
              </a:rPr>
              <a:t>جراحی داخلی              4×5=20</a:t>
            </a:r>
            <a:endParaRPr lang="en-US" sz="2400" b="1" u="sng" dirty="0">
              <a:solidFill>
                <a:schemeClr val="bg1"/>
              </a:solidFill>
            </a:endParaRPr>
          </a:p>
        </p:txBody>
      </p:sp>
      <p:sp>
        <p:nvSpPr>
          <p:cNvPr id="5" name="Down Ribbon 4"/>
          <p:cNvSpPr/>
          <p:nvPr/>
        </p:nvSpPr>
        <p:spPr>
          <a:xfrm>
            <a:off x="857224" y="4857760"/>
            <a:ext cx="4214842" cy="1143008"/>
          </a:xfrm>
          <a:prstGeom prst="ribbon">
            <a:avLst>
              <a:gd name="adj1" fmla="val 11925"/>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solidFill>
                  <a:schemeClr val="bg1"/>
                </a:solidFill>
                <a:effectLst>
                  <a:glow rad="228600">
                    <a:schemeClr val="accent6">
                      <a:satMod val="175000"/>
                      <a:alpha val="40000"/>
                    </a:schemeClr>
                  </a:glow>
                </a:effectLst>
              </a:rPr>
              <a:t>متراژکل:885مترمربع</a:t>
            </a:r>
            <a:endParaRPr lang="en-US" sz="2000" dirty="0">
              <a:solidFill>
                <a:schemeClr val="bg1"/>
              </a:solidFill>
              <a:effectLst>
                <a:glow rad="228600">
                  <a:schemeClr val="accent6">
                    <a:satMod val="175000"/>
                    <a:alpha val="40000"/>
                  </a:schemeClr>
                </a:glo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428596" y="428604"/>
            <a:ext cx="8358246" cy="6001643"/>
          </a:xfrm>
          <a:prstGeom prst="rect">
            <a:avLst/>
          </a:prstGeom>
          <a:noFill/>
        </p:spPr>
        <p:txBody>
          <a:bodyPr wrap="square" rtlCol="0">
            <a:spAutoFit/>
          </a:bodyPr>
          <a:lstStyle/>
          <a:p>
            <a:pPr algn="just" rtl="1"/>
            <a:r>
              <a:rPr lang="fa-IR" sz="2400" dirty="0" smtClean="0">
                <a:solidFill>
                  <a:schemeClr val="bg1"/>
                </a:solidFill>
              </a:rPr>
              <a:t>داروخانه                           3/9×28/4707/3</a:t>
            </a:r>
          </a:p>
          <a:p>
            <a:pPr algn="just" rtl="1"/>
            <a:r>
              <a:rPr lang="fa-IR" sz="2400" dirty="0" smtClean="0">
                <a:solidFill>
                  <a:schemeClr val="bg1"/>
                </a:solidFill>
              </a:rPr>
              <a:t>پذیرش ورودی                   3/1×5/9=18/30</a:t>
            </a:r>
          </a:p>
          <a:p>
            <a:pPr algn="just" rtl="1"/>
            <a:r>
              <a:rPr lang="fa-IR" sz="2400" dirty="0" smtClean="0">
                <a:solidFill>
                  <a:schemeClr val="bg1"/>
                </a:solidFill>
              </a:rPr>
              <a:t>مددکار                             2/9× 2/3= 6/67</a:t>
            </a:r>
          </a:p>
          <a:p>
            <a:pPr algn="just" rtl="1"/>
            <a:r>
              <a:rPr lang="fa-IR" sz="2400" dirty="0" smtClean="0">
                <a:solidFill>
                  <a:schemeClr val="bg1"/>
                </a:solidFill>
              </a:rPr>
              <a:t>مدارک پزشکی                  3/9× 7/4= 28/86</a:t>
            </a:r>
          </a:p>
          <a:p>
            <a:pPr algn="just" rtl="1"/>
            <a:r>
              <a:rPr lang="fa-IR" sz="2400" dirty="0" smtClean="0">
                <a:solidFill>
                  <a:schemeClr val="bg1"/>
                </a:solidFill>
              </a:rPr>
              <a:t>مرکز رایانه                      3/9×3=11/7         </a:t>
            </a:r>
          </a:p>
          <a:p>
            <a:pPr algn="just" rtl="1"/>
            <a:r>
              <a:rPr lang="fa-IR" sz="2400" dirty="0" smtClean="0">
                <a:solidFill>
                  <a:schemeClr val="bg1"/>
                </a:solidFill>
              </a:rPr>
              <a:t>پزشک داخلی                    ( 3/9×3)2=23/4          </a:t>
            </a:r>
          </a:p>
          <a:p>
            <a:pPr algn="just" rtl="1"/>
            <a:r>
              <a:rPr lang="fa-IR" sz="2400" dirty="0" smtClean="0">
                <a:solidFill>
                  <a:schemeClr val="bg1"/>
                </a:solidFill>
              </a:rPr>
              <a:t>نوار قلب                          2/1× 2/8=5/88</a:t>
            </a:r>
          </a:p>
          <a:p>
            <a:pPr algn="just" rtl="1"/>
            <a:r>
              <a:rPr lang="fa-IR" sz="2400" dirty="0" smtClean="0">
                <a:solidFill>
                  <a:schemeClr val="bg1"/>
                </a:solidFill>
              </a:rPr>
              <a:t>پزشک جراحی                  3× 4/7= 14/1        </a:t>
            </a:r>
          </a:p>
          <a:p>
            <a:pPr algn="just" rtl="1"/>
            <a:r>
              <a:rPr lang="fa-IR" sz="2400" dirty="0" smtClean="0">
                <a:solidFill>
                  <a:schemeClr val="bg1"/>
                </a:solidFill>
              </a:rPr>
              <a:t>پزشک زنان                      3/3×4/2 =13/86</a:t>
            </a:r>
          </a:p>
          <a:p>
            <a:pPr algn="just" rtl="1"/>
            <a:r>
              <a:rPr lang="fa-IR" sz="2400" dirty="0" smtClean="0">
                <a:solidFill>
                  <a:schemeClr val="bg1"/>
                </a:solidFill>
              </a:rPr>
              <a:t>ژینکولوژی                       3×3=9</a:t>
            </a:r>
          </a:p>
          <a:p>
            <a:pPr algn="just" rtl="1"/>
            <a:r>
              <a:rPr lang="fa-IR" sz="2400" dirty="0" smtClean="0">
                <a:solidFill>
                  <a:schemeClr val="bg1"/>
                </a:solidFill>
              </a:rPr>
              <a:t>توالت                               1/7×3=5/1</a:t>
            </a:r>
          </a:p>
          <a:p>
            <a:pPr algn="just" rtl="1"/>
            <a:r>
              <a:rPr lang="fa-IR" sz="2400" dirty="0" smtClean="0">
                <a:solidFill>
                  <a:schemeClr val="bg1"/>
                </a:solidFill>
              </a:rPr>
              <a:t>پزشک کودکان                  3× 4/1=12/3   </a:t>
            </a:r>
          </a:p>
          <a:p>
            <a:pPr algn="just" rtl="1"/>
            <a:r>
              <a:rPr lang="fa-IR" sz="2400" dirty="0" smtClean="0">
                <a:solidFill>
                  <a:schemeClr val="bg1"/>
                </a:solidFill>
              </a:rPr>
              <a:t>پذیرش                            2/6×7= 18/2</a:t>
            </a:r>
          </a:p>
          <a:p>
            <a:pPr algn="just" rtl="1"/>
            <a:r>
              <a:rPr lang="fa-IR" sz="2400" dirty="0" smtClean="0">
                <a:solidFill>
                  <a:schemeClr val="bg1"/>
                </a:solidFill>
              </a:rPr>
              <a:t>تمیز                               2/6×2/1= 5/46</a:t>
            </a:r>
          </a:p>
          <a:p>
            <a:pPr algn="just" rtl="1"/>
            <a:r>
              <a:rPr lang="fa-IR" sz="2400" dirty="0" smtClean="0">
                <a:solidFill>
                  <a:schemeClr val="bg1"/>
                </a:solidFill>
              </a:rPr>
              <a:t>کثیف                              2/6×2/5=6/5</a:t>
            </a:r>
          </a:p>
          <a:p>
            <a:pPr algn="just" rtl="1"/>
            <a:r>
              <a:rPr lang="fa-IR" sz="2400" dirty="0" smtClean="0">
                <a:solidFill>
                  <a:schemeClr val="bg1"/>
                </a:solidFill>
              </a:rPr>
              <a:t>توالت کادر                       2/6×1/1= 2/86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214282" y="487900"/>
            <a:ext cx="8572560" cy="4893647"/>
          </a:xfrm>
          <a:prstGeom prst="rect">
            <a:avLst/>
          </a:prstGeom>
          <a:noFill/>
        </p:spPr>
        <p:txBody>
          <a:bodyPr wrap="square" rtlCol="0">
            <a:spAutoFit/>
          </a:bodyPr>
          <a:lstStyle/>
          <a:p>
            <a:pPr algn="just" rtl="1"/>
            <a:r>
              <a:rPr lang="fa-IR" sz="2400" dirty="0" smtClean="0">
                <a:solidFill>
                  <a:schemeClr val="bg1"/>
                </a:solidFill>
              </a:rPr>
              <a:t>توالت معلولین                  2/6×2= 5/2</a:t>
            </a:r>
          </a:p>
          <a:p>
            <a:pPr algn="just" rtl="1"/>
            <a:r>
              <a:rPr lang="fa-IR" sz="2400" dirty="0" smtClean="0">
                <a:solidFill>
                  <a:schemeClr val="bg1"/>
                </a:solidFill>
              </a:rPr>
              <a:t>توالت مردانه                   1/3×2/3= 2/99</a:t>
            </a:r>
          </a:p>
          <a:p>
            <a:pPr algn="just" rtl="1"/>
            <a:r>
              <a:rPr lang="fa-IR" sz="2400" dirty="0" smtClean="0">
                <a:solidFill>
                  <a:schemeClr val="bg1"/>
                </a:solidFill>
              </a:rPr>
              <a:t>توالت زنانه                     1/3× 2/3=2/99</a:t>
            </a:r>
          </a:p>
          <a:p>
            <a:pPr algn="just" rtl="1"/>
            <a:r>
              <a:rPr lang="fa-IR" sz="2400" dirty="0" smtClean="0">
                <a:solidFill>
                  <a:schemeClr val="bg1"/>
                </a:solidFill>
              </a:rPr>
              <a:t>تزریقات                         ( 1/5× 2/2)2=6/6</a:t>
            </a:r>
          </a:p>
          <a:p>
            <a:pPr algn="just" rtl="1"/>
            <a:r>
              <a:rPr lang="fa-IR" sz="2400" dirty="0" smtClean="0">
                <a:solidFill>
                  <a:schemeClr val="bg1"/>
                </a:solidFill>
              </a:rPr>
              <a:t>پذیرش                           3/2× 2/7=8/64      </a:t>
            </a:r>
          </a:p>
          <a:p>
            <a:pPr algn="just" rtl="1"/>
            <a:r>
              <a:rPr lang="fa-IR" sz="2400" dirty="0" smtClean="0">
                <a:solidFill>
                  <a:schemeClr val="bg1"/>
                </a:solidFill>
              </a:rPr>
              <a:t>راهروودرمانگاه               2/5× 12/5=31/25</a:t>
            </a:r>
          </a:p>
          <a:p>
            <a:pPr algn="just" rtl="1"/>
            <a:r>
              <a:rPr lang="fa-IR" sz="2400" dirty="0" smtClean="0">
                <a:solidFill>
                  <a:schemeClr val="bg1"/>
                </a:solidFill>
              </a:rPr>
              <a:t>راهرو                           1/5× 23= 34/5</a:t>
            </a:r>
          </a:p>
          <a:p>
            <a:pPr algn="just" rtl="1"/>
            <a:r>
              <a:rPr lang="fa-IR" sz="2400" dirty="0" smtClean="0">
                <a:solidFill>
                  <a:schemeClr val="bg1"/>
                </a:solidFill>
              </a:rPr>
              <a:t>پیش ورودی                    2×2/5=5 </a:t>
            </a:r>
          </a:p>
          <a:p>
            <a:pPr algn="just" rtl="1"/>
            <a:r>
              <a:rPr lang="fa-IR" sz="2400" dirty="0" smtClean="0">
                <a:solidFill>
                  <a:schemeClr val="bg1"/>
                </a:solidFill>
              </a:rPr>
              <a:t>ورودی                           6/4×5=32</a:t>
            </a:r>
          </a:p>
          <a:p>
            <a:pPr algn="just" rtl="1"/>
            <a:endParaRPr lang="fa-IR" sz="2400" dirty="0" smtClean="0">
              <a:solidFill>
                <a:schemeClr val="bg1"/>
              </a:solidFill>
            </a:endParaRPr>
          </a:p>
          <a:p>
            <a:pPr algn="just" rtl="1"/>
            <a:endParaRPr lang="fa-IR" sz="2400" dirty="0" smtClean="0">
              <a:solidFill>
                <a:schemeClr val="bg1"/>
              </a:solidFill>
            </a:endParaRPr>
          </a:p>
          <a:p>
            <a:pPr algn="just" rtl="1"/>
            <a:endParaRPr lang="fa-IR" sz="2400" dirty="0" smtClean="0">
              <a:solidFill>
                <a:schemeClr val="bg1"/>
              </a:solidFill>
            </a:endParaRPr>
          </a:p>
          <a:p>
            <a:pPr algn="just" rtl="1"/>
            <a:endParaRPr lang="en-US" sz="2400" dirty="0">
              <a:solidFill>
                <a:schemeClr val="bg1"/>
              </a:solidFill>
            </a:endParaRPr>
          </a:p>
        </p:txBody>
      </p:sp>
      <p:sp>
        <p:nvSpPr>
          <p:cNvPr id="5" name="Down Ribbon 4"/>
          <p:cNvSpPr/>
          <p:nvPr/>
        </p:nvSpPr>
        <p:spPr>
          <a:xfrm>
            <a:off x="642910" y="4857760"/>
            <a:ext cx="4286280" cy="1214446"/>
          </a:xfrm>
          <a:prstGeom prst="ribbon">
            <a:avLst>
              <a:gd name="adj1" fmla="val 16667"/>
              <a:gd name="adj2" fmla="val 573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effectLst>
                  <a:glow rad="228600">
                    <a:schemeClr val="accent6">
                      <a:satMod val="175000"/>
                      <a:alpha val="40000"/>
                    </a:schemeClr>
                  </a:glow>
                </a:effectLst>
              </a:rPr>
              <a:t>مساحت کل قسمت درمانگاه  ورودی</a:t>
            </a:r>
          </a:p>
          <a:p>
            <a:pPr algn="ctr"/>
            <a:r>
              <a:rPr lang="fa-IR" sz="2000" dirty="0" smtClean="0">
                <a:effectLst>
                  <a:glow rad="228600">
                    <a:schemeClr val="accent6">
                      <a:satMod val="175000"/>
                      <a:alpha val="40000"/>
                    </a:schemeClr>
                  </a:glow>
                </a:effectLst>
              </a:rPr>
              <a:t>339/85 مترمربع</a:t>
            </a:r>
            <a:endParaRPr lang="en-US" sz="2000" dirty="0">
              <a:effectLst>
                <a:glow rad="228600">
                  <a:schemeClr val="accent6">
                    <a:satMod val="175000"/>
                    <a:alpha val="40000"/>
                  </a:schemeClr>
                </a:glow>
              </a:effectLst>
            </a:endParaRPr>
          </a:p>
        </p:txBody>
      </p:sp>
      <p:cxnSp>
        <p:nvCxnSpPr>
          <p:cNvPr id="6" name="Straight Arrow Connector 5"/>
          <p:cNvCxnSpPr/>
          <p:nvPr/>
        </p:nvCxnSpPr>
        <p:spPr>
          <a:xfrm rot="10800000">
            <a:off x="2285984" y="5572140"/>
            <a:ext cx="285752" cy="1588"/>
          </a:xfrm>
          <a:prstGeom prst="straightConnector1">
            <a:avLst/>
          </a:prstGeom>
          <a:ln>
            <a:solidFill>
              <a:schemeClr val="bg1"/>
            </a:solidFill>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grayscl/>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357158" y="428604"/>
            <a:ext cx="8501122" cy="1200329"/>
          </a:xfrm>
          <a:prstGeom prst="rect">
            <a:avLst/>
          </a:prstGeom>
        </p:spPr>
        <p:txBody>
          <a:bodyPr wrap="square">
            <a:spAutoFit/>
          </a:bodyPr>
          <a:lstStyle/>
          <a:p>
            <a:pPr algn="just" rtl="1"/>
            <a:r>
              <a:rPr lang="ar-SA" sz="2400" dirty="0" smtClean="0">
                <a:solidFill>
                  <a:schemeClr val="bg1"/>
                </a:solidFill>
              </a:rPr>
              <a:t>آريايي هاي قديم بهداشت و پيشگيري از بيماري ها را بوسيله روش هاي خاص خود در صدر وظايف خويش مي شناختند. آريايي ها در دستگاه حكومتي و دسته ها و اقوام كشور، مقررات و فرمانهاي درست پزشكي و بهداشتي داشتند.</a:t>
            </a:r>
            <a:endParaRPr lang="en-US" sz="2400" dirty="0">
              <a:solidFill>
                <a:schemeClr val="bg1"/>
              </a:solidFill>
            </a:endParaRPr>
          </a:p>
        </p:txBody>
      </p:sp>
      <p:sp>
        <p:nvSpPr>
          <p:cNvPr id="4" name="Rectangle 3"/>
          <p:cNvSpPr/>
          <p:nvPr/>
        </p:nvSpPr>
        <p:spPr>
          <a:xfrm>
            <a:off x="357158" y="1514291"/>
            <a:ext cx="8429684" cy="1200329"/>
          </a:xfrm>
          <a:prstGeom prst="rect">
            <a:avLst/>
          </a:prstGeom>
        </p:spPr>
        <p:txBody>
          <a:bodyPr wrap="square">
            <a:spAutoFit/>
          </a:bodyPr>
          <a:lstStyle/>
          <a:p>
            <a:pPr algn="just" rtl="1"/>
            <a:r>
              <a:rPr lang="ar-SA" sz="2400" dirty="0" smtClean="0">
                <a:solidFill>
                  <a:schemeClr val="bg1"/>
                </a:solidFill>
              </a:rPr>
              <a:t>به استناد نوشته هاي به جاي مانده اوستايي پنج دسته از پزشكان در زمان هاي پيش در ايران باستان شناخته شده‌اند كه از نظر وظيفه و كيفيت كار و تخصص كاملا از هم تميز داده شده‌اند:</a:t>
            </a:r>
            <a:endParaRPr lang="en-US" sz="2400" dirty="0">
              <a:solidFill>
                <a:schemeClr val="bg1"/>
              </a:solidFill>
            </a:endParaRPr>
          </a:p>
        </p:txBody>
      </p:sp>
      <p:sp>
        <p:nvSpPr>
          <p:cNvPr id="5" name="Rectangle 4"/>
          <p:cNvSpPr/>
          <p:nvPr/>
        </p:nvSpPr>
        <p:spPr>
          <a:xfrm>
            <a:off x="285720" y="2714620"/>
            <a:ext cx="8572560" cy="830997"/>
          </a:xfrm>
          <a:prstGeom prst="rect">
            <a:avLst/>
          </a:prstGeom>
        </p:spPr>
        <p:txBody>
          <a:bodyPr wrap="square">
            <a:spAutoFit/>
          </a:bodyPr>
          <a:lstStyle/>
          <a:p>
            <a:pPr algn="just" rtl="1"/>
            <a:r>
              <a:rPr lang="fa-IR" sz="2400" b="1" u="sng" dirty="0" smtClean="0">
                <a:solidFill>
                  <a:schemeClr val="bg1"/>
                </a:solidFill>
              </a:rPr>
              <a:t>1</a:t>
            </a:r>
            <a:r>
              <a:rPr lang="fa-IR" sz="2400" dirty="0" smtClean="0">
                <a:solidFill>
                  <a:schemeClr val="bg1"/>
                </a:solidFill>
              </a:rPr>
              <a:t> </a:t>
            </a:r>
            <a:r>
              <a:rPr lang="ar-SA" sz="2400" dirty="0" smtClean="0">
                <a:solidFill>
                  <a:schemeClr val="bg1"/>
                </a:solidFill>
              </a:rPr>
              <a:t>آشو پزشك: پزشكي به كمك قانون مقدس اشا (پاكي) بيمارانش را درمان مي كرده است.</a:t>
            </a:r>
            <a:endParaRPr lang="en-US" sz="2400" dirty="0">
              <a:solidFill>
                <a:schemeClr val="bg1"/>
              </a:solidFill>
            </a:endParaRPr>
          </a:p>
        </p:txBody>
      </p:sp>
      <p:sp>
        <p:nvSpPr>
          <p:cNvPr id="6" name="Rectangle 5"/>
          <p:cNvSpPr/>
          <p:nvPr/>
        </p:nvSpPr>
        <p:spPr>
          <a:xfrm>
            <a:off x="357158" y="3429000"/>
            <a:ext cx="8501122" cy="1200329"/>
          </a:xfrm>
          <a:prstGeom prst="rect">
            <a:avLst/>
          </a:prstGeom>
        </p:spPr>
        <p:txBody>
          <a:bodyPr wrap="square">
            <a:spAutoFit/>
          </a:bodyPr>
          <a:lstStyle/>
          <a:p>
            <a:pPr algn="just" rtl="1"/>
            <a:r>
              <a:rPr lang="fa-IR" sz="2400" b="1" u="sng" dirty="0" smtClean="0">
                <a:solidFill>
                  <a:schemeClr val="bg1"/>
                </a:solidFill>
              </a:rPr>
              <a:t>2</a:t>
            </a:r>
            <a:r>
              <a:rPr lang="fa-IR" sz="2400" b="1" dirty="0" smtClean="0">
                <a:solidFill>
                  <a:schemeClr val="bg1"/>
                </a:solidFill>
              </a:rPr>
              <a:t> </a:t>
            </a:r>
            <a:r>
              <a:rPr lang="ar-SA" sz="2400" dirty="0" smtClean="0">
                <a:solidFill>
                  <a:schemeClr val="bg1"/>
                </a:solidFill>
              </a:rPr>
              <a:t>داد پزشك: پزشكي كه به كمك قانون درمان مي‌كند، كسي است كه روش هاي درماني او به كمك‌«داشا» (قانون – داد – حق) و كاربرد روش هاي مخصوص بوده و وظايف درماني ويژه اي را به بيماران خود فرمان مي‌دهد.</a:t>
            </a:r>
            <a:endParaRPr lang="en-US" sz="2400" dirty="0">
              <a:solidFill>
                <a:schemeClr val="bg1"/>
              </a:solidFill>
            </a:endParaRPr>
          </a:p>
        </p:txBody>
      </p:sp>
      <p:sp>
        <p:nvSpPr>
          <p:cNvPr id="7" name="Rectangle 6"/>
          <p:cNvSpPr/>
          <p:nvPr/>
        </p:nvSpPr>
        <p:spPr>
          <a:xfrm>
            <a:off x="357158" y="4643446"/>
            <a:ext cx="8429684" cy="830997"/>
          </a:xfrm>
          <a:prstGeom prst="rect">
            <a:avLst/>
          </a:prstGeom>
        </p:spPr>
        <p:txBody>
          <a:bodyPr wrap="square">
            <a:spAutoFit/>
          </a:bodyPr>
          <a:lstStyle/>
          <a:p>
            <a:pPr algn="just" rtl="1"/>
            <a:r>
              <a:rPr lang="fa-IR" sz="2400" b="1" u="sng" dirty="0" smtClean="0">
                <a:solidFill>
                  <a:schemeClr val="bg1"/>
                </a:solidFill>
              </a:rPr>
              <a:t>3</a:t>
            </a:r>
            <a:r>
              <a:rPr lang="fa-IR" sz="2400" dirty="0" smtClean="0">
                <a:solidFill>
                  <a:schemeClr val="bg1"/>
                </a:solidFill>
              </a:rPr>
              <a:t> </a:t>
            </a:r>
            <a:r>
              <a:rPr lang="ar-SA" sz="2400" dirty="0" smtClean="0">
                <a:solidFill>
                  <a:schemeClr val="bg1"/>
                </a:solidFill>
              </a:rPr>
              <a:t>ارور پزشك: پزشكي كه به كمك عصارة گياهان و دارويي گياهي بيماري بيماران</a:t>
            </a:r>
            <a:r>
              <a:rPr lang="fa-IR" sz="2400" dirty="0" smtClean="0">
                <a:solidFill>
                  <a:schemeClr val="bg1"/>
                </a:solidFill>
              </a:rPr>
              <a:t> </a:t>
            </a:r>
            <a:r>
              <a:rPr lang="ar-SA" sz="2400" dirty="0" smtClean="0">
                <a:solidFill>
                  <a:schemeClr val="bg1"/>
                </a:solidFill>
              </a:rPr>
              <a:t>خويش را درمان مي كرده است.</a:t>
            </a:r>
            <a:endParaRPr lang="en-US" sz="2400" dirty="0">
              <a:solidFill>
                <a:schemeClr val="bg1"/>
              </a:solidFill>
            </a:endParaRPr>
          </a:p>
        </p:txBody>
      </p:sp>
      <p:sp>
        <p:nvSpPr>
          <p:cNvPr id="8" name="Rectangle 7"/>
          <p:cNvSpPr/>
          <p:nvPr/>
        </p:nvSpPr>
        <p:spPr>
          <a:xfrm>
            <a:off x="214282" y="5429264"/>
            <a:ext cx="8572560" cy="1200329"/>
          </a:xfrm>
          <a:prstGeom prst="rect">
            <a:avLst/>
          </a:prstGeom>
        </p:spPr>
        <p:txBody>
          <a:bodyPr wrap="square">
            <a:spAutoFit/>
          </a:bodyPr>
          <a:lstStyle/>
          <a:p>
            <a:pPr algn="just" rtl="1"/>
            <a:r>
              <a:rPr lang="fa-IR" sz="2400" b="1" u="sng" dirty="0" smtClean="0">
                <a:solidFill>
                  <a:schemeClr val="bg1"/>
                </a:solidFill>
              </a:rPr>
              <a:t>4</a:t>
            </a:r>
            <a:r>
              <a:rPr lang="fa-IR" sz="2400" dirty="0" smtClean="0">
                <a:solidFill>
                  <a:schemeClr val="bg1"/>
                </a:solidFill>
              </a:rPr>
              <a:t> </a:t>
            </a:r>
            <a:r>
              <a:rPr lang="ar-SA" sz="2400" dirty="0" smtClean="0">
                <a:solidFill>
                  <a:schemeClr val="bg1"/>
                </a:solidFill>
              </a:rPr>
              <a:t>كارد پزشك: پزشكي كه به كمك كارد درمان مي‌كند، كسي است كه روش درماني او با كمك ابزار و آلات جراحي كه وي براي درمان جسم بيماران به كار مي برده، انجام مي گرفته است.</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428596" y="428604"/>
            <a:ext cx="8358246" cy="6001643"/>
          </a:xfrm>
          <a:prstGeom prst="rect">
            <a:avLst/>
          </a:prstGeom>
          <a:noFill/>
        </p:spPr>
        <p:txBody>
          <a:bodyPr wrap="square" rtlCol="0">
            <a:spAutoFit/>
          </a:bodyPr>
          <a:lstStyle/>
          <a:p>
            <a:pPr algn="just" rtl="1"/>
            <a:r>
              <a:rPr lang="fa-IR" sz="2400" dirty="0" smtClean="0">
                <a:solidFill>
                  <a:schemeClr val="bg1"/>
                </a:solidFill>
              </a:rPr>
              <a:t>حسابداری                        3/9×7/7=30</a:t>
            </a:r>
          </a:p>
          <a:p>
            <a:pPr algn="just" rtl="1"/>
            <a:r>
              <a:rPr lang="fa-IR" sz="2400" dirty="0" smtClean="0">
                <a:solidFill>
                  <a:schemeClr val="bg1"/>
                </a:solidFill>
              </a:rPr>
              <a:t>دبیرخانه                          2/8×2/4= 6/72</a:t>
            </a:r>
          </a:p>
          <a:p>
            <a:pPr algn="just" rtl="1"/>
            <a:r>
              <a:rPr lang="fa-IR" sz="2400" dirty="0" smtClean="0">
                <a:solidFill>
                  <a:schemeClr val="bg1"/>
                </a:solidFill>
              </a:rPr>
              <a:t>منشی                              3×2/3=6/9</a:t>
            </a:r>
          </a:p>
          <a:p>
            <a:pPr algn="just" rtl="1"/>
            <a:r>
              <a:rPr lang="fa-IR" sz="2400" dirty="0" smtClean="0">
                <a:solidFill>
                  <a:schemeClr val="bg1"/>
                </a:solidFill>
              </a:rPr>
              <a:t>رئیس بیمارستان                3/9×5/8=22/62</a:t>
            </a:r>
          </a:p>
          <a:p>
            <a:pPr algn="just" rtl="1"/>
            <a:r>
              <a:rPr lang="fa-IR" sz="2400" dirty="0" smtClean="0">
                <a:solidFill>
                  <a:schemeClr val="bg1"/>
                </a:solidFill>
              </a:rPr>
              <a:t>مدیر بیمارستان                 3/9×2/9=11/31</a:t>
            </a:r>
          </a:p>
          <a:p>
            <a:pPr algn="just" rtl="1"/>
            <a:r>
              <a:rPr lang="fa-IR" sz="2400" dirty="0" smtClean="0">
                <a:solidFill>
                  <a:schemeClr val="bg1"/>
                </a:solidFill>
              </a:rPr>
              <a:t>کارگزینی                        3/9×2/9=11/31</a:t>
            </a:r>
          </a:p>
          <a:p>
            <a:pPr algn="just" rtl="1"/>
            <a:r>
              <a:rPr lang="fa-IR" sz="2400" dirty="0" smtClean="0">
                <a:solidFill>
                  <a:schemeClr val="bg1"/>
                </a:solidFill>
              </a:rPr>
              <a:t>مدیر پرستاری                  3/9×2/9=11/31</a:t>
            </a:r>
          </a:p>
          <a:p>
            <a:pPr algn="just" rtl="1"/>
            <a:r>
              <a:rPr lang="fa-IR" sz="2400" dirty="0" smtClean="0">
                <a:solidFill>
                  <a:schemeClr val="bg1"/>
                </a:solidFill>
              </a:rPr>
              <a:t>امور اداری                      3/9×2/9=11/31</a:t>
            </a:r>
          </a:p>
          <a:p>
            <a:pPr algn="just" rtl="1"/>
            <a:r>
              <a:rPr lang="fa-IR" sz="2400" dirty="0" smtClean="0">
                <a:solidFill>
                  <a:schemeClr val="bg1"/>
                </a:solidFill>
              </a:rPr>
              <a:t>آبدارخانه                         2/1×2/6=5/46</a:t>
            </a:r>
          </a:p>
          <a:p>
            <a:pPr algn="just" rtl="1"/>
            <a:r>
              <a:rPr lang="fa-IR" sz="2400" dirty="0" smtClean="0">
                <a:solidFill>
                  <a:schemeClr val="bg1"/>
                </a:solidFill>
              </a:rPr>
              <a:t>بایگانی                           1/7×2/6=4/42</a:t>
            </a:r>
          </a:p>
          <a:p>
            <a:pPr algn="just" rtl="1"/>
            <a:r>
              <a:rPr lang="fa-IR" sz="2400" dirty="0" smtClean="0">
                <a:solidFill>
                  <a:schemeClr val="bg1"/>
                </a:solidFill>
              </a:rPr>
              <a:t>توالت                             ( 1/5×2)×3=9</a:t>
            </a:r>
          </a:p>
          <a:p>
            <a:pPr algn="just" rtl="1"/>
            <a:r>
              <a:rPr lang="fa-IR" sz="2400" dirty="0" smtClean="0">
                <a:solidFill>
                  <a:schemeClr val="bg1"/>
                </a:solidFill>
              </a:rPr>
              <a:t>دوش                              1/1× 1/7= 1/87</a:t>
            </a:r>
          </a:p>
          <a:p>
            <a:pPr algn="just" rtl="1"/>
            <a:r>
              <a:rPr lang="fa-IR" sz="2400" dirty="0" smtClean="0">
                <a:solidFill>
                  <a:schemeClr val="bg1"/>
                </a:solidFill>
              </a:rPr>
              <a:t>توالت                             1/7×1/7=2/89 </a:t>
            </a:r>
          </a:p>
          <a:p>
            <a:pPr algn="just" rtl="1"/>
            <a:r>
              <a:rPr lang="fa-IR" sz="2400" dirty="0" smtClean="0">
                <a:solidFill>
                  <a:schemeClr val="bg1"/>
                </a:solidFill>
              </a:rPr>
              <a:t>دوش                              1/6×1/1=1/87</a:t>
            </a:r>
          </a:p>
          <a:p>
            <a:pPr algn="just" rtl="1"/>
            <a:r>
              <a:rPr lang="fa-IR" sz="2400" dirty="0" smtClean="0">
                <a:solidFill>
                  <a:schemeClr val="bg1"/>
                </a:solidFill>
              </a:rPr>
              <a:t>انبارلوازم تحریر               1/5×2/8=4/2</a:t>
            </a:r>
          </a:p>
          <a:p>
            <a:pPr algn="just" rtl="1"/>
            <a:r>
              <a:rPr lang="fa-IR" sz="2400" dirty="0" smtClean="0">
                <a:solidFill>
                  <a:schemeClr val="bg1"/>
                </a:solidFill>
              </a:rPr>
              <a:t>چاپ وتکثیر                     2/8×1/5=4/2</a:t>
            </a:r>
            <a:endParaRPr lang="en-US" sz="24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285720" y="285728"/>
            <a:ext cx="8501122" cy="1938992"/>
          </a:xfrm>
          <a:prstGeom prst="rect">
            <a:avLst/>
          </a:prstGeom>
          <a:noFill/>
        </p:spPr>
        <p:txBody>
          <a:bodyPr wrap="square" rtlCol="0">
            <a:spAutoFit/>
          </a:bodyPr>
          <a:lstStyle/>
          <a:p>
            <a:pPr algn="just" rtl="1"/>
            <a:r>
              <a:rPr lang="fa-IR" sz="2400" dirty="0" smtClean="0">
                <a:solidFill>
                  <a:schemeClr val="bg1"/>
                </a:solidFill>
              </a:rPr>
              <a:t>رختکن درمانی زنان</a:t>
            </a:r>
            <a:r>
              <a:rPr lang="en-US" sz="2400" dirty="0" smtClean="0">
                <a:solidFill>
                  <a:schemeClr val="bg1"/>
                </a:solidFill>
              </a:rPr>
              <a:t>             </a:t>
            </a:r>
            <a:r>
              <a:rPr lang="fa-IR" sz="2400" dirty="0" smtClean="0">
                <a:solidFill>
                  <a:schemeClr val="bg1"/>
                </a:solidFill>
              </a:rPr>
              <a:t> </a:t>
            </a:r>
            <a:r>
              <a:rPr lang="en-US" sz="2400" baseline="30000" dirty="0" smtClean="0">
                <a:solidFill>
                  <a:schemeClr val="bg1"/>
                </a:solidFill>
              </a:rPr>
              <a:t>2</a:t>
            </a:r>
            <a:r>
              <a:rPr lang="fa-IR" sz="2400" dirty="0" smtClean="0">
                <a:solidFill>
                  <a:schemeClr val="bg1"/>
                </a:solidFill>
              </a:rPr>
              <a:t> </a:t>
            </a:r>
            <a:r>
              <a:rPr lang="en-US" sz="2400" dirty="0" smtClean="0">
                <a:solidFill>
                  <a:schemeClr val="bg1"/>
                </a:solidFill>
              </a:rPr>
              <a:t>m</a:t>
            </a:r>
            <a:r>
              <a:rPr lang="fa-IR" sz="2400" dirty="0" smtClean="0">
                <a:solidFill>
                  <a:schemeClr val="bg1"/>
                </a:solidFill>
              </a:rPr>
              <a:t>28/99=</a:t>
            </a:r>
            <a:endParaRPr lang="en-US" sz="2400" dirty="0" smtClean="0">
              <a:solidFill>
                <a:schemeClr val="bg1"/>
              </a:solidFill>
            </a:endParaRPr>
          </a:p>
          <a:p>
            <a:pPr algn="just" rtl="1"/>
            <a:r>
              <a:rPr lang="fa-IR" sz="2400" dirty="0" smtClean="0">
                <a:solidFill>
                  <a:schemeClr val="bg1"/>
                </a:solidFill>
              </a:rPr>
              <a:t>رختکن درمانی مردان</a:t>
            </a:r>
            <a:r>
              <a:rPr lang="en-US" sz="2400" dirty="0" smtClean="0">
                <a:solidFill>
                  <a:schemeClr val="bg1"/>
                </a:solidFill>
              </a:rPr>
              <a:t>           </a:t>
            </a:r>
            <a:r>
              <a:rPr lang="fa-IR" sz="2400" dirty="0" smtClean="0">
                <a:solidFill>
                  <a:schemeClr val="bg1"/>
                </a:solidFill>
              </a:rPr>
              <a:t> </a:t>
            </a:r>
            <a:r>
              <a:rPr lang="en-US" sz="2400" baseline="30000" dirty="0" smtClean="0">
                <a:solidFill>
                  <a:schemeClr val="bg1"/>
                </a:solidFill>
              </a:rPr>
              <a:t>2</a:t>
            </a:r>
            <a:r>
              <a:rPr lang="fa-IR" sz="2400" dirty="0" smtClean="0">
                <a:solidFill>
                  <a:schemeClr val="bg1"/>
                </a:solidFill>
              </a:rPr>
              <a:t> </a:t>
            </a:r>
            <a:r>
              <a:rPr lang="en-US" sz="2400" dirty="0" smtClean="0">
                <a:solidFill>
                  <a:schemeClr val="bg1"/>
                </a:solidFill>
              </a:rPr>
              <a:t>m</a:t>
            </a:r>
            <a:r>
              <a:rPr lang="fa-IR" sz="2400" dirty="0" smtClean="0">
                <a:solidFill>
                  <a:schemeClr val="bg1"/>
                </a:solidFill>
              </a:rPr>
              <a:t>18/44=</a:t>
            </a:r>
            <a:endParaRPr lang="en-US" sz="2400" dirty="0" smtClean="0">
              <a:solidFill>
                <a:schemeClr val="bg1"/>
              </a:solidFill>
            </a:endParaRPr>
          </a:p>
          <a:p>
            <a:pPr algn="just" rtl="1"/>
            <a:r>
              <a:rPr lang="fa-IR" sz="2400" dirty="0" smtClean="0">
                <a:solidFill>
                  <a:schemeClr val="bg1"/>
                </a:solidFill>
              </a:rPr>
              <a:t>راهرو                                1/5×21/5</a:t>
            </a:r>
          </a:p>
          <a:p>
            <a:pPr algn="just" rtl="1"/>
            <a:r>
              <a:rPr lang="fa-IR" sz="2400" dirty="0" smtClean="0">
                <a:solidFill>
                  <a:schemeClr val="bg1"/>
                </a:solidFill>
              </a:rPr>
              <a:t>راهرو                                1/5×17/5</a:t>
            </a:r>
          </a:p>
          <a:p>
            <a:pPr algn="just" rtl="1"/>
            <a:endParaRPr lang="en-US" sz="2400" dirty="0">
              <a:solidFill>
                <a:schemeClr val="bg1"/>
              </a:solidFill>
            </a:endParaRPr>
          </a:p>
        </p:txBody>
      </p:sp>
      <p:sp>
        <p:nvSpPr>
          <p:cNvPr id="5" name="Down Ribbon 4"/>
          <p:cNvSpPr/>
          <p:nvPr/>
        </p:nvSpPr>
        <p:spPr>
          <a:xfrm>
            <a:off x="500034" y="3500438"/>
            <a:ext cx="4929222"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solidFill>
                  <a:schemeClr val="bg1"/>
                </a:solidFill>
                <a:effectLst>
                  <a:glow rad="228600">
                    <a:schemeClr val="accent6">
                      <a:satMod val="175000"/>
                      <a:alpha val="40000"/>
                    </a:schemeClr>
                  </a:glow>
                </a:effectLst>
              </a:rPr>
              <a:t>متراژکل قسمت اداری</a:t>
            </a:r>
          </a:p>
          <a:p>
            <a:pPr algn="ctr" rtl="1"/>
            <a:r>
              <a:rPr lang="fa-IR" sz="2000" dirty="0" smtClean="0">
                <a:solidFill>
                  <a:schemeClr val="bg1"/>
                </a:solidFill>
                <a:effectLst>
                  <a:glow rad="228600">
                    <a:schemeClr val="accent6">
                      <a:satMod val="175000"/>
                      <a:alpha val="40000"/>
                    </a:schemeClr>
                  </a:glow>
                </a:effectLst>
              </a:rPr>
              <a:t>251/5 متر مربع</a:t>
            </a:r>
            <a:endParaRPr lang="en-US" sz="2000" dirty="0">
              <a:solidFill>
                <a:schemeClr val="bg1"/>
              </a:solidFill>
              <a:effectLst>
                <a:glow rad="228600">
                  <a:schemeClr val="accent6">
                    <a:satMod val="175000"/>
                    <a:alpha val="40000"/>
                  </a:schemeClr>
                </a:glow>
              </a:effectLst>
            </a:endParaRPr>
          </a:p>
        </p:txBody>
      </p:sp>
      <p:sp>
        <p:nvSpPr>
          <p:cNvPr id="6" name="Up Ribbon 5"/>
          <p:cNvSpPr/>
          <p:nvPr/>
        </p:nvSpPr>
        <p:spPr>
          <a:xfrm>
            <a:off x="571472" y="4786322"/>
            <a:ext cx="4857784" cy="1500198"/>
          </a:xfrm>
          <a:prstGeom prst="ribbon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effectLst>
                  <a:glow rad="228600">
                    <a:schemeClr val="accent6">
                      <a:satMod val="175000"/>
                      <a:alpha val="40000"/>
                    </a:schemeClr>
                  </a:glow>
                </a:effectLst>
              </a:rPr>
              <a:t>مجموع کل زیربنای بیمارستان سرپل ذهاب 6000مترمربع</a:t>
            </a:r>
            <a:endParaRPr lang="en-US" sz="2000" dirty="0">
              <a:effectLst>
                <a:glow rad="228600">
                  <a:schemeClr val="accent6">
                    <a:satMod val="175000"/>
                    <a:alpha val="40000"/>
                  </a:schemeClr>
                </a:glo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14282" y="2556213"/>
            <a:ext cx="8643998" cy="1015663"/>
          </a:xfrm>
          <a:prstGeom prst="rect">
            <a:avLst/>
          </a:prstGeom>
          <a:noFill/>
        </p:spPr>
        <p:txBody>
          <a:bodyPr wrap="square" rtlCol="0">
            <a:prstTxWarp prst="textArchUp">
              <a:avLst>
                <a:gd name="adj" fmla="val 10842050"/>
              </a:avLst>
            </a:prstTxWarp>
            <a:spAutoFit/>
            <a:scene3d>
              <a:camera prst="orthographicFront"/>
              <a:lightRig rig="threePt" dir="t"/>
            </a:scene3d>
            <a:sp3d extrusionH="57150">
              <a:bevelT w="69850" h="38100" prst="cross"/>
            </a:sp3d>
          </a:bodyPr>
          <a:lstStyle/>
          <a:p>
            <a:pPr algn="ctr" rtl="1"/>
            <a:r>
              <a:rPr lang="fa-IR"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rPr>
              <a:t>روابط فضایی ودیاگرام کلینیک پیشنهادی</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5009389"/>
            <a:ext cx="142518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321241"/>
            <a:ext cx="3732636"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کل کلینیک:</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54500"/>
            <a:ext cx="1560920" cy="13188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83130"/>
            <a:ext cx="156092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40320"/>
            <a:ext cx="1560920" cy="1318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7554" y="2428868"/>
            <a:ext cx="1928826" cy="135732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rPr>
              <a:t>کلینیک</a:t>
            </a:r>
            <a:endParaRPr lang="en-US" sz="2400" dirty="0">
              <a:ln>
                <a:solidFill>
                  <a:schemeClr val="accent6">
                    <a:lumMod val="75000"/>
                  </a:schemeClr>
                </a:solidFill>
              </a:ln>
            </a:endParaRPr>
          </a:p>
        </p:txBody>
      </p:sp>
      <p:sp>
        <p:nvSpPr>
          <p:cNvPr id="9" name="Dodecagon 8"/>
          <p:cNvSpPr/>
          <p:nvPr/>
        </p:nvSpPr>
        <p:spPr>
          <a:xfrm>
            <a:off x="3643306" y="857232"/>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ورودی</a:t>
            </a:r>
            <a:endParaRPr lang="en-US" sz="2000" dirty="0">
              <a:ln>
                <a:solidFill>
                  <a:schemeClr val="accent6">
                    <a:lumMod val="75000"/>
                  </a:schemeClr>
                </a:solidFill>
              </a:ln>
              <a:solidFill>
                <a:schemeClr val="accent6">
                  <a:lumMod val="50000"/>
                </a:schemeClr>
              </a:solidFill>
            </a:endParaRPr>
          </a:p>
        </p:txBody>
      </p:sp>
      <p:sp>
        <p:nvSpPr>
          <p:cNvPr id="10" name="Dodecagon 9"/>
          <p:cNvSpPr/>
          <p:nvPr/>
        </p:nvSpPr>
        <p:spPr>
          <a:xfrm>
            <a:off x="2071670" y="1285860"/>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اورتوپدی </a:t>
            </a:r>
            <a:endParaRPr lang="en-US" sz="2000" dirty="0">
              <a:ln>
                <a:solidFill>
                  <a:schemeClr val="accent6">
                    <a:lumMod val="75000"/>
                  </a:schemeClr>
                </a:solidFill>
              </a:ln>
              <a:solidFill>
                <a:schemeClr val="accent6">
                  <a:lumMod val="50000"/>
                </a:schemeClr>
              </a:solidFill>
            </a:endParaRPr>
          </a:p>
        </p:txBody>
      </p:sp>
      <p:sp>
        <p:nvSpPr>
          <p:cNvPr id="11" name="Dodecagon 10"/>
          <p:cNvSpPr/>
          <p:nvPr/>
        </p:nvSpPr>
        <p:spPr>
          <a:xfrm>
            <a:off x="1714480" y="3929066"/>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کودکان </a:t>
            </a:r>
            <a:endParaRPr lang="en-US" sz="2000" dirty="0">
              <a:ln>
                <a:solidFill>
                  <a:schemeClr val="accent6">
                    <a:lumMod val="75000"/>
                  </a:schemeClr>
                </a:solidFill>
              </a:ln>
              <a:solidFill>
                <a:schemeClr val="accent6">
                  <a:lumMod val="50000"/>
                </a:schemeClr>
              </a:solidFill>
            </a:endParaRPr>
          </a:p>
        </p:txBody>
      </p:sp>
      <p:sp>
        <p:nvSpPr>
          <p:cNvPr id="12" name="Dodecagon 11"/>
          <p:cNvSpPr/>
          <p:nvPr/>
        </p:nvSpPr>
        <p:spPr>
          <a:xfrm>
            <a:off x="142844" y="2724976"/>
            <a:ext cx="1000132" cy="71438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ورودی</a:t>
            </a:r>
            <a:endParaRPr lang="en-US" sz="2000" dirty="0">
              <a:ln>
                <a:solidFill>
                  <a:schemeClr val="accent6">
                    <a:lumMod val="75000"/>
                  </a:schemeClr>
                </a:solidFill>
              </a:ln>
              <a:solidFill>
                <a:schemeClr val="accent6">
                  <a:lumMod val="50000"/>
                </a:schemeClr>
              </a:solidFill>
            </a:endParaRPr>
          </a:p>
        </p:txBody>
      </p:sp>
      <p:sp>
        <p:nvSpPr>
          <p:cNvPr id="13" name="Dodecagon 12"/>
          <p:cNvSpPr/>
          <p:nvPr/>
        </p:nvSpPr>
        <p:spPr>
          <a:xfrm>
            <a:off x="1785918" y="2724976"/>
            <a:ext cx="1000132" cy="71438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اورژانس </a:t>
            </a:r>
            <a:endParaRPr lang="en-US" sz="2000" dirty="0">
              <a:ln>
                <a:solidFill>
                  <a:schemeClr val="accent6">
                    <a:lumMod val="75000"/>
                  </a:schemeClr>
                </a:solidFill>
              </a:ln>
              <a:solidFill>
                <a:schemeClr val="accent6">
                  <a:lumMod val="50000"/>
                </a:schemeClr>
              </a:solidFill>
            </a:endParaRPr>
          </a:p>
        </p:txBody>
      </p:sp>
      <p:sp>
        <p:nvSpPr>
          <p:cNvPr id="14" name="Dodecagon 13"/>
          <p:cNvSpPr/>
          <p:nvPr/>
        </p:nvSpPr>
        <p:spPr>
          <a:xfrm>
            <a:off x="5857884" y="3571876"/>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دندان پزشکی </a:t>
            </a:r>
            <a:endParaRPr lang="en-US" sz="2000" dirty="0">
              <a:ln>
                <a:solidFill>
                  <a:schemeClr val="accent6">
                    <a:lumMod val="75000"/>
                  </a:schemeClr>
                </a:solidFill>
              </a:ln>
              <a:solidFill>
                <a:schemeClr val="accent6">
                  <a:lumMod val="50000"/>
                </a:schemeClr>
              </a:solidFill>
            </a:endParaRPr>
          </a:p>
        </p:txBody>
      </p:sp>
      <p:sp>
        <p:nvSpPr>
          <p:cNvPr id="15" name="Dodecagon 14"/>
          <p:cNvSpPr/>
          <p:nvPr/>
        </p:nvSpPr>
        <p:spPr>
          <a:xfrm>
            <a:off x="5857884" y="2285992"/>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چشم پزشکی </a:t>
            </a:r>
            <a:endParaRPr lang="en-US" sz="2000" dirty="0">
              <a:ln>
                <a:solidFill>
                  <a:schemeClr val="accent6">
                    <a:lumMod val="75000"/>
                  </a:schemeClr>
                </a:solidFill>
              </a:ln>
              <a:solidFill>
                <a:schemeClr val="accent6">
                  <a:lumMod val="50000"/>
                </a:schemeClr>
              </a:solidFill>
            </a:endParaRPr>
          </a:p>
        </p:txBody>
      </p:sp>
      <p:sp>
        <p:nvSpPr>
          <p:cNvPr id="16" name="Dodecagon 15"/>
          <p:cNvSpPr/>
          <p:nvPr/>
        </p:nvSpPr>
        <p:spPr>
          <a:xfrm>
            <a:off x="3143240" y="4500570"/>
            <a:ext cx="1143008" cy="785818"/>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مغزواعصاب</a:t>
            </a:r>
            <a:endParaRPr lang="en-US" sz="2000" dirty="0">
              <a:ln>
                <a:solidFill>
                  <a:schemeClr val="accent6">
                    <a:lumMod val="75000"/>
                  </a:schemeClr>
                </a:solidFill>
              </a:ln>
              <a:solidFill>
                <a:schemeClr val="accent6">
                  <a:lumMod val="50000"/>
                </a:schemeClr>
              </a:solidFill>
            </a:endParaRPr>
          </a:p>
        </p:txBody>
      </p:sp>
      <p:sp>
        <p:nvSpPr>
          <p:cNvPr id="17" name="Dodecagon 16"/>
          <p:cNvSpPr/>
          <p:nvPr/>
        </p:nvSpPr>
        <p:spPr>
          <a:xfrm>
            <a:off x="4429124" y="4500570"/>
            <a:ext cx="1143008" cy="785818"/>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قلب </a:t>
            </a:r>
            <a:endParaRPr lang="en-US" sz="2000" dirty="0">
              <a:ln>
                <a:solidFill>
                  <a:schemeClr val="accent6">
                    <a:lumMod val="75000"/>
                  </a:schemeClr>
                </a:solidFill>
              </a:ln>
              <a:solidFill>
                <a:schemeClr val="accent6">
                  <a:lumMod val="50000"/>
                </a:schemeClr>
              </a:solidFill>
            </a:endParaRPr>
          </a:p>
        </p:txBody>
      </p:sp>
      <p:sp>
        <p:nvSpPr>
          <p:cNvPr id="18" name="Left-Right Arrow 17"/>
          <p:cNvSpPr/>
          <p:nvPr/>
        </p:nvSpPr>
        <p:spPr>
          <a:xfrm>
            <a:off x="5214942" y="2857496"/>
            <a:ext cx="71438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rot="10800000">
            <a:off x="2786050" y="3000372"/>
            <a:ext cx="571504" cy="132520"/>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10800000">
            <a:off x="1142976" y="3010728"/>
            <a:ext cx="642942"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rot="16200000">
            <a:off x="4500562" y="4000505"/>
            <a:ext cx="857255"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rot="16200000">
            <a:off x="3428992" y="4071942"/>
            <a:ext cx="857255"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Up Arrow 22"/>
          <p:cNvSpPr/>
          <p:nvPr/>
        </p:nvSpPr>
        <p:spPr>
          <a:xfrm rot="16200000">
            <a:off x="5393537" y="2964654"/>
            <a:ext cx="642942" cy="857256"/>
          </a:xfrm>
          <a:prstGeom prst="leftUpArrow">
            <a:avLst>
              <a:gd name="adj1" fmla="val 9541"/>
              <a:gd name="adj2" fmla="val 11860"/>
              <a:gd name="adj3" fmla="val 17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Up Arrow 23"/>
          <p:cNvSpPr/>
          <p:nvPr/>
        </p:nvSpPr>
        <p:spPr>
          <a:xfrm rot="16200000">
            <a:off x="3393273" y="1678770"/>
            <a:ext cx="642942" cy="857256"/>
          </a:xfrm>
          <a:prstGeom prst="leftUpArrow">
            <a:avLst>
              <a:gd name="adj1" fmla="val 9541"/>
              <a:gd name="adj2" fmla="val 11860"/>
              <a:gd name="adj3" fmla="val 17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rot="16200000">
            <a:off x="3995667" y="2005068"/>
            <a:ext cx="724039" cy="142878"/>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lbow Connector 25"/>
          <p:cNvCxnSpPr>
            <a:endCxn id="11" idx="0"/>
          </p:cNvCxnSpPr>
          <p:nvPr/>
        </p:nvCxnSpPr>
        <p:spPr>
          <a:xfrm rot="10800000" flipV="1">
            <a:off x="2766214" y="3429000"/>
            <a:ext cx="734217" cy="614922"/>
          </a:xfrm>
          <a:prstGeom prst="bentConnector3">
            <a:avLst>
              <a:gd name="adj1" fmla="val 50000"/>
            </a:avLst>
          </a:prstGeom>
          <a:ln>
            <a:solidFill>
              <a:srgbClr val="00B050"/>
            </a:solidFill>
            <a:headEnd type="arrow"/>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Dodecagon 2"/>
          <p:cNvSpPr/>
          <p:nvPr/>
        </p:nvSpPr>
        <p:spPr>
          <a:xfrm>
            <a:off x="3571868" y="857232"/>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ورودی</a:t>
            </a:r>
            <a:endParaRPr lang="en-US" sz="2800" dirty="0">
              <a:ln>
                <a:solidFill>
                  <a:schemeClr val="accent6">
                    <a:lumMod val="75000"/>
                  </a:schemeClr>
                </a:solidFill>
              </a:ln>
              <a:solidFill>
                <a:schemeClr val="accent6">
                  <a:lumMod val="50000"/>
                </a:schemeClr>
              </a:solidFill>
            </a:endParaRPr>
          </a:p>
        </p:txBody>
      </p:sp>
      <p:sp>
        <p:nvSpPr>
          <p:cNvPr id="6" name="Oval 5"/>
          <p:cNvSpPr/>
          <p:nvPr/>
        </p:nvSpPr>
        <p:spPr>
          <a:xfrm>
            <a:off x="3286116" y="2786058"/>
            <a:ext cx="1928826"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rPr>
              <a:t>کلینیک</a:t>
            </a:r>
            <a:endParaRPr lang="en-US" sz="2800" dirty="0">
              <a:ln>
                <a:solidFill>
                  <a:schemeClr val="accent6">
                    <a:lumMod val="75000"/>
                  </a:schemeClr>
                </a:solidFill>
              </a:ln>
            </a:endParaRPr>
          </a:p>
        </p:txBody>
      </p:sp>
      <p:sp>
        <p:nvSpPr>
          <p:cNvPr id="7" name="Dodecagon 6"/>
          <p:cNvSpPr/>
          <p:nvPr/>
        </p:nvSpPr>
        <p:spPr>
          <a:xfrm>
            <a:off x="3571868" y="4643446"/>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سرپرستاری</a:t>
            </a:r>
            <a:endParaRPr lang="en-US" sz="2000" dirty="0">
              <a:ln>
                <a:solidFill>
                  <a:schemeClr val="accent6">
                    <a:lumMod val="75000"/>
                  </a:schemeClr>
                </a:solidFill>
              </a:ln>
              <a:solidFill>
                <a:schemeClr val="accent6">
                  <a:lumMod val="50000"/>
                </a:schemeClr>
              </a:solidFill>
            </a:endParaRPr>
          </a:p>
        </p:txBody>
      </p:sp>
      <p:sp>
        <p:nvSpPr>
          <p:cNvPr id="8" name="Dodecagon 7"/>
          <p:cNvSpPr/>
          <p:nvPr/>
        </p:nvSpPr>
        <p:spPr>
          <a:xfrm>
            <a:off x="6286512" y="2786058"/>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خدمات</a:t>
            </a:r>
            <a:endParaRPr lang="en-US" sz="2800" dirty="0">
              <a:ln>
                <a:solidFill>
                  <a:schemeClr val="accent6">
                    <a:lumMod val="75000"/>
                  </a:schemeClr>
                </a:solidFill>
              </a:ln>
              <a:solidFill>
                <a:schemeClr val="accent6">
                  <a:lumMod val="50000"/>
                </a:schemeClr>
              </a:solidFill>
            </a:endParaRPr>
          </a:p>
        </p:txBody>
      </p:sp>
      <p:sp>
        <p:nvSpPr>
          <p:cNvPr id="9" name="Dodecagon 8"/>
          <p:cNvSpPr/>
          <p:nvPr/>
        </p:nvSpPr>
        <p:spPr>
          <a:xfrm>
            <a:off x="714348" y="2786058"/>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پذیرش</a:t>
            </a:r>
            <a:endParaRPr lang="en-US" sz="2800" dirty="0">
              <a:ln>
                <a:solidFill>
                  <a:schemeClr val="accent6">
                    <a:lumMod val="75000"/>
                  </a:schemeClr>
                </a:solidFill>
              </a:ln>
              <a:solidFill>
                <a:schemeClr val="accent6">
                  <a:lumMod val="50000"/>
                </a:schemeClr>
              </a:solidFill>
            </a:endParaRPr>
          </a:p>
        </p:txBody>
      </p:sp>
      <p:sp>
        <p:nvSpPr>
          <p:cNvPr id="14" name="Left-Right Arrow 13"/>
          <p:cNvSpPr/>
          <p:nvPr/>
        </p:nvSpPr>
        <p:spPr>
          <a:xfrm>
            <a:off x="5214942" y="3214686"/>
            <a:ext cx="1071570"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2214546" y="3214686"/>
            <a:ext cx="1071570"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5400000">
            <a:off x="3857620" y="2285992"/>
            <a:ext cx="857256"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rot="5400000">
            <a:off x="3857620" y="4143380"/>
            <a:ext cx="857256"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000628" y="214290"/>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ورودی ولابی:</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19" name="TextBox 18"/>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20" name="Left-Right Arrow 19"/>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Dodecagon 2"/>
          <p:cNvSpPr/>
          <p:nvPr/>
        </p:nvSpPr>
        <p:spPr>
          <a:xfrm>
            <a:off x="3357554" y="785794"/>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اتاق معاینه</a:t>
            </a:r>
            <a:endParaRPr lang="en-US" sz="2800" dirty="0">
              <a:ln>
                <a:solidFill>
                  <a:schemeClr val="accent6">
                    <a:lumMod val="75000"/>
                  </a:schemeClr>
                </a:solidFill>
              </a:ln>
              <a:solidFill>
                <a:schemeClr val="accent6">
                  <a:lumMod val="50000"/>
                </a:schemeClr>
              </a:solidFill>
            </a:endParaRPr>
          </a:p>
        </p:txBody>
      </p:sp>
      <p:sp>
        <p:nvSpPr>
          <p:cNvPr id="4" name="Dodecagon 3"/>
          <p:cNvSpPr/>
          <p:nvPr/>
        </p:nvSpPr>
        <p:spPr>
          <a:xfrm>
            <a:off x="1071538" y="1857364"/>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خدمات</a:t>
            </a:r>
            <a:endParaRPr lang="en-US" sz="2800" dirty="0">
              <a:ln>
                <a:solidFill>
                  <a:schemeClr val="accent6">
                    <a:lumMod val="75000"/>
                  </a:schemeClr>
                </a:solidFill>
              </a:ln>
              <a:solidFill>
                <a:schemeClr val="accent6">
                  <a:lumMod val="50000"/>
                </a:schemeClr>
              </a:solidFill>
            </a:endParaRPr>
          </a:p>
        </p:txBody>
      </p:sp>
      <p:sp>
        <p:nvSpPr>
          <p:cNvPr id="5" name="Dodecagon 4"/>
          <p:cNvSpPr/>
          <p:nvPr/>
        </p:nvSpPr>
        <p:spPr>
          <a:xfrm>
            <a:off x="1071538" y="3429000"/>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پذیرش</a:t>
            </a:r>
            <a:endParaRPr lang="en-US" sz="2800" dirty="0">
              <a:ln>
                <a:solidFill>
                  <a:schemeClr val="accent6">
                    <a:lumMod val="75000"/>
                  </a:schemeClr>
                </a:solidFill>
              </a:ln>
              <a:solidFill>
                <a:schemeClr val="accent6">
                  <a:lumMod val="50000"/>
                </a:schemeClr>
              </a:solidFill>
            </a:endParaRPr>
          </a:p>
        </p:txBody>
      </p:sp>
      <p:sp>
        <p:nvSpPr>
          <p:cNvPr id="6" name="Dodecagon 5"/>
          <p:cNvSpPr/>
          <p:nvPr/>
        </p:nvSpPr>
        <p:spPr>
          <a:xfrm>
            <a:off x="6000760" y="2786058"/>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اتاق چشم پزشکی</a:t>
            </a:r>
            <a:endParaRPr lang="en-US" sz="2400" dirty="0">
              <a:ln>
                <a:solidFill>
                  <a:schemeClr val="accent6">
                    <a:lumMod val="75000"/>
                  </a:schemeClr>
                </a:solidFill>
              </a:ln>
              <a:solidFill>
                <a:schemeClr val="accent6">
                  <a:lumMod val="50000"/>
                </a:schemeClr>
              </a:solidFill>
            </a:endParaRPr>
          </a:p>
        </p:txBody>
      </p:sp>
      <p:sp>
        <p:nvSpPr>
          <p:cNvPr id="7" name="Dodecagon 6"/>
          <p:cNvSpPr/>
          <p:nvPr/>
        </p:nvSpPr>
        <p:spPr>
          <a:xfrm>
            <a:off x="3428992" y="4643446"/>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اتاق چشم پزشکی</a:t>
            </a:r>
            <a:endParaRPr lang="en-US" sz="2400" dirty="0">
              <a:ln>
                <a:solidFill>
                  <a:schemeClr val="accent6">
                    <a:lumMod val="75000"/>
                  </a:schemeClr>
                </a:solidFill>
              </a:ln>
              <a:solidFill>
                <a:schemeClr val="accent6">
                  <a:lumMod val="50000"/>
                </a:schemeClr>
              </a:solidFill>
            </a:endParaRPr>
          </a:p>
        </p:txBody>
      </p:sp>
      <p:sp>
        <p:nvSpPr>
          <p:cNvPr id="8" name="Oval 7"/>
          <p:cNvSpPr/>
          <p:nvPr/>
        </p:nvSpPr>
        <p:spPr>
          <a:xfrm>
            <a:off x="3143240" y="2786058"/>
            <a:ext cx="1928826"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rPr>
              <a:t>چشم پزشکی</a:t>
            </a:r>
            <a:endParaRPr lang="en-US" sz="2800" dirty="0">
              <a:ln>
                <a:solidFill>
                  <a:schemeClr val="accent6">
                    <a:lumMod val="75000"/>
                  </a:schemeClr>
                </a:solidFill>
              </a:ln>
            </a:endParaRPr>
          </a:p>
        </p:txBody>
      </p:sp>
      <p:sp>
        <p:nvSpPr>
          <p:cNvPr id="10" name="Left-Up Arrow 9"/>
          <p:cNvSpPr/>
          <p:nvPr/>
        </p:nvSpPr>
        <p:spPr>
          <a:xfrm>
            <a:off x="2571736" y="3714752"/>
            <a:ext cx="1143008" cy="500066"/>
          </a:xfrm>
          <a:prstGeom prst="leftUpArrow">
            <a:avLst>
              <a:gd name="adj1" fmla="val 19459"/>
              <a:gd name="adj2" fmla="val 25000"/>
              <a:gd name="adj3" fmla="val 25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rot="5400000">
            <a:off x="3714742" y="4143381"/>
            <a:ext cx="857258" cy="142875"/>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16200000">
            <a:off x="3679025" y="2250273"/>
            <a:ext cx="92869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5072066" y="3286124"/>
            <a:ext cx="928694" cy="123828"/>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Up Arrow 14"/>
          <p:cNvSpPr/>
          <p:nvPr/>
        </p:nvSpPr>
        <p:spPr>
          <a:xfrm rot="16368652">
            <a:off x="2871967" y="1888125"/>
            <a:ext cx="660970" cy="1230499"/>
          </a:xfrm>
          <a:prstGeom prst="leftUpArrow">
            <a:avLst>
              <a:gd name="adj1" fmla="val 14594"/>
              <a:gd name="adj2" fmla="val 22740"/>
              <a:gd name="adj3" fmla="val 22069"/>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چشم پزشکی:</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18" name="TextBox 17"/>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19" name="Left-Right Arrow 18"/>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4" name="Dodecagon 3"/>
          <p:cNvSpPr/>
          <p:nvPr/>
        </p:nvSpPr>
        <p:spPr>
          <a:xfrm>
            <a:off x="3000364" y="785794"/>
            <a:ext cx="1500198"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200" dirty="0" smtClean="0">
                <a:ln>
                  <a:solidFill>
                    <a:schemeClr val="accent6">
                      <a:lumMod val="75000"/>
                    </a:schemeClr>
                  </a:solidFill>
                </a:ln>
                <a:solidFill>
                  <a:schemeClr val="accent6">
                    <a:lumMod val="50000"/>
                  </a:schemeClr>
                </a:solidFill>
              </a:rPr>
              <a:t>اتاق دندان پزشکی</a:t>
            </a:r>
            <a:endParaRPr lang="en-US" sz="2200" dirty="0">
              <a:ln>
                <a:solidFill>
                  <a:schemeClr val="accent6">
                    <a:lumMod val="75000"/>
                  </a:schemeClr>
                </a:solidFill>
              </a:ln>
              <a:solidFill>
                <a:schemeClr val="accent6">
                  <a:lumMod val="50000"/>
                </a:schemeClr>
              </a:solidFill>
            </a:endParaRPr>
          </a:p>
        </p:txBody>
      </p:sp>
      <p:sp>
        <p:nvSpPr>
          <p:cNvPr id="5" name="Dodecagon 4"/>
          <p:cNvSpPr/>
          <p:nvPr/>
        </p:nvSpPr>
        <p:spPr>
          <a:xfrm>
            <a:off x="4929190" y="1142984"/>
            <a:ext cx="1500198"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200" dirty="0" smtClean="0">
                <a:ln>
                  <a:solidFill>
                    <a:schemeClr val="accent6">
                      <a:lumMod val="75000"/>
                    </a:schemeClr>
                  </a:solidFill>
                </a:ln>
                <a:solidFill>
                  <a:schemeClr val="accent6">
                    <a:lumMod val="50000"/>
                  </a:schemeClr>
                </a:solidFill>
              </a:rPr>
              <a:t>اتاق دندان پزشکی</a:t>
            </a:r>
            <a:endParaRPr lang="en-US" sz="2200" dirty="0">
              <a:ln>
                <a:solidFill>
                  <a:schemeClr val="accent6">
                    <a:lumMod val="75000"/>
                  </a:schemeClr>
                </a:solidFill>
              </a:ln>
              <a:solidFill>
                <a:schemeClr val="accent6">
                  <a:lumMod val="50000"/>
                </a:schemeClr>
              </a:solidFill>
            </a:endParaRPr>
          </a:p>
        </p:txBody>
      </p:sp>
      <p:sp>
        <p:nvSpPr>
          <p:cNvPr id="6" name="Dodecagon 5"/>
          <p:cNvSpPr/>
          <p:nvPr/>
        </p:nvSpPr>
        <p:spPr>
          <a:xfrm>
            <a:off x="785786" y="1928802"/>
            <a:ext cx="1428760" cy="107157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خدمات</a:t>
            </a:r>
            <a:endParaRPr lang="en-US" sz="2800" dirty="0">
              <a:ln>
                <a:solidFill>
                  <a:schemeClr val="accent6">
                    <a:lumMod val="75000"/>
                  </a:schemeClr>
                </a:solidFill>
              </a:ln>
              <a:solidFill>
                <a:schemeClr val="accent6">
                  <a:lumMod val="50000"/>
                </a:schemeClr>
              </a:solidFill>
            </a:endParaRPr>
          </a:p>
        </p:txBody>
      </p:sp>
      <p:sp>
        <p:nvSpPr>
          <p:cNvPr id="7" name="Dodecagon 6"/>
          <p:cNvSpPr/>
          <p:nvPr/>
        </p:nvSpPr>
        <p:spPr>
          <a:xfrm>
            <a:off x="5929322" y="2786058"/>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منشی</a:t>
            </a:r>
            <a:endParaRPr lang="en-US" sz="2800" dirty="0">
              <a:ln>
                <a:solidFill>
                  <a:schemeClr val="accent6">
                    <a:lumMod val="75000"/>
                  </a:schemeClr>
                </a:solidFill>
              </a:ln>
              <a:solidFill>
                <a:schemeClr val="accent6">
                  <a:lumMod val="50000"/>
                </a:schemeClr>
              </a:solidFill>
            </a:endParaRPr>
          </a:p>
        </p:txBody>
      </p:sp>
      <p:sp>
        <p:nvSpPr>
          <p:cNvPr id="8" name="Dodecagon 7"/>
          <p:cNvSpPr/>
          <p:nvPr/>
        </p:nvSpPr>
        <p:spPr>
          <a:xfrm>
            <a:off x="3214678" y="4786322"/>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تاریک خانه</a:t>
            </a:r>
            <a:endParaRPr lang="en-US" sz="2400" dirty="0">
              <a:ln>
                <a:solidFill>
                  <a:schemeClr val="accent6">
                    <a:lumMod val="75000"/>
                  </a:schemeClr>
                </a:solidFill>
              </a:ln>
              <a:solidFill>
                <a:schemeClr val="accent6">
                  <a:lumMod val="50000"/>
                </a:schemeClr>
              </a:solidFill>
            </a:endParaRPr>
          </a:p>
        </p:txBody>
      </p:sp>
      <p:sp>
        <p:nvSpPr>
          <p:cNvPr id="9" name="Oval 8"/>
          <p:cNvSpPr/>
          <p:nvPr/>
        </p:nvSpPr>
        <p:spPr>
          <a:xfrm>
            <a:off x="3143240" y="2786058"/>
            <a:ext cx="1928826"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rPr>
              <a:t>چشم پزشکی</a:t>
            </a:r>
            <a:endParaRPr lang="en-US" sz="2800" dirty="0">
              <a:ln>
                <a:solidFill>
                  <a:schemeClr val="accent6">
                    <a:lumMod val="75000"/>
                  </a:schemeClr>
                </a:solidFill>
              </a:ln>
            </a:endParaRPr>
          </a:p>
        </p:txBody>
      </p:sp>
      <p:sp>
        <p:nvSpPr>
          <p:cNvPr id="10" name="TextBox 9"/>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11" name="TextBox 10"/>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 دندان پزشکی:</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12" name="Left-Right Arrow 11"/>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6200000">
            <a:off x="3268256" y="2268132"/>
            <a:ext cx="1000132" cy="17859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10800000">
            <a:off x="5072066" y="3214686"/>
            <a:ext cx="857256"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rot="5400000">
            <a:off x="3411131" y="4196960"/>
            <a:ext cx="1000132" cy="1785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Up Arrow 21"/>
          <p:cNvSpPr/>
          <p:nvPr/>
        </p:nvSpPr>
        <p:spPr>
          <a:xfrm>
            <a:off x="5000628" y="2143116"/>
            <a:ext cx="571504" cy="1000132"/>
          </a:xfrm>
          <a:prstGeom prst="leftUpArrow">
            <a:avLst>
              <a:gd name="adj1" fmla="val 13686"/>
              <a:gd name="adj2" fmla="val 17777"/>
              <a:gd name="adj3" fmla="val 250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Up Arrow 22"/>
          <p:cNvSpPr/>
          <p:nvPr/>
        </p:nvSpPr>
        <p:spPr>
          <a:xfrm rot="5400000">
            <a:off x="2107389" y="2321711"/>
            <a:ext cx="357190" cy="171451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32"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مغزواعصاب:</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2714620"/>
            <a:ext cx="1928826" cy="128588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rPr>
              <a:t>قسمت مغزواعصاب</a:t>
            </a:r>
            <a:endParaRPr lang="en-US" sz="2800" dirty="0">
              <a:ln>
                <a:solidFill>
                  <a:schemeClr val="accent6">
                    <a:lumMod val="75000"/>
                  </a:schemeClr>
                </a:solidFill>
              </a:ln>
            </a:endParaRPr>
          </a:p>
        </p:txBody>
      </p:sp>
      <p:sp>
        <p:nvSpPr>
          <p:cNvPr id="9" name="Dodecagon 8"/>
          <p:cNvSpPr/>
          <p:nvPr/>
        </p:nvSpPr>
        <p:spPr>
          <a:xfrm>
            <a:off x="5929322" y="2357430"/>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نوار مغز</a:t>
            </a:r>
            <a:endParaRPr lang="en-US" sz="2800" dirty="0">
              <a:ln>
                <a:solidFill>
                  <a:schemeClr val="accent6">
                    <a:lumMod val="75000"/>
                  </a:schemeClr>
                </a:solidFill>
              </a:ln>
              <a:solidFill>
                <a:schemeClr val="accent6">
                  <a:lumMod val="50000"/>
                </a:schemeClr>
              </a:solidFill>
            </a:endParaRPr>
          </a:p>
        </p:txBody>
      </p:sp>
      <p:sp>
        <p:nvSpPr>
          <p:cNvPr id="10" name="Dodecagon 9"/>
          <p:cNvSpPr/>
          <p:nvPr/>
        </p:nvSpPr>
        <p:spPr>
          <a:xfrm>
            <a:off x="4857752" y="4071942"/>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خدمات</a:t>
            </a:r>
            <a:endParaRPr lang="en-US" sz="2800" dirty="0">
              <a:ln>
                <a:solidFill>
                  <a:schemeClr val="accent6">
                    <a:lumMod val="75000"/>
                  </a:schemeClr>
                </a:solidFill>
              </a:ln>
              <a:solidFill>
                <a:schemeClr val="accent6">
                  <a:lumMod val="50000"/>
                </a:schemeClr>
              </a:solidFill>
            </a:endParaRPr>
          </a:p>
        </p:txBody>
      </p:sp>
      <p:sp>
        <p:nvSpPr>
          <p:cNvPr id="11" name="Dodecagon 10"/>
          <p:cNvSpPr/>
          <p:nvPr/>
        </p:nvSpPr>
        <p:spPr>
          <a:xfrm>
            <a:off x="1142976" y="1500174"/>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solidFill>
                  <a:schemeClr val="accent6">
                    <a:lumMod val="50000"/>
                  </a:schemeClr>
                </a:solidFill>
              </a:rPr>
              <a:t>پذیرش</a:t>
            </a:r>
            <a:endParaRPr lang="en-US" sz="2800" dirty="0">
              <a:ln>
                <a:solidFill>
                  <a:schemeClr val="accent6">
                    <a:lumMod val="75000"/>
                  </a:schemeClr>
                </a:solidFill>
              </a:ln>
              <a:solidFill>
                <a:schemeClr val="accent6">
                  <a:lumMod val="50000"/>
                </a:schemeClr>
              </a:solidFill>
            </a:endParaRPr>
          </a:p>
        </p:txBody>
      </p:sp>
      <p:sp>
        <p:nvSpPr>
          <p:cNvPr id="12" name="Dodecagon 11"/>
          <p:cNvSpPr/>
          <p:nvPr/>
        </p:nvSpPr>
        <p:spPr>
          <a:xfrm>
            <a:off x="3286116" y="785794"/>
            <a:ext cx="1428760" cy="1000132"/>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مغزو</a:t>
            </a:r>
          </a:p>
          <a:p>
            <a:pPr algn="ctr"/>
            <a:r>
              <a:rPr lang="fa-IR" sz="2400" dirty="0" smtClean="0">
                <a:ln>
                  <a:solidFill>
                    <a:schemeClr val="accent6">
                      <a:lumMod val="75000"/>
                    </a:schemeClr>
                  </a:solidFill>
                </a:ln>
                <a:solidFill>
                  <a:schemeClr val="accent6">
                    <a:lumMod val="50000"/>
                  </a:schemeClr>
                </a:solidFill>
              </a:rPr>
              <a:t>اعصاب</a:t>
            </a:r>
            <a:endParaRPr lang="en-US" sz="2400" dirty="0">
              <a:ln>
                <a:solidFill>
                  <a:schemeClr val="accent6">
                    <a:lumMod val="75000"/>
                  </a:schemeClr>
                </a:solidFill>
              </a:ln>
              <a:solidFill>
                <a:schemeClr val="accent6">
                  <a:lumMod val="50000"/>
                </a:schemeClr>
              </a:solidFill>
            </a:endParaRPr>
          </a:p>
        </p:txBody>
      </p:sp>
      <p:sp>
        <p:nvSpPr>
          <p:cNvPr id="14" name="Chevron 13"/>
          <p:cNvSpPr/>
          <p:nvPr/>
        </p:nvSpPr>
        <p:spPr>
          <a:xfrm>
            <a:off x="2285984" y="3571876"/>
            <a:ext cx="285752"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5" name="Chevron 14"/>
          <p:cNvSpPr/>
          <p:nvPr/>
        </p:nvSpPr>
        <p:spPr>
          <a:xfrm>
            <a:off x="1857356" y="3571876"/>
            <a:ext cx="428628"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6" name="Chevron 15"/>
          <p:cNvSpPr/>
          <p:nvPr/>
        </p:nvSpPr>
        <p:spPr>
          <a:xfrm>
            <a:off x="642910" y="3571876"/>
            <a:ext cx="590552" cy="123828"/>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7" name="Chevron 16"/>
          <p:cNvSpPr/>
          <p:nvPr/>
        </p:nvSpPr>
        <p:spPr>
          <a:xfrm>
            <a:off x="1285852" y="3571876"/>
            <a:ext cx="500066"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8" name="Chevron 17"/>
          <p:cNvSpPr/>
          <p:nvPr/>
        </p:nvSpPr>
        <p:spPr>
          <a:xfrm>
            <a:off x="2571736" y="3571876"/>
            <a:ext cx="214314"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9" name="TextBox 18"/>
          <p:cNvSpPr txBox="1"/>
          <p:nvPr/>
        </p:nvSpPr>
        <p:spPr>
          <a:xfrm>
            <a:off x="1214414" y="3071810"/>
            <a:ext cx="1500198" cy="523220"/>
          </a:xfrm>
          <a:prstGeom prst="rect">
            <a:avLst/>
          </a:prstGeom>
          <a:noFill/>
        </p:spPr>
        <p:txBody>
          <a:bodyPr wrap="square" rtlCol="0">
            <a:spAutoFit/>
          </a:bodyPr>
          <a:lstStyle/>
          <a:p>
            <a:r>
              <a:rPr lang="fa-IR" sz="2800" dirty="0" smtClean="0">
                <a:solidFill>
                  <a:schemeClr val="accent6">
                    <a:lumMod val="75000"/>
                  </a:schemeClr>
                </a:solidFill>
                <a:effectLst>
                  <a:glow rad="228600">
                    <a:schemeClr val="accent6">
                      <a:satMod val="175000"/>
                      <a:alpha val="40000"/>
                    </a:schemeClr>
                  </a:glow>
                </a:effectLst>
              </a:rPr>
              <a:t>ورودی</a:t>
            </a:r>
            <a:endParaRPr lang="en-US" sz="2800" dirty="0">
              <a:solidFill>
                <a:schemeClr val="accent6">
                  <a:lumMod val="75000"/>
                </a:schemeClr>
              </a:solidFill>
              <a:effectLst>
                <a:glow rad="228600">
                  <a:schemeClr val="accent6">
                    <a:satMod val="175000"/>
                    <a:alpha val="40000"/>
                  </a:schemeClr>
                </a:glow>
              </a:effectLst>
            </a:endParaRPr>
          </a:p>
        </p:txBody>
      </p:sp>
      <p:sp>
        <p:nvSpPr>
          <p:cNvPr id="20" name="Left-Right Arrow 19"/>
          <p:cNvSpPr/>
          <p:nvPr/>
        </p:nvSpPr>
        <p:spPr>
          <a:xfrm rot="10800000">
            <a:off x="2786050" y="3571876"/>
            <a:ext cx="500066"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a:off x="5072066" y="3143248"/>
            <a:ext cx="1071570"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rot="16200000">
            <a:off x="3554008" y="2160975"/>
            <a:ext cx="928695" cy="178594"/>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Up Arrow 22"/>
          <p:cNvSpPr/>
          <p:nvPr/>
        </p:nvSpPr>
        <p:spPr>
          <a:xfrm rot="16200000">
            <a:off x="5036347" y="3357562"/>
            <a:ext cx="750099" cy="678661"/>
          </a:xfrm>
          <a:prstGeom prst="leftUpArrow">
            <a:avLst>
              <a:gd name="adj1" fmla="val 12751"/>
              <a:gd name="adj2" fmla="val 1377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Up Arrow 23"/>
          <p:cNvSpPr/>
          <p:nvPr/>
        </p:nvSpPr>
        <p:spPr>
          <a:xfrm rot="16200000">
            <a:off x="2643174" y="1857365"/>
            <a:ext cx="928696" cy="1071569"/>
          </a:xfrm>
          <a:prstGeom prst="leftUpArrow">
            <a:avLst>
              <a:gd name="adj1" fmla="val 10593"/>
              <a:gd name="adj2" fmla="val 10625"/>
              <a:gd name="adj3" fmla="val 25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قسمت قلب:</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300037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rPr>
              <a:t>قسمت قلب</a:t>
            </a:r>
            <a:endParaRPr lang="en-US" sz="2800" dirty="0">
              <a:ln>
                <a:solidFill>
                  <a:schemeClr val="accent6">
                    <a:lumMod val="75000"/>
                  </a:schemeClr>
                </a:solidFill>
              </a:ln>
            </a:endParaRPr>
          </a:p>
        </p:txBody>
      </p:sp>
      <p:sp>
        <p:nvSpPr>
          <p:cNvPr id="9" name="Dodecagon 8"/>
          <p:cNvSpPr/>
          <p:nvPr/>
        </p:nvSpPr>
        <p:spPr>
          <a:xfrm>
            <a:off x="1000100" y="2857496"/>
            <a:ext cx="1285884"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جراحی داخلی</a:t>
            </a:r>
            <a:endParaRPr lang="en-US" sz="2400" dirty="0">
              <a:ln>
                <a:solidFill>
                  <a:schemeClr val="accent6">
                    <a:lumMod val="75000"/>
                  </a:schemeClr>
                </a:solidFill>
              </a:ln>
              <a:solidFill>
                <a:schemeClr val="accent6">
                  <a:lumMod val="50000"/>
                </a:schemeClr>
              </a:solidFill>
            </a:endParaRPr>
          </a:p>
        </p:txBody>
      </p:sp>
      <p:sp>
        <p:nvSpPr>
          <p:cNvPr id="10" name="Dodecagon 9"/>
          <p:cNvSpPr/>
          <p:nvPr/>
        </p:nvSpPr>
        <p:spPr>
          <a:xfrm>
            <a:off x="3071802" y="1357298"/>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پذیرش</a:t>
            </a:r>
            <a:endParaRPr lang="en-US" sz="2400" dirty="0">
              <a:ln>
                <a:solidFill>
                  <a:schemeClr val="accent6">
                    <a:lumMod val="75000"/>
                  </a:schemeClr>
                </a:solidFill>
              </a:ln>
              <a:solidFill>
                <a:schemeClr val="accent6">
                  <a:lumMod val="50000"/>
                </a:schemeClr>
              </a:solidFill>
            </a:endParaRPr>
          </a:p>
        </p:txBody>
      </p:sp>
      <p:sp>
        <p:nvSpPr>
          <p:cNvPr id="12" name="Dodecagon 11"/>
          <p:cNvSpPr/>
          <p:nvPr/>
        </p:nvSpPr>
        <p:spPr>
          <a:xfrm>
            <a:off x="5786446" y="3143248"/>
            <a:ext cx="1357322"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نوار قلب</a:t>
            </a:r>
            <a:endParaRPr lang="en-US" sz="2400" dirty="0">
              <a:ln>
                <a:solidFill>
                  <a:schemeClr val="accent6">
                    <a:lumMod val="75000"/>
                  </a:schemeClr>
                </a:solidFill>
              </a:ln>
              <a:solidFill>
                <a:schemeClr val="accent6">
                  <a:lumMod val="50000"/>
                </a:schemeClr>
              </a:solidFill>
            </a:endParaRPr>
          </a:p>
        </p:txBody>
      </p:sp>
      <p:sp>
        <p:nvSpPr>
          <p:cNvPr id="13" name="Dodecagon 12"/>
          <p:cNvSpPr/>
          <p:nvPr/>
        </p:nvSpPr>
        <p:spPr>
          <a:xfrm>
            <a:off x="3500430" y="4643446"/>
            <a:ext cx="1357322"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solidFill>
                  <a:schemeClr val="accent6">
                    <a:lumMod val="50000"/>
                  </a:schemeClr>
                </a:solidFill>
              </a:rPr>
              <a:t>اتاق معاینه</a:t>
            </a:r>
            <a:endParaRPr lang="en-US" sz="2400" dirty="0">
              <a:ln>
                <a:solidFill>
                  <a:schemeClr val="accent6">
                    <a:lumMod val="75000"/>
                  </a:schemeClr>
                </a:solidFill>
              </a:ln>
              <a:solidFill>
                <a:schemeClr val="accent6">
                  <a:lumMod val="50000"/>
                </a:schemeClr>
              </a:solidFill>
            </a:endParaRPr>
          </a:p>
        </p:txBody>
      </p:sp>
      <p:sp>
        <p:nvSpPr>
          <p:cNvPr id="14" name="Left-Right Arrow 13"/>
          <p:cNvSpPr/>
          <p:nvPr/>
        </p:nvSpPr>
        <p:spPr>
          <a:xfrm>
            <a:off x="4857752" y="3500438"/>
            <a:ext cx="92869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a:off x="2285984" y="3286124"/>
            <a:ext cx="92869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16200000">
            <a:off x="3750465" y="4250538"/>
            <a:ext cx="642940" cy="142874"/>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rot="16200000">
            <a:off x="3393272" y="2536026"/>
            <a:ext cx="785817" cy="142874"/>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بخش زنان:</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300037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rPr>
              <a:t>قسمت زنان</a:t>
            </a:r>
            <a:endParaRPr lang="en-US" sz="2800" dirty="0">
              <a:ln>
                <a:solidFill>
                  <a:schemeClr val="accent6">
                    <a:lumMod val="75000"/>
                  </a:schemeClr>
                </a:solidFill>
              </a:ln>
            </a:endParaRPr>
          </a:p>
        </p:txBody>
      </p:sp>
      <p:sp>
        <p:nvSpPr>
          <p:cNvPr id="9" name="Dodecagon 8"/>
          <p:cNvSpPr/>
          <p:nvPr/>
        </p:nvSpPr>
        <p:spPr>
          <a:xfrm>
            <a:off x="3286116" y="128586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اتاق معاینه زنان</a:t>
            </a:r>
            <a:endParaRPr lang="en-US" sz="2000" dirty="0">
              <a:ln>
                <a:solidFill>
                  <a:schemeClr val="accent6">
                    <a:lumMod val="75000"/>
                  </a:schemeClr>
                </a:solidFill>
              </a:ln>
              <a:solidFill>
                <a:schemeClr val="accent6">
                  <a:lumMod val="50000"/>
                </a:schemeClr>
              </a:solidFill>
            </a:endParaRPr>
          </a:p>
        </p:txBody>
      </p:sp>
      <p:sp>
        <p:nvSpPr>
          <p:cNvPr id="10" name="Left-Right Arrow 9"/>
          <p:cNvSpPr/>
          <p:nvPr/>
        </p:nvSpPr>
        <p:spPr>
          <a:xfrm rot="16200000">
            <a:off x="3607588" y="2536026"/>
            <a:ext cx="785817" cy="142874"/>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evron 10"/>
          <p:cNvSpPr/>
          <p:nvPr/>
        </p:nvSpPr>
        <p:spPr>
          <a:xfrm>
            <a:off x="2214546" y="3571876"/>
            <a:ext cx="285752"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2" name="Chevron 11"/>
          <p:cNvSpPr/>
          <p:nvPr/>
        </p:nvSpPr>
        <p:spPr>
          <a:xfrm>
            <a:off x="1785918" y="3571876"/>
            <a:ext cx="428628"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3" name="Chevron 12"/>
          <p:cNvSpPr/>
          <p:nvPr/>
        </p:nvSpPr>
        <p:spPr>
          <a:xfrm>
            <a:off x="571472" y="3571876"/>
            <a:ext cx="590552" cy="123828"/>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4" name="Chevron 13"/>
          <p:cNvSpPr/>
          <p:nvPr/>
        </p:nvSpPr>
        <p:spPr>
          <a:xfrm>
            <a:off x="1214414" y="3571876"/>
            <a:ext cx="500066"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5" name="TextBox 14"/>
          <p:cNvSpPr txBox="1"/>
          <p:nvPr/>
        </p:nvSpPr>
        <p:spPr>
          <a:xfrm>
            <a:off x="1142976" y="3071810"/>
            <a:ext cx="1500198" cy="523220"/>
          </a:xfrm>
          <a:prstGeom prst="rect">
            <a:avLst/>
          </a:prstGeom>
          <a:noFill/>
        </p:spPr>
        <p:txBody>
          <a:bodyPr wrap="square" rtlCol="0">
            <a:spAutoFit/>
          </a:bodyPr>
          <a:lstStyle/>
          <a:p>
            <a:r>
              <a:rPr lang="fa-IR" sz="2800" dirty="0" smtClean="0">
                <a:solidFill>
                  <a:schemeClr val="accent6">
                    <a:lumMod val="75000"/>
                  </a:schemeClr>
                </a:solidFill>
                <a:effectLst>
                  <a:glow rad="228600">
                    <a:schemeClr val="accent6">
                      <a:satMod val="175000"/>
                      <a:alpha val="40000"/>
                    </a:schemeClr>
                  </a:glow>
                </a:effectLst>
              </a:rPr>
              <a:t>ورودی</a:t>
            </a:r>
            <a:endParaRPr lang="en-US" sz="2800" dirty="0">
              <a:solidFill>
                <a:schemeClr val="accent6">
                  <a:lumMod val="75000"/>
                </a:schemeClr>
              </a:solidFill>
              <a:effectLst>
                <a:glow rad="228600">
                  <a:schemeClr val="accent6">
                    <a:satMod val="175000"/>
                    <a:alpha val="40000"/>
                  </a:schemeClr>
                </a:glow>
              </a:effectLst>
            </a:endParaRPr>
          </a:p>
        </p:txBody>
      </p:sp>
      <p:sp>
        <p:nvSpPr>
          <p:cNvPr id="16" name="Left-Right Arrow 15"/>
          <p:cNvSpPr/>
          <p:nvPr/>
        </p:nvSpPr>
        <p:spPr>
          <a:xfrm rot="10800000">
            <a:off x="2714612" y="3571876"/>
            <a:ext cx="500066"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p:cNvSpPr/>
          <p:nvPr/>
        </p:nvSpPr>
        <p:spPr>
          <a:xfrm>
            <a:off x="2500298" y="3571876"/>
            <a:ext cx="214314" cy="142876"/>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8" name="Dodecagon 17"/>
          <p:cNvSpPr/>
          <p:nvPr/>
        </p:nvSpPr>
        <p:spPr>
          <a:xfrm>
            <a:off x="5786446" y="2000240"/>
            <a:ext cx="1143008" cy="714380"/>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200" dirty="0" smtClean="0">
                <a:ln>
                  <a:solidFill>
                    <a:schemeClr val="accent6">
                      <a:lumMod val="75000"/>
                    </a:schemeClr>
                  </a:solidFill>
                </a:ln>
                <a:solidFill>
                  <a:schemeClr val="accent6">
                    <a:lumMod val="50000"/>
                  </a:schemeClr>
                </a:solidFill>
              </a:rPr>
              <a:t>خدمات</a:t>
            </a:r>
            <a:endParaRPr lang="en-US" sz="2200" dirty="0">
              <a:ln>
                <a:solidFill>
                  <a:schemeClr val="accent6">
                    <a:lumMod val="75000"/>
                  </a:schemeClr>
                </a:solidFill>
              </a:ln>
              <a:solidFill>
                <a:schemeClr val="accent6">
                  <a:lumMod val="50000"/>
                </a:schemeClr>
              </a:solidFill>
            </a:endParaRPr>
          </a:p>
        </p:txBody>
      </p:sp>
      <p:sp>
        <p:nvSpPr>
          <p:cNvPr id="19" name="Dodecagon 18"/>
          <p:cNvSpPr/>
          <p:nvPr/>
        </p:nvSpPr>
        <p:spPr>
          <a:xfrm>
            <a:off x="5715008" y="3357562"/>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اتاق معاینه زنان</a:t>
            </a:r>
            <a:endParaRPr lang="en-US" sz="2000" dirty="0">
              <a:ln>
                <a:solidFill>
                  <a:schemeClr val="accent6">
                    <a:lumMod val="75000"/>
                  </a:schemeClr>
                </a:solidFill>
              </a:ln>
              <a:solidFill>
                <a:schemeClr val="accent6">
                  <a:lumMod val="50000"/>
                </a:schemeClr>
              </a:solidFill>
            </a:endParaRPr>
          </a:p>
        </p:txBody>
      </p:sp>
      <p:sp>
        <p:nvSpPr>
          <p:cNvPr id="20" name="Dodecagon 19"/>
          <p:cNvSpPr/>
          <p:nvPr/>
        </p:nvSpPr>
        <p:spPr>
          <a:xfrm>
            <a:off x="3428992" y="4572008"/>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اتاق زنان</a:t>
            </a:r>
            <a:endParaRPr lang="en-US" sz="2000" dirty="0">
              <a:ln>
                <a:solidFill>
                  <a:schemeClr val="accent6">
                    <a:lumMod val="75000"/>
                  </a:schemeClr>
                </a:solidFill>
              </a:ln>
              <a:solidFill>
                <a:schemeClr val="accent6">
                  <a:lumMod val="50000"/>
                </a:schemeClr>
              </a:solidFill>
            </a:endParaRPr>
          </a:p>
        </p:txBody>
      </p:sp>
      <p:sp>
        <p:nvSpPr>
          <p:cNvPr id="21" name="Left-Right Arrow 20"/>
          <p:cNvSpPr/>
          <p:nvPr/>
        </p:nvSpPr>
        <p:spPr>
          <a:xfrm rot="16200000">
            <a:off x="3781420" y="4219579"/>
            <a:ext cx="571504" cy="133352"/>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a:off x="4857753" y="3500438"/>
            <a:ext cx="1000131"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18" idx="7"/>
          </p:cNvCxnSpPr>
          <p:nvPr/>
        </p:nvCxnSpPr>
        <p:spPr>
          <a:xfrm rot="10800000" flipV="1">
            <a:off x="4786314" y="2453144"/>
            <a:ext cx="1000132" cy="832980"/>
          </a:xfrm>
          <a:prstGeom prst="bentConnector3">
            <a:avLst>
              <a:gd name="adj1" fmla="val 50000"/>
            </a:avLst>
          </a:prstGeom>
          <a:ln>
            <a:solidFill>
              <a:srgbClr val="00B050"/>
            </a:solidFill>
            <a:headEnd type="arrow"/>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grayscl/>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214282" y="500042"/>
            <a:ext cx="8643998" cy="830997"/>
          </a:xfrm>
          <a:prstGeom prst="rect">
            <a:avLst/>
          </a:prstGeom>
        </p:spPr>
        <p:txBody>
          <a:bodyPr wrap="square">
            <a:spAutoFit/>
          </a:bodyPr>
          <a:lstStyle/>
          <a:p>
            <a:pPr algn="just" rtl="1"/>
            <a:r>
              <a:rPr lang="fa-IR" sz="2400" b="1" u="sng" dirty="0" smtClean="0">
                <a:solidFill>
                  <a:schemeClr val="bg1"/>
                </a:solidFill>
              </a:rPr>
              <a:t>5</a:t>
            </a:r>
            <a:r>
              <a:rPr lang="fa-IR" sz="2400" dirty="0" smtClean="0">
                <a:solidFill>
                  <a:schemeClr val="bg1"/>
                </a:solidFill>
              </a:rPr>
              <a:t> </a:t>
            </a:r>
            <a:r>
              <a:rPr lang="ar-SA" sz="2400" dirty="0" smtClean="0">
                <a:solidFill>
                  <a:schemeClr val="bg1"/>
                </a:solidFill>
              </a:rPr>
              <a:t>مانتره پزشك: پزشكي كه به كمك كلمات و وردهاي مقدس و آسماني درمان مي نموده است.</a:t>
            </a:r>
            <a:endParaRPr lang="en-US" sz="2400" dirty="0">
              <a:solidFill>
                <a:schemeClr val="bg1"/>
              </a:solidFill>
            </a:endParaRPr>
          </a:p>
        </p:txBody>
      </p:sp>
      <p:sp>
        <p:nvSpPr>
          <p:cNvPr id="63489" name="Rectangle 1"/>
          <p:cNvSpPr>
            <a:spLocks noChangeArrowheads="1"/>
          </p:cNvSpPr>
          <p:nvPr/>
        </p:nvSpPr>
        <p:spPr bwMode="auto">
          <a:xfrm>
            <a:off x="214282" y="1142984"/>
            <a:ext cx="86439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Yagut"/>
                <a:ea typeface="Times New Roman" pitchFamily="18" charset="0"/>
                <a:cs typeface="Arial" pitchFamily="34" charset="0"/>
              </a:rPr>
              <a:t>در زمان ساسانيان دانشگاه جندي نيشابور پايه گذاري گرديد و در بيمارستان مشهور جندي شاپور، پزشكان با روش هاي پزشكي به مداواي بيماران و تدريس طب و تحقيق مي پرداختند.</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180975" algn="just"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Yagut"/>
                <a:ea typeface="Times New Roman" pitchFamily="18" charset="0"/>
                <a:cs typeface="Arial" pitchFamily="34" charset="0"/>
              </a:rPr>
              <a:t>پس از ظهور اسلام با رشد علوم و فنون و اهميتي كه دين براي بهداشت قائل است و دستورات اكيدي كه در باب نظافت و پاكيزگي دارد، مردم شهرهاي اسلامي نيز در دوران شكوفايي خود از پاكيزگي و بهداشت چشمگيري برخورد شدند.</a:t>
            </a:r>
            <a:endParaRPr kumimoji="0" lang="en-US" sz="2400" b="0" i="0" u="none" strike="noStrike" cap="none" normalizeH="0" baseline="0" dirty="0" smtClean="0">
              <a:ln>
                <a:noFill/>
              </a:ln>
              <a:solidFill>
                <a:schemeClr val="bg1"/>
              </a:solidFill>
              <a:effectLst/>
              <a:latin typeface="Yagut"/>
              <a:ea typeface="Times New Roman" pitchFamily="18" charset="0"/>
              <a:cs typeface="Arial" pitchFamily="34" charset="0"/>
            </a:endParaRPr>
          </a:p>
          <a:p>
            <a:pPr lvl="0" indent="180975" algn="just" rtl="1" eaLnBrk="0" fontAlgn="base" hangingPunct="0">
              <a:spcBef>
                <a:spcPct val="0"/>
              </a:spcBef>
              <a:spcAft>
                <a:spcPct val="0"/>
              </a:spcAft>
            </a:pPr>
            <a:r>
              <a:rPr kumimoji="0" lang="ar-SA" sz="2400" b="0" i="0" u="none" strike="noStrike" cap="none" normalizeH="0" baseline="0" dirty="0" smtClean="0">
                <a:ln>
                  <a:noFill/>
                </a:ln>
                <a:solidFill>
                  <a:schemeClr val="bg1"/>
                </a:solidFill>
                <a:effectLst/>
                <a:latin typeface="Yagut"/>
                <a:ea typeface="Times New Roman" pitchFamily="18" charset="0"/>
                <a:cs typeface="Arial" pitchFamily="34" charset="0"/>
              </a:rPr>
              <a:t>پزشكي در اين دوره به مانند ساير دانش ها از توسعه زيادي برخوردار گرديد و كتاب هاي زيادي از يوناني و ساير زبان ها به عربي ترجمه و تدريس گرديد و كتابهاي بسياري نيز به زبان عربي به رشتة</a:t>
            </a:r>
            <a:r>
              <a:rPr kumimoji="0" lang="en-US" sz="2400" b="0" i="0" u="none" strike="noStrike" cap="none" normalizeH="0" baseline="0" dirty="0" smtClean="0">
                <a:ln>
                  <a:noFill/>
                </a:ln>
                <a:solidFill>
                  <a:schemeClr val="bg1"/>
                </a:solidFill>
                <a:effectLst/>
                <a:latin typeface="Arial" pitchFamily="34" charset="0"/>
                <a:cs typeface="Arial" pitchFamily="34" charset="0"/>
              </a:rPr>
              <a:t> </a:t>
            </a:r>
            <a:r>
              <a:rPr lang="ar-SA" sz="2400" dirty="0" smtClean="0">
                <a:solidFill>
                  <a:schemeClr val="bg1"/>
                </a:solidFill>
              </a:rPr>
              <a:t>تحرير در آمد و بتدريج بيمارستانهايي به شيوه بيمارستان جندي شاپور ساخته است.</a:t>
            </a:r>
            <a:endParaRPr lang="fa-IR" sz="2400" dirty="0" smtClean="0">
              <a:solidFill>
                <a:schemeClr val="bg1"/>
              </a:solidFill>
            </a:endParaRPr>
          </a:p>
          <a:p>
            <a:pPr lvl="0" indent="180975" algn="just" rtl="1" eaLnBrk="0" fontAlgn="base" hangingPunct="0">
              <a:spcBef>
                <a:spcPct val="0"/>
              </a:spcBef>
              <a:spcAft>
                <a:spcPct val="0"/>
              </a:spcAft>
            </a:pPr>
            <a:r>
              <a:rPr lang="ar-SA" sz="2400" dirty="0" smtClean="0">
                <a:solidFill>
                  <a:schemeClr val="bg1"/>
                </a:solidFill>
              </a:rPr>
              <a:t>در صدر اسلام به هنگام جنگ ها محل خاصي براي نگهداري مجروحين جنگي اختصاص داده مي‌شد و پس از آن اولين بيمارستان (دار المرضي) در دوره وليد عبدالملك ششمين خليفه اموي (سال 86 هجري) در شهر دمشق ايجاد شد كه فعاليت آن محدود به نگهداري جذاميان و معلولين بود.</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کودکان:</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300037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ln>
                  <a:solidFill>
                    <a:schemeClr val="accent6">
                      <a:lumMod val="75000"/>
                    </a:schemeClr>
                  </a:solidFill>
                </a:ln>
              </a:rPr>
              <a:t>کودکان</a:t>
            </a:r>
            <a:endParaRPr lang="en-US" sz="2800" dirty="0">
              <a:ln>
                <a:solidFill>
                  <a:schemeClr val="accent6">
                    <a:lumMod val="75000"/>
                  </a:schemeClr>
                </a:solidFill>
              </a:ln>
            </a:endParaRPr>
          </a:p>
        </p:txBody>
      </p:sp>
      <p:sp>
        <p:nvSpPr>
          <p:cNvPr id="9" name="Dodecagon 8"/>
          <p:cNvSpPr/>
          <p:nvPr/>
        </p:nvSpPr>
        <p:spPr>
          <a:xfrm>
            <a:off x="3286116" y="128586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کودکان</a:t>
            </a:r>
            <a:endParaRPr lang="en-US" sz="2000" dirty="0">
              <a:ln>
                <a:solidFill>
                  <a:schemeClr val="accent6">
                    <a:lumMod val="75000"/>
                  </a:schemeClr>
                </a:solidFill>
              </a:ln>
              <a:solidFill>
                <a:schemeClr val="accent6">
                  <a:lumMod val="50000"/>
                </a:schemeClr>
              </a:solidFill>
            </a:endParaRPr>
          </a:p>
        </p:txBody>
      </p:sp>
      <p:sp>
        <p:nvSpPr>
          <p:cNvPr id="10" name="Dodecagon 9"/>
          <p:cNvSpPr/>
          <p:nvPr/>
        </p:nvSpPr>
        <p:spPr>
          <a:xfrm>
            <a:off x="5715008" y="307181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معاینه</a:t>
            </a:r>
            <a:endParaRPr lang="en-US" sz="2000" dirty="0">
              <a:ln>
                <a:solidFill>
                  <a:schemeClr val="accent6">
                    <a:lumMod val="75000"/>
                  </a:schemeClr>
                </a:solidFill>
              </a:ln>
              <a:solidFill>
                <a:schemeClr val="accent6">
                  <a:lumMod val="50000"/>
                </a:schemeClr>
              </a:solidFill>
            </a:endParaRPr>
          </a:p>
        </p:txBody>
      </p:sp>
      <p:sp>
        <p:nvSpPr>
          <p:cNvPr id="11" name="Dodecagon 10"/>
          <p:cNvSpPr/>
          <p:nvPr/>
        </p:nvSpPr>
        <p:spPr>
          <a:xfrm>
            <a:off x="3286116" y="4929198"/>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انبار مرکزی</a:t>
            </a:r>
            <a:endParaRPr lang="en-US" sz="2000" dirty="0">
              <a:ln>
                <a:solidFill>
                  <a:schemeClr val="accent6">
                    <a:lumMod val="75000"/>
                  </a:schemeClr>
                </a:solidFill>
              </a:ln>
              <a:solidFill>
                <a:schemeClr val="accent6">
                  <a:lumMod val="50000"/>
                </a:schemeClr>
              </a:solidFill>
            </a:endParaRPr>
          </a:p>
        </p:txBody>
      </p:sp>
      <p:sp>
        <p:nvSpPr>
          <p:cNvPr id="12" name="Left-Right Arrow 11"/>
          <p:cNvSpPr/>
          <p:nvPr/>
        </p:nvSpPr>
        <p:spPr>
          <a:xfrm rot="10800000">
            <a:off x="2143109" y="3429000"/>
            <a:ext cx="1000132"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5400000">
            <a:off x="3607586" y="2536025"/>
            <a:ext cx="785818" cy="142875"/>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16200000">
            <a:off x="3617111" y="4402937"/>
            <a:ext cx="909646" cy="142876"/>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0800000">
            <a:off x="4857752" y="3500438"/>
            <a:ext cx="857256"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decagon 15"/>
          <p:cNvSpPr/>
          <p:nvPr/>
        </p:nvSpPr>
        <p:spPr>
          <a:xfrm>
            <a:off x="714348" y="3000372"/>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پذیرش</a:t>
            </a:r>
            <a:endParaRPr lang="en-US" sz="2000" dirty="0">
              <a:ln>
                <a:solidFill>
                  <a:schemeClr val="accent6">
                    <a:lumMod val="75000"/>
                  </a:schemeClr>
                </a:solidFill>
              </a:ln>
              <a:solidFill>
                <a:schemeClr val="accent6">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اورتوپدی:</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43240" y="300037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rPr>
              <a:t>اورتوپدی</a:t>
            </a:r>
            <a:endParaRPr lang="en-US" sz="2400" dirty="0">
              <a:ln>
                <a:solidFill>
                  <a:schemeClr val="accent6">
                    <a:lumMod val="75000"/>
                  </a:schemeClr>
                </a:solidFill>
              </a:ln>
            </a:endParaRPr>
          </a:p>
        </p:txBody>
      </p:sp>
      <p:sp>
        <p:nvSpPr>
          <p:cNvPr id="9" name="Dodecagon 8"/>
          <p:cNvSpPr/>
          <p:nvPr/>
        </p:nvSpPr>
        <p:spPr>
          <a:xfrm>
            <a:off x="3286116" y="128586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پذیرش</a:t>
            </a:r>
            <a:endParaRPr lang="en-US" sz="2000" dirty="0">
              <a:ln>
                <a:solidFill>
                  <a:schemeClr val="accent6">
                    <a:lumMod val="75000"/>
                  </a:schemeClr>
                </a:solidFill>
              </a:ln>
              <a:solidFill>
                <a:schemeClr val="accent6">
                  <a:lumMod val="50000"/>
                </a:schemeClr>
              </a:solidFill>
            </a:endParaRPr>
          </a:p>
        </p:txBody>
      </p:sp>
      <p:sp>
        <p:nvSpPr>
          <p:cNvPr id="10" name="Dodecagon 9"/>
          <p:cNvSpPr/>
          <p:nvPr/>
        </p:nvSpPr>
        <p:spPr>
          <a:xfrm>
            <a:off x="5715008" y="307181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معاینه</a:t>
            </a:r>
            <a:endParaRPr lang="en-US" sz="2000" dirty="0">
              <a:ln>
                <a:solidFill>
                  <a:schemeClr val="accent6">
                    <a:lumMod val="75000"/>
                  </a:schemeClr>
                </a:solidFill>
              </a:ln>
              <a:solidFill>
                <a:schemeClr val="accent6">
                  <a:lumMod val="50000"/>
                </a:schemeClr>
              </a:solidFill>
            </a:endParaRPr>
          </a:p>
        </p:txBody>
      </p:sp>
      <p:sp>
        <p:nvSpPr>
          <p:cNvPr id="11" name="Dodecagon 10"/>
          <p:cNvSpPr/>
          <p:nvPr/>
        </p:nvSpPr>
        <p:spPr>
          <a:xfrm>
            <a:off x="3286116" y="4929198"/>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اورتوپدی</a:t>
            </a:r>
            <a:endParaRPr lang="en-US" sz="2000" dirty="0">
              <a:ln>
                <a:solidFill>
                  <a:schemeClr val="accent6">
                    <a:lumMod val="75000"/>
                  </a:schemeClr>
                </a:solidFill>
              </a:ln>
              <a:solidFill>
                <a:schemeClr val="accent6">
                  <a:lumMod val="50000"/>
                </a:schemeClr>
              </a:solidFill>
            </a:endParaRPr>
          </a:p>
        </p:txBody>
      </p:sp>
      <p:sp>
        <p:nvSpPr>
          <p:cNvPr id="12" name="Left-Right Arrow 11"/>
          <p:cNvSpPr/>
          <p:nvPr/>
        </p:nvSpPr>
        <p:spPr>
          <a:xfrm rot="16200000">
            <a:off x="3607588" y="2536026"/>
            <a:ext cx="785817"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5400000">
            <a:off x="3536147" y="4393414"/>
            <a:ext cx="928695" cy="142875"/>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10800000">
            <a:off x="4857752" y="3500438"/>
            <a:ext cx="857256"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decagon 14"/>
          <p:cNvSpPr/>
          <p:nvPr/>
        </p:nvSpPr>
        <p:spPr>
          <a:xfrm>
            <a:off x="714348" y="3000372"/>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جراحی</a:t>
            </a:r>
            <a:endParaRPr lang="en-US" sz="2000" dirty="0">
              <a:ln>
                <a:solidFill>
                  <a:schemeClr val="accent6">
                    <a:lumMod val="75000"/>
                  </a:schemeClr>
                </a:solidFill>
              </a:ln>
              <a:solidFill>
                <a:schemeClr val="accent6">
                  <a:lumMod val="50000"/>
                </a:schemeClr>
              </a:solidFill>
            </a:endParaRPr>
          </a:p>
        </p:txBody>
      </p:sp>
      <p:sp>
        <p:nvSpPr>
          <p:cNvPr id="16" name="Left-Right Arrow 15"/>
          <p:cNvSpPr/>
          <p:nvPr/>
        </p:nvSpPr>
        <p:spPr>
          <a:xfrm rot="10800000">
            <a:off x="2143107" y="3429000"/>
            <a:ext cx="1000133"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4917056"/>
            <a:ext cx="150019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285728"/>
            <a:ext cx="3929090"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اورژانس:</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43510"/>
            <a:ext cx="1643074" cy="142877"/>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72140"/>
            <a:ext cx="1643074"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29330"/>
            <a:ext cx="1643074"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43174" y="2643182"/>
            <a:ext cx="1714512" cy="100013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rPr>
              <a:t>اورژانس</a:t>
            </a:r>
            <a:endParaRPr lang="en-US" sz="2400" dirty="0">
              <a:ln>
                <a:solidFill>
                  <a:schemeClr val="accent6">
                    <a:lumMod val="75000"/>
                  </a:schemeClr>
                </a:solidFill>
              </a:ln>
            </a:endParaRPr>
          </a:p>
        </p:txBody>
      </p:sp>
      <p:sp>
        <p:nvSpPr>
          <p:cNvPr id="9" name="Dodecagon 8"/>
          <p:cNvSpPr/>
          <p:nvPr/>
        </p:nvSpPr>
        <p:spPr>
          <a:xfrm>
            <a:off x="2786050" y="92867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ورودی</a:t>
            </a:r>
            <a:endParaRPr lang="en-US" sz="2000" dirty="0">
              <a:ln>
                <a:solidFill>
                  <a:schemeClr val="accent6">
                    <a:lumMod val="75000"/>
                  </a:schemeClr>
                </a:solidFill>
              </a:ln>
              <a:solidFill>
                <a:schemeClr val="accent6">
                  <a:lumMod val="50000"/>
                </a:schemeClr>
              </a:solidFill>
            </a:endParaRPr>
          </a:p>
        </p:txBody>
      </p:sp>
      <p:sp>
        <p:nvSpPr>
          <p:cNvPr id="10" name="Dodecagon 9"/>
          <p:cNvSpPr/>
          <p:nvPr/>
        </p:nvSpPr>
        <p:spPr>
          <a:xfrm>
            <a:off x="5214942" y="2714620"/>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اتاق گچ گیری</a:t>
            </a:r>
            <a:endParaRPr lang="en-US" sz="2000" dirty="0">
              <a:ln>
                <a:solidFill>
                  <a:schemeClr val="accent6">
                    <a:lumMod val="75000"/>
                  </a:schemeClr>
                </a:solidFill>
              </a:ln>
              <a:solidFill>
                <a:schemeClr val="accent6">
                  <a:lumMod val="50000"/>
                </a:schemeClr>
              </a:solidFill>
            </a:endParaRPr>
          </a:p>
        </p:txBody>
      </p:sp>
      <p:sp>
        <p:nvSpPr>
          <p:cNvPr id="11" name="Dodecagon 10"/>
          <p:cNvSpPr/>
          <p:nvPr/>
        </p:nvSpPr>
        <p:spPr>
          <a:xfrm>
            <a:off x="2786050" y="4572008"/>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اتاق پزشک کشیک</a:t>
            </a:r>
            <a:endParaRPr lang="en-US" sz="2000" dirty="0">
              <a:ln>
                <a:solidFill>
                  <a:schemeClr val="accent6">
                    <a:lumMod val="75000"/>
                  </a:schemeClr>
                </a:solidFill>
              </a:ln>
              <a:solidFill>
                <a:schemeClr val="accent6">
                  <a:lumMod val="50000"/>
                </a:schemeClr>
              </a:solidFill>
            </a:endParaRPr>
          </a:p>
        </p:txBody>
      </p:sp>
      <p:sp>
        <p:nvSpPr>
          <p:cNvPr id="12" name="Left-Right Arrow 11"/>
          <p:cNvSpPr/>
          <p:nvPr/>
        </p:nvSpPr>
        <p:spPr>
          <a:xfrm rot="16200000">
            <a:off x="3107522" y="2178836"/>
            <a:ext cx="785817"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5400000">
            <a:off x="3036081" y="4036224"/>
            <a:ext cx="928695" cy="142875"/>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10800000">
            <a:off x="4357686" y="3071810"/>
            <a:ext cx="857256"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decagon 14"/>
          <p:cNvSpPr/>
          <p:nvPr/>
        </p:nvSpPr>
        <p:spPr>
          <a:xfrm>
            <a:off x="214282" y="2643182"/>
            <a:ext cx="1428760" cy="928694"/>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پذیرش</a:t>
            </a:r>
            <a:endParaRPr lang="en-US" sz="2000" dirty="0">
              <a:ln>
                <a:solidFill>
                  <a:schemeClr val="accent6">
                    <a:lumMod val="75000"/>
                  </a:schemeClr>
                </a:solidFill>
              </a:ln>
              <a:solidFill>
                <a:schemeClr val="accent6">
                  <a:lumMod val="50000"/>
                </a:schemeClr>
              </a:solidFill>
            </a:endParaRPr>
          </a:p>
        </p:txBody>
      </p:sp>
      <p:sp>
        <p:nvSpPr>
          <p:cNvPr id="16" name="Left-Right Arrow 15"/>
          <p:cNvSpPr/>
          <p:nvPr/>
        </p:nvSpPr>
        <p:spPr>
          <a:xfrm rot="10800000">
            <a:off x="1643041" y="3000372"/>
            <a:ext cx="1000133" cy="14287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decagon 16"/>
          <p:cNvSpPr/>
          <p:nvPr/>
        </p:nvSpPr>
        <p:spPr>
          <a:xfrm>
            <a:off x="857224" y="1500174"/>
            <a:ext cx="1071570" cy="785818"/>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خدمات </a:t>
            </a:r>
            <a:endParaRPr lang="en-US" sz="2000" dirty="0">
              <a:ln>
                <a:solidFill>
                  <a:schemeClr val="accent6">
                    <a:lumMod val="75000"/>
                  </a:schemeClr>
                </a:solidFill>
              </a:ln>
              <a:solidFill>
                <a:schemeClr val="accent6">
                  <a:lumMod val="50000"/>
                </a:schemeClr>
              </a:solidFill>
            </a:endParaRPr>
          </a:p>
        </p:txBody>
      </p:sp>
      <p:sp>
        <p:nvSpPr>
          <p:cNvPr id="18" name="Dodecagon 17"/>
          <p:cNvSpPr/>
          <p:nvPr/>
        </p:nvSpPr>
        <p:spPr>
          <a:xfrm>
            <a:off x="4786314" y="1571612"/>
            <a:ext cx="1071570" cy="785818"/>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تجهیزات</a:t>
            </a:r>
            <a:endParaRPr lang="en-US" sz="2000" dirty="0">
              <a:ln>
                <a:solidFill>
                  <a:schemeClr val="accent6">
                    <a:lumMod val="75000"/>
                  </a:schemeClr>
                </a:solidFill>
              </a:ln>
              <a:solidFill>
                <a:schemeClr val="accent6">
                  <a:lumMod val="50000"/>
                </a:schemeClr>
              </a:solidFill>
            </a:endParaRPr>
          </a:p>
        </p:txBody>
      </p:sp>
      <p:sp>
        <p:nvSpPr>
          <p:cNvPr id="19" name="Dodecagon 18"/>
          <p:cNvSpPr/>
          <p:nvPr/>
        </p:nvSpPr>
        <p:spPr>
          <a:xfrm>
            <a:off x="1000100" y="4572008"/>
            <a:ext cx="1143008"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احیاء قلبی</a:t>
            </a:r>
            <a:endParaRPr lang="en-US" sz="2000" dirty="0">
              <a:ln>
                <a:solidFill>
                  <a:schemeClr val="accent6">
                    <a:lumMod val="75000"/>
                  </a:schemeClr>
                </a:solidFill>
              </a:ln>
              <a:solidFill>
                <a:schemeClr val="accent6">
                  <a:lumMod val="50000"/>
                </a:schemeClr>
              </a:solidFill>
            </a:endParaRPr>
          </a:p>
        </p:txBody>
      </p:sp>
      <p:sp>
        <p:nvSpPr>
          <p:cNvPr id="20" name="Dodecagon 19"/>
          <p:cNvSpPr/>
          <p:nvPr/>
        </p:nvSpPr>
        <p:spPr>
          <a:xfrm>
            <a:off x="5000628" y="4286256"/>
            <a:ext cx="1143008"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ln>
                  <a:solidFill>
                    <a:schemeClr val="accent6">
                      <a:lumMod val="75000"/>
                    </a:schemeClr>
                  </a:solidFill>
                </a:ln>
                <a:solidFill>
                  <a:schemeClr val="accent6">
                    <a:lumMod val="50000"/>
                  </a:schemeClr>
                </a:solidFill>
              </a:rPr>
              <a:t>ایستگاه پرستاری</a:t>
            </a:r>
            <a:endParaRPr lang="en-US" dirty="0">
              <a:ln>
                <a:solidFill>
                  <a:schemeClr val="accent6">
                    <a:lumMod val="75000"/>
                  </a:schemeClr>
                </a:solidFill>
              </a:ln>
              <a:solidFill>
                <a:schemeClr val="accent6">
                  <a:lumMod val="50000"/>
                </a:schemeClr>
              </a:solidFill>
            </a:endParaRPr>
          </a:p>
        </p:txBody>
      </p:sp>
      <p:sp>
        <p:nvSpPr>
          <p:cNvPr id="21" name="Left-Right Arrow 20"/>
          <p:cNvSpPr/>
          <p:nvPr/>
        </p:nvSpPr>
        <p:spPr>
          <a:xfrm rot="10800000">
            <a:off x="2143107" y="4929198"/>
            <a:ext cx="652465" cy="152400"/>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rot="10800000">
            <a:off x="4143372" y="4786321"/>
            <a:ext cx="857256"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Up Arrow 22"/>
          <p:cNvSpPr/>
          <p:nvPr/>
        </p:nvSpPr>
        <p:spPr>
          <a:xfrm rot="10628294">
            <a:off x="3835459" y="1898899"/>
            <a:ext cx="986670" cy="863066"/>
          </a:xfrm>
          <a:prstGeom prst="leftUpArrow">
            <a:avLst>
              <a:gd name="adj1" fmla="val 9974"/>
              <a:gd name="adj2" fmla="val 11896"/>
              <a:gd name="adj3" fmla="val 1793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Up Arrow 23"/>
          <p:cNvSpPr/>
          <p:nvPr/>
        </p:nvSpPr>
        <p:spPr>
          <a:xfrm rot="16200000">
            <a:off x="2035951" y="1750207"/>
            <a:ext cx="928694" cy="1143008"/>
          </a:xfrm>
          <a:prstGeom prst="leftUpArrow">
            <a:avLst>
              <a:gd name="adj1" fmla="val 9974"/>
              <a:gd name="adj2" fmla="val 11896"/>
              <a:gd name="adj3" fmla="val 1793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Up Arrow 24"/>
          <p:cNvSpPr/>
          <p:nvPr/>
        </p:nvSpPr>
        <p:spPr>
          <a:xfrm rot="10800000">
            <a:off x="1643042" y="3357562"/>
            <a:ext cx="1143008" cy="1214446"/>
          </a:xfrm>
          <a:prstGeom prst="leftUpArrow">
            <a:avLst>
              <a:gd name="adj1" fmla="val 6845"/>
              <a:gd name="adj2" fmla="val 6177"/>
              <a:gd name="adj3" fmla="val 1131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p:cNvCxnSpPr/>
          <p:nvPr/>
        </p:nvCxnSpPr>
        <p:spPr>
          <a:xfrm>
            <a:off x="4286248" y="3429000"/>
            <a:ext cx="1000132" cy="928694"/>
          </a:xfrm>
          <a:prstGeom prst="bentConnector3">
            <a:avLst>
              <a:gd name="adj1" fmla="val 50000"/>
            </a:avLst>
          </a:prstGeom>
          <a:ln>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sp>
        <p:nvSpPr>
          <p:cNvPr id="30" name="5-Point Star 29"/>
          <p:cNvSpPr/>
          <p:nvPr/>
        </p:nvSpPr>
        <p:spPr>
          <a:xfrm>
            <a:off x="3428992" y="3357562"/>
            <a:ext cx="214314" cy="214314"/>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7358082" y="5009389"/>
            <a:ext cx="1425188" cy="1200329"/>
          </a:xfrm>
          <a:prstGeom prst="rect">
            <a:avLst/>
          </a:prstGeom>
          <a:noFill/>
        </p:spPr>
        <p:txBody>
          <a:bodyPr wrap="square" rtlCol="0">
            <a:spAutoFit/>
          </a:bodyPr>
          <a:lstStyle/>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1</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2</a:t>
            </a:r>
          </a:p>
          <a:p>
            <a:pPr algn="r"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درجه </a:t>
            </a:r>
            <a:r>
              <a:rPr lang="fa-IR" sz="2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4" name="TextBox 3"/>
          <p:cNvSpPr txBox="1"/>
          <p:nvPr/>
        </p:nvSpPr>
        <p:spPr>
          <a:xfrm>
            <a:off x="4929190" y="321241"/>
            <a:ext cx="3732636" cy="461665"/>
          </a:xfrm>
          <a:prstGeom prst="rect">
            <a:avLst/>
          </a:prstGeom>
          <a:noFill/>
        </p:spPr>
        <p:txBody>
          <a:bodyPr wrap="square" rtlCol="0">
            <a:spAutoFit/>
          </a:bodyPr>
          <a:lstStyle/>
          <a:p>
            <a:pPr algn="just" rtl="1"/>
            <a:r>
              <a:rPr lang="fa-I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rPr>
              <a:t>دیاگرام روابط فضایی اورژانس:</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endParaRPr>
          </a:p>
        </p:txBody>
      </p:sp>
      <p:sp>
        <p:nvSpPr>
          <p:cNvPr id="5" name="Left-Right Arrow 4"/>
          <p:cNvSpPr/>
          <p:nvPr/>
        </p:nvSpPr>
        <p:spPr>
          <a:xfrm rot="10800000">
            <a:off x="6215074" y="5154500"/>
            <a:ext cx="1560920" cy="131886"/>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6215074" y="5583130"/>
            <a:ext cx="1560920" cy="1318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6215074" y="5940320"/>
            <a:ext cx="1560920" cy="1318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43174" y="2428868"/>
            <a:ext cx="1928826" cy="135732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400" dirty="0" smtClean="0">
                <a:ln>
                  <a:solidFill>
                    <a:schemeClr val="accent6">
                      <a:lumMod val="75000"/>
                    </a:schemeClr>
                  </a:solidFill>
                </a:ln>
              </a:rPr>
              <a:t>اورژانس</a:t>
            </a:r>
            <a:endParaRPr lang="en-US" sz="2400" dirty="0">
              <a:ln>
                <a:solidFill>
                  <a:schemeClr val="accent6">
                    <a:lumMod val="75000"/>
                  </a:schemeClr>
                </a:solidFill>
              </a:ln>
            </a:endParaRPr>
          </a:p>
        </p:txBody>
      </p:sp>
      <p:sp>
        <p:nvSpPr>
          <p:cNvPr id="9" name="Dodecagon 8"/>
          <p:cNvSpPr/>
          <p:nvPr/>
        </p:nvSpPr>
        <p:spPr>
          <a:xfrm>
            <a:off x="2428860" y="1000108"/>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معاینه</a:t>
            </a:r>
            <a:endParaRPr lang="en-US" sz="2000" dirty="0">
              <a:ln>
                <a:solidFill>
                  <a:schemeClr val="accent6">
                    <a:lumMod val="75000"/>
                  </a:schemeClr>
                </a:solidFill>
              </a:ln>
              <a:solidFill>
                <a:schemeClr val="accent6">
                  <a:lumMod val="50000"/>
                </a:schemeClr>
              </a:solidFill>
            </a:endParaRPr>
          </a:p>
        </p:txBody>
      </p:sp>
      <p:sp>
        <p:nvSpPr>
          <p:cNvPr id="10" name="Dodecagon 9"/>
          <p:cNvSpPr/>
          <p:nvPr/>
        </p:nvSpPr>
        <p:spPr>
          <a:xfrm>
            <a:off x="5357818" y="2428868"/>
            <a:ext cx="1357322"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انبارگچ </a:t>
            </a:r>
            <a:endParaRPr lang="en-US" sz="2000" dirty="0">
              <a:ln>
                <a:solidFill>
                  <a:schemeClr val="accent6">
                    <a:lumMod val="75000"/>
                  </a:schemeClr>
                </a:solidFill>
              </a:ln>
              <a:solidFill>
                <a:schemeClr val="accent6">
                  <a:lumMod val="50000"/>
                </a:schemeClr>
              </a:solidFill>
            </a:endParaRPr>
          </a:p>
        </p:txBody>
      </p:sp>
      <p:sp>
        <p:nvSpPr>
          <p:cNvPr id="11" name="Dodecagon 10"/>
          <p:cNvSpPr/>
          <p:nvPr/>
        </p:nvSpPr>
        <p:spPr>
          <a:xfrm>
            <a:off x="3428992" y="4643446"/>
            <a:ext cx="1285884"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ln>
                  <a:solidFill>
                    <a:schemeClr val="accent6">
                      <a:lumMod val="75000"/>
                    </a:schemeClr>
                  </a:solidFill>
                </a:ln>
                <a:solidFill>
                  <a:schemeClr val="accent6">
                    <a:lumMod val="50000"/>
                  </a:schemeClr>
                </a:solidFill>
              </a:rPr>
              <a:t>کابین مسمومین</a:t>
            </a:r>
          </a:p>
          <a:p>
            <a:pPr algn="ctr"/>
            <a:endParaRPr lang="en-US" dirty="0">
              <a:ln>
                <a:solidFill>
                  <a:schemeClr val="accent6">
                    <a:lumMod val="75000"/>
                  </a:schemeClr>
                </a:solidFill>
              </a:ln>
              <a:solidFill>
                <a:schemeClr val="accent6">
                  <a:lumMod val="50000"/>
                </a:schemeClr>
              </a:solidFill>
            </a:endParaRPr>
          </a:p>
        </p:txBody>
      </p:sp>
      <p:sp>
        <p:nvSpPr>
          <p:cNvPr id="12" name="Dodecagon 11"/>
          <p:cNvSpPr/>
          <p:nvPr/>
        </p:nvSpPr>
        <p:spPr>
          <a:xfrm>
            <a:off x="357158" y="2285992"/>
            <a:ext cx="1357322"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ln>
                  <a:solidFill>
                    <a:schemeClr val="accent6">
                      <a:lumMod val="75000"/>
                    </a:schemeClr>
                  </a:solidFill>
                </a:ln>
                <a:solidFill>
                  <a:schemeClr val="accent6">
                    <a:lumMod val="50000"/>
                  </a:schemeClr>
                </a:solidFill>
              </a:rPr>
              <a:t>رادیولوژی واسکراپ</a:t>
            </a:r>
            <a:endParaRPr lang="en-US" dirty="0">
              <a:ln>
                <a:solidFill>
                  <a:schemeClr val="accent6">
                    <a:lumMod val="75000"/>
                  </a:schemeClr>
                </a:solidFill>
              </a:ln>
              <a:solidFill>
                <a:schemeClr val="accent6">
                  <a:lumMod val="50000"/>
                </a:schemeClr>
              </a:solidFill>
            </a:endParaRPr>
          </a:p>
        </p:txBody>
      </p:sp>
      <p:sp>
        <p:nvSpPr>
          <p:cNvPr id="13" name="Dodecagon 12"/>
          <p:cNvSpPr/>
          <p:nvPr/>
        </p:nvSpPr>
        <p:spPr>
          <a:xfrm>
            <a:off x="4071934" y="857232"/>
            <a:ext cx="1214446"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نظافت </a:t>
            </a:r>
            <a:endParaRPr lang="en-US" sz="2000" dirty="0">
              <a:ln>
                <a:solidFill>
                  <a:schemeClr val="accent6">
                    <a:lumMod val="75000"/>
                  </a:schemeClr>
                </a:solidFill>
              </a:ln>
              <a:solidFill>
                <a:schemeClr val="accent6">
                  <a:lumMod val="50000"/>
                </a:schemeClr>
              </a:solidFill>
            </a:endParaRPr>
          </a:p>
        </p:txBody>
      </p:sp>
      <p:sp>
        <p:nvSpPr>
          <p:cNvPr id="14" name="Dodecagon 13"/>
          <p:cNvSpPr/>
          <p:nvPr/>
        </p:nvSpPr>
        <p:spPr>
          <a:xfrm>
            <a:off x="357158" y="3286124"/>
            <a:ext cx="1357322"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بستری 2تخته</a:t>
            </a:r>
            <a:endParaRPr lang="en-US" sz="2000" dirty="0">
              <a:ln>
                <a:solidFill>
                  <a:schemeClr val="accent6">
                    <a:lumMod val="75000"/>
                  </a:schemeClr>
                </a:solidFill>
              </a:ln>
              <a:solidFill>
                <a:schemeClr val="accent6">
                  <a:lumMod val="50000"/>
                </a:schemeClr>
              </a:solidFill>
            </a:endParaRPr>
          </a:p>
        </p:txBody>
      </p:sp>
      <p:sp>
        <p:nvSpPr>
          <p:cNvPr id="15" name="Dodecagon 14"/>
          <p:cNvSpPr/>
          <p:nvPr/>
        </p:nvSpPr>
        <p:spPr>
          <a:xfrm>
            <a:off x="1571604" y="4572008"/>
            <a:ext cx="1357322"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کابین مسدومین</a:t>
            </a:r>
            <a:endParaRPr lang="en-US" sz="2000" dirty="0">
              <a:ln>
                <a:solidFill>
                  <a:schemeClr val="accent6">
                    <a:lumMod val="75000"/>
                  </a:schemeClr>
                </a:solidFill>
              </a:ln>
              <a:solidFill>
                <a:schemeClr val="accent6">
                  <a:lumMod val="50000"/>
                </a:schemeClr>
              </a:solidFill>
            </a:endParaRPr>
          </a:p>
        </p:txBody>
      </p:sp>
      <p:sp>
        <p:nvSpPr>
          <p:cNvPr id="16" name="Dodecagon 15"/>
          <p:cNvSpPr/>
          <p:nvPr/>
        </p:nvSpPr>
        <p:spPr>
          <a:xfrm>
            <a:off x="5429256" y="3429000"/>
            <a:ext cx="1357322" cy="857256"/>
          </a:xfrm>
          <a:prstGeom prst="dodecago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ln>
                  <a:solidFill>
                    <a:schemeClr val="accent6">
                      <a:lumMod val="75000"/>
                    </a:schemeClr>
                  </a:solidFill>
                </a:ln>
                <a:solidFill>
                  <a:schemeClr val="accent6">
                    <a:lumMod val="50000"/>
                  </a:schemeClr>
                </a:solidFill>
              </a:rPr>
              <a:t>انبارگچ </a:t>
            </a:r>
            <a:endParaRPr lang="en-US" sz="2000" dirty="0">
              <a:ln>
                <a:solidFill>
                  <a:schemeClr val="accent6">
                    <a:lumMod val="75000"/>
                  </a:schemeClr>
                </a:solidFill>
              </a:ln>
              <a:solidFill>
                <a:schemeClr val="accent6">
                  <a:lumMod val="50000"/>
                </a:schemeClr>
              </a:solidFill>
            </a:endParaRPr>
          </a:p>
        </p:txBody>
      </p:sp>
      <p:sp>
        <p:nvSpPr>
          <p:cNvPr id="17" name="5-Point Star 16"/>
          <p:cNvSpPr/>
          <p:nvPr/>
        </p:nvSpPr>
        <p:spPr>
          <a:xfrm>
            <a:off x="2857488" y="3000372"/>
            <a:ext cx="214314" cy="214314"/>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Left-Right Arrow 17"/>
          <p:cNvSpPr/>
          <p:nvPr/>
        </p:nvSpPr>
        <p:spPr>
          <a:xfrm>
            <a:off x="4500562" y="2857496"/>
            <a:ext cx="857256" cy="122362"/>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8"/>
          <p:cNvSpPr/>
          <p:nvPr/>
        </p:nvSpPr>
        <p:spPr>
          <a:xfrm>
            <a:off x="4357686" y="3520952"/>
            <a:ext cx="1214446" cy="122362"/>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16200000">
            <a:off x="2990107" y="2071678"/>
            <a:ext cx="724637" cy="132619"/>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rot="16200000">
            <a:off x="3510687" y="4153637"/>
            <a:ext cx="857256" cy="122362"/>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a:off x="1571604" y="3429000"/>
            <a:ext cx="1214446"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a:off x="1643042" y="2857496"/>
            <a:ext cx="1071570" cy="14287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Up Arrow 23"/>
          <p:cNvSpPr/>
          <p:nvPr/>
        </p:nvSpPr>
        <p:spPr>
          <a:xfrm rot="10800000">
            <a:off x="3786183" y="1365848"/>
            <a:ext cx="333605" cy="1063019"/>
          </a:xfrm>
          <a:prstGeom prst="leftUpArrow">
            <a:avLst>
              <a:gd name="adj1" fmla="val 17055"/>
              <a:gd name="adj2" fmla="val 17055"/>
              <a:gd name="adj3" fmla="val 250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Up Arrow 24"/>
          <p:cNvSpPr/>
          <p:nvPr/>
        </p:nvSpPr>
        <p:spPr>
          <a:xfrm>
            <a:off x="2928926" y="3714752"/>
            <a:ext cx="357190" cy="1500198"/>
          </a:xfrm>
          <a:prstGeom prst="leftUpArrow">
            <a:avLst>
              <a:gd name="adj1" fmla="val 17581"/>
              <a:gd name="adj2" fmla="val 25000"/>
              <a:gd name="adj3" fmla="val 250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4" name="TextBox 3"/>
          <p:cNvSpPr txBox="1"/>
          <p:nvPr/>
        </p:nvSpPr>
        <p:spPr>
          <a:xfrm>
            <a:off x="-474396" y="2214554"/>
            <a:ext cx="8572560" cy="1107996"/>
          </a:xfrm>
          <a:prstGeom prst="rect">
            <a:avLst/>
          </a:prstGeom>
          <a:noFill/>
        </p:spPr>
        <p:txBody>
          <a:bodyPr wrap="square" rtlCol="0">
            <a:prstTxWarp prst="textArchUp">
              <a:avLst/>
            </a:prstTxWarp>
            <a:spAutoFit/>
          </a:bodyPr>
          <a:lstStyle/>
          <a:p>
            <a:pPr algn="ctr" rtl="1"/>
            <a:r>
              <a:rPr lang="fa-IR"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rPr>
              <a:t>ریز فضا</a:t>
            </a: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rPr>
              <a:t> </a:t>
            </a:r>
            <a:r>
              <a:rPr lang="fa-IR"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rPr>
              <a:t>پیشنهادی        </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85720" y="357166"/>
            <a:ext cx="8501122" cy="6370975"/>
          </a:xfrm>
          <a:prstGeom prst="rect">
            <a:avLst/>
          </a:prstGeom>
          <a:noFill/>
        </p:spPr>
        <p:txBody>
          <a:bodyPr wrap="square" rtlCol="0">
            <a:spAutoFit/>
          </a:bodyPr>
          <a:lstStyle/>
          <a:p>
            <a:pPr algn="just" rtl="1"/>
            <a:r>
              <a:rPr lang="fa-IR" sz="2400" dirty="0" smtClean="0">
                <a:solidFill>
                  <a:schemeClr val="bg1"/>
                </a:solidFill>
              </a:rPr>
              <a:t>اتاق جراحی                    5/7×3/7= 21</a:t>
            </a:r>
          </a:p>
          <a:p>
            <a:pPr algn="just" rtl="1"/>
            <a:r>
              <a:rPr lang="fa-IR" sz="2400" dirty="0" smtClean="0">
                <a:solidFill>
                  <a:schemeClr val="bg1"/>
                </a:solidFill>
              </a:rPr>
              <a:t>رادیولوژی واسکراپ        2/3×3/6=8/3</a:t>
            </a:r>
          </a:p>
          <a:p>
            <a:pPr algn="just" rtl="1"/>
            <a:r>
              <a:rPr lang="fa-IR" sz="2400" dirty="0" smtClean="0">
                <a:solidFill>
                  <a:schemeClr val="bg1"/>
                </a:solidFill>
              </a:rPr>
              <a:t>بستری </a:t>
            </a:r>
            <a:r>
              <a:rPr lang="fa-IR" sz="2400" u="sng" dirty="0" smtClean="0">
                <a:solidFill>
                  <a:schemeClr val="bg1"/>
                </a:solidFill>
              </a:rPr>
              <a:t>2</a:t>
            </a:r>
            <a:r>
              <a:rPr lang="fa-IR" sz="2400" dirty="0" smtClean="0">
                <a:solidFill>
                  <a:schemeClr val="bg1"/>
                </a:solidFill>
              </a:rPr>
              <a:t>تخته                  ( 3/2×5/8) 2=37 </a:t>
            </a:r>
          </a:p>
          <a:p>
            <a:pPr algn="just" rtl="1"/>
            <a:r>
              <a:rPr lang="fa-IR" sz="2400" dirty="0" smtClean="0">
                <a:solidFill>
                  <a:schemeClr val="bg1"/>
                </a:solidFill>
              </a:rPr>
              <a:t>توالت بیمار                     (2× 1/3)2=5/2</a:t>
            </a:r>
          </a:p>
          <a:p>
            <a:pPr algn="just" rtl="1"/>
            <a:r>
              <a:rPr lang="fa-IR" sz="2400" dirty="0" smtClean="0">
                <a:solidFill>
                  <a:schemeClr val="bg1"/>
                </a:solidFill>
              </a:rPr>
              <a:t>داروتمیز                         1/5×2/7=4</a:t>
            </a:r>
          </a:p>
          <a:p>
            <a:pPr algn="just" rtl="1"/>
            <a:r>
              <a:rPr lang="fa-IR" sz="2400" dirty="0" smtClean="0">
                <a:solidFill>
                  <a:schemeClr val="bg1"/>
                </a:solidFill>
              </a:rPr>
              <a:t>اتاق پرستاری                   2/7×2/3=6/2</a:t>
            </a:r>
          </a:p>
          <a:p>
            <a:pPr algn="just" rtl="1"/>
            <a:r>
              <a:rPr lang="fa-IR" sz="2400" dirty="0" smtClean="0">
                <a:solidFill>
                  <a:schemeClr val="bg1"/>
                </a:solidFill>
              </a:rPr>
              <a:t>معاینه                             3/5×3/1=10/8</a:t>
            </a:r>
          </a:p>
          <a:p>
            <a:pPr algn="just" rtl="1"/>
            <a:r>
              <a:rPr lang="fa-IR" sz="2400" dirty="0" smtClean="0">
                <a:solidFill>
                  <a:schemeClr val="bg1"/>
                </a:solidFill>
              </a:rPr>
              <a:t>پزشک کشیک                  2/6×3/5=9/1</a:t>
            </a:r>
          </a:p>
          <a:p>
            <a:pPr algn="just" rtl="1"/>
            <a:r>
              <a:rPr lang="fa-IR" sz="2400" dirty="0" smtClean="0">
                <a:solidFill>
                  <a:schemeClr val="bg1"/>
                </a:solidFill>
              </a:rPr>
              <a:t>توالت                             (1/2×2/7)2=6/5</a:t>
            </a:r>
          </a:p>
          <a:p>
            <a:pPr algn="just" rtl="1"/>
            <a:r>
              <a:rPr lang="fa-IR" sz="2400" dirty="0" smtClean="0">
                <a:solidFill>
                  <a:schemeClr val="bg1"/>
                </a:solidFill>
              </a:rPr>
              <a:t>پذیرش                            4×1/9=7/6</a:t>
            </a:r>
          </a:p>
          <a:p>
            <a:pPr algn="just" rtl="1"/>
            <a:r>
              <a:rPr lang="fa-IR" sz="2400" dirty="0" smtClean="0">
                <a:solidFill>
                  <a:schemeClr val="bg1"/>
                </a:solidFill>
              </a:rPr>
              <a:t>تجهیزات                         2×1/7=3/4</a:t>
            </a:r>
          </a:p>
          <a:p>
            <a:pPr algn="just" rtl="1"/>
            <a:r>
              <a:rPr lang="fa-IR" sz="2400" dirty="0" smtClean="0">
                <a:solidFill>
                  <a:schemeClr val="bg1"/>
                </a:solidFill>
              </a:rPr>
              <a:t>نظافت                            1× 2/2= 2/2</a:t>
            </a:r>
          </a:p>
          <a:p>
            <a:pPr algn="just" rtl="1"/>
            <a:r>
              <a:rPr lang="fa-IR" sz="2400" dirty="0" smtClean="0">
                <a:solidFill>
                  <a:schemeClr val="bg1"/>
                </a:solidFill>
              </a:rPr>
              <a:t>تجدیدحیات قلبی                 5/6×3=16/8</a:t>
            </a:r>
          </a:p>
          <a:p>
            <a:pPr algn="just" rtl="1"/>
            <a:r>
              <a:rPr lang="fa-IR" sz="2400" dirty="0" smtClean="0">
                <a:solidFill>
                  <a:schemeClr val="bg1"/>
                </a:solidFill>
              </a:rPr>
              <a:t>کابین مسدومین                  5/7×4/3=24/5</a:t>
            </a:r>
          </a:p>
          <a:p>
            <a:pPr algn="just" rtl="1"/>
            <a:r>
              <a:rPr lang="fa-IR" sz="2400" dirty="0" smtClean="0">
                <a:solidFill>
                  <a:schemeClr val="bg1"/>
                </a:solidFill>
              </a:rPr>
              <a:t>مسمومین                         3/2× 2/2=7</a:t>
            </a:r>
          </a:p>
          <a:p>
            <a:pPr algn="just" rtl="1"/>
            <a:r>
              <a:rPr lang="fa-IR" sz="2400" dirty="0" smtClean="0">
                <a:solidFill>
                  <a:schemeClr val="bg1"/>
                </a:solidFill>
              </a:rPr>
              <a:t>کثیف                              3/2×2=6/4</a:t>
            </a:r>
          </a:p>
          <a:p>
            <a:pPr algn="just" rtl="1"/>
            <a:r>
              <a:rPr lang="fa-IR" sz="2400" dirty="0" smtClean="0">
                <a:solidFill>
                  <a:schemeClr val="bg1"/>
                </a:solidFill>
              </a:rPr>
              <a:t>دوش                              (2/4×1/2)4=11/5</a:t>
            </a:r>
            <a:endParaRPr lang="en-US" sz="240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14282" y="383425"/>
            <a:ext cx="8572560" cy="2308324"/>
          </a:xfrm>
          <a:prstGeom prst="rect">
            <a:avLst/>
          </a:prstGeom>
          <a:noFill/>
        </p:spPr>
        <p:txBody>
          <a:bodyPr wrap="square" rtlCol="0">
            <a:spAutoFit/>
          </a:bodyPr>
          <a:lstStyle/>
          <a:p>
            <a:pPr algn="just" rtl="1"/>
            <a:r>
              <a:rPr lang="fa-IR" sz="2400" dirty="0" smtClean="0">
                <a:solidFill>
                  <a:schemeClr val="bg1"/>
                </a:solidFill>
              </a:rPr>
              <a:t>گچ گیری                          4/3×3/1=13/3</a:t>
            </a:r>
          </a:p>
          <a:p>
            <a:pPr algn="just" rtl="1"/>
            <a:r>
              <a:rPr lang="fa-IR" sz="2400" dirty="0" smtClean="0">
                <a:solidFill>
                  <a:schemeClr val="bg1"/>
                </a:solidFill>
              </a:rPr>
              <a:t>انبار گچ                           4/3×3/1=13/3</a:t>
            </a:r>
          </a:p>
          <a:p>
            <a:pPr algn="just" rtl="1"/>
            <a:r>
              <a:rPr lang="fa-IR" sz="2400" dirty="0" smtClean="0">
                <a:solidFill>
                  <a:schemeClr val="bg1"/>
                </a:solidFill>
              </a:rPr>
              <a:t>استریل فرعی                    1/7×3=5/1</a:t>
            </a:r>
          </a:p>
          <a:p>
            <a:pPr algn="just" rtl="1"/>
            <a:r>
              <a:rPr lang="fa-IR" sz="2400" dirty="0" smtClean="0">
                <a:solidFill>
                  <a:schemeClr val="bg1"/>
                </a:solidFill>
              </a:rPr>
              <a:t>راهرو                             2/2×13=28/6</a:t>
            </a:r>
            <a:endParaRPr lang="en-US" sz="2400" dirty="0" smtClean="0">
              <a:solidFill>
                <a:schemeClr val="bg1"/>
              </a:solidFill>
            </a:endParaRPr>
          </a:p>
          <a:p>
            <a:pPr algn="just" rtl="1"/>
            <a:r>
              <a:rPr lang="fa-IR" sz="2400" dirty="0" smtClean="0">
                <a:solidFill>
                  <a:schemeClr val="bg1"/>
                </a:solidFill>
              </a:rPr>
              <a:t>راهرو                             2/5×13=32/5</a:t>
            </a:r>
          </a:p>
          <a:p>
            <a:pPr algn="just" rtl="1"/>
            <a:r>
              <a:rPr lang="fa-IR" sz="2400" dirty="0" smtClean="0">
                <a:solidFill>
                  <a:schemeClr val="bg1"/>
                </a:solidFill>
              </a:rPr>
              <a:t>راهرو                             2/2×5=11</a:t>
            </a:r>
          </a:p>
        </p:txBody>
      </p:sp>
      <p:sp>
        <p:nvSpPr>
          <p:cNvPr id="4" name="Down Ribbon 3"/>
          <p:cNvSpPr/>
          <p:nvPr/>
        </p:nvSpPr>
        <p:spPr>
          <a:xfrm>
            <a:off x="500034" y="4714884"/>
            <a:ext cx="4429156"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effectLst>
                  <a:glow rad="228600">
                    <a:schemeClr val="accent6">
                      <a:satMod val="175000"/>
                      <a:alpha val="40000"/>
                    </a:schemeClr>
                  </a:glow>
                </a:effectLst>
              </a:rPr>
              <a:t>جمع کل مساحت قسمت اورژانسی 283مترمربع</a:t>
            </a:r>
            <a:endParaRPr lang="en-US" sz="2000" dirty="0">
              <a:effectLst>
                <a:glow rad="228600">
                  <a:schemeClr val="accent6">
                    <a:satMod val="175000"/>
                    <a:alpha val="40000"/>
                  </a:schemeClr>
                </a:glo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85720" y="428604"/>
            <a:ext cx="8358246" cy="4524315"/>
          </a:xfrm>
          <a:prstGeom prst="rect">
            <a:avLst/>
          </a:prstGeom>
          <a:noFill/>
        </p:spPr>
        <p:txBody>
          <a:bodyPr wrap="square" rtlCol="0">
            <a:spAutoFit/>
          </a:bodyPr>
          <a:lstStyle/>
          <a:p>
            <a:pPr algn="r" rtl="1"/>
            <a:r>
              <a:rPr lang="fa-IR" sz="2400" dirty="0" smtClean="0">
                <a:solidFill>
                  <a:schemeClr val="bg1"/>
                </a:solidFill>
              </a:rPr>
              <a:t>میکروبیولوژی                2/9×4/9=14/21</a:t>
            </a:r>
          </a:p>
          <a:p>
            <a:pPr algn="r" rtl="1"/>
            <a:r>
              <a:rPr lang="fa-IR" sz="2400" dirty="0" smtClean="0">
                <a:solidFill>
                  <a:schemeClr val="bg1"/>
                </a:solidFill>
              </a:rPr>
              <a:t>استریل                          2/9×3/2=9/28</a:t>
            </a:r>
          </a:p>
          <a:p>
            <a:pPr algn="r" rtl="1"/>
            <a:r>
              <a:rPr lang="fa-IR" sz="2400" dirty="0" smtClean="0">
                <a:solidFill>
                  <a:schemeClr val="bg1"/>
                </a:solidFill>
              </a:rPr>
              <a:t>انبارمواد                        2/9×1/7=5</a:t>
            </a:r>
          </a:p>
          <a:p>
            <a:pPr algn="r" rtl="1"/>
            <a:r>
              <a:rPr lang="fa-IR" sz="2400" dirty="0" smtClean="0">
                <a:solidFill>
                  <a:schemeClr val="bg1"/>
                </a:solidFill>
              </a:rPr>
              <a:t>رختکن                          2/9×2/2=6/38</a:t>
            </a:r>
          </a:p>
          <a:p>
            <a:pPr algn="r" rtl="1"/>
            <a:r>
              <a:rPr lang="fa-IR" sz="2400" dirty="0" smtClean="0">
                <a:solidFill>
                  <a:schemeClr val="bg1"/>
                </a:solidFill>
              </a:rPr>
              <a:t>سرپرست آزمایشگاه          2/9×2/5=7/3</a:t>
            </a:r>
          </a:p>
          <a:p>
            <a:pPr algn="r" rtl="1"/>
            <a:r>
              <a:rPr lang="fa-IR" sz="2400" dirty="0" smtClean="0">
                <a:solidFill>
                  <a:schemeClr val="bg1"/>
                </a:solidFill>
              </a:rPr>
              <a:t>آزمایشگاه خون                5/5×5/8=31/9</a:t>
            </a:r>
          </a:p>
          <a:p>
            <a:pPr algn="r" rtl="1"/>
            <a:r>
              <a:rPr lang="fa-IR" sz="2400" dirty="0" smtClean="0">
                <a:solidFill>
                  <a:schemeClr val="bg1"/>
                </a:solidFill>
              </a:rPr>
              <a:t>تحویل نمونه                    2/5×3/2=8</a:t>
            </a:r>
          </a:p>
          <a:p>
            <a:pPr algn="r" rtl="1"/>
            <a:r>
              <a:rPr lang="fa-IR" sz="2400" dirty="0" smtClean="0">
                <a:solidFill>
                  <a:schemeClr val="bg1"/>
                </a:solidFill>
              </a:rPr>
              <a:t>نمونه گیری                     (2×2)2=8</a:t>
            </a:r>
          </a:p>
          <a:p>
            <a:pPr algn="r" rtl="1"/>
            <a:r>
              <a:rPr lang="fa-IR" sz="2400" dirty="0" smtClean="0">
                <a:solidFill>
                  <a:schemeClr val="bg1"/>
                </a:solidFill>
              </a:rPr>
              <a:t>توالت نمونه                     (1/2×2/2)2=5/3</a:t>
            </a:r>
          </a:p>
          <a:p>
            <a:pPr algn="r" rtl="1"/>
            <a:r>
              <a:rPr lang="fa-IR" sz="2400" dirty="0" smtClean="0">
                <a:solidFill>
                  <a:schemeClr val="bg1"/>
                </a:solidFill>
              </a:rPr>
              <a:t>نظافت                            0/9×1/4=1/3</a:t>
            </a:r>
          </a:p>
          <a:p>
            <a:pPr algn="r" rtl="1"/>
            <a:r>
              <a:rPr lang="fa-IR" sz="2400" dirty="0" smtClean="0">
                <a:solidFill>
                  <a:schemeClr val="bg1"/>
                </a:solidFill>
              </a:rPr>
              <a:t>پذیرش                            5/9×2/9=17/11</a:t>
            </a:r>
          </a:p>
          <a:p>
            <a:pPr algn="r" rtl="1"/>
            <a:r>
              <a:rPr lang="fa-IR" sz="2400" dirty="0" smtClean="0">
                <a:solidFill>
                  <a:schemeClr val="bg1"/>
                </a:solidFill>
              </a:rPr>
              <a:t>راهرو                            7/5×1/2=9</a:t>
            </a:r>
          </a:p>
        </p:txBody>
      </p:sp>
      <p:sp>
        <p:nvSpPr>
          <p:cNvPr id="4" name="Down Ribbon 3"/>
          <p:cNvSpPr/>
          <p:nvPr/>
        </p:nvSpPr>
        <p:spPr>
          <a:xfrm>
            <a:off x="500034" y="5143512"/>
            <a:ext cx="4714908"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effectLst>
                  <a:glow rad="228600">
                    <a:schemeClr val="accent6">
                      <a:satMod val="175000"/>
                      <a:alpha val="40000"/>
                    </a:schemeClr>
                  </a:glow>
                </a:effectLst>
              </a:rPr>
              <a:t>مساحت کل آزمایشگاه 122/78 مترمربع</a:t>
            </a:r>
            <a:endParaRPr lang="en-US" sz="2000" dirty="0">
              <a:effectLst>
                <a:glow rad="228600">
                  <a:schemeClr val="accent6">
                    <a:satMod val="175000"/>
                    <a:alpha val="40000"/>
                  </a:schemeClr>
                </a:glo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344173"/>
            <a:ext cx="8286808" cy="6370975"/>
          </a:xfrm>
          <a:prstGeom prst="rect">
            <a:avLst/>
          </a:prstGeom>
          <a:noFill/>
        </p:spPr>
        <p:txBody>
          <a:bodyPr wrap="square" rtlCol="0">
            <a:spAutoFit/>
          </a:bodyPr>
          <a:lstStyle/>
          <a:p>
            <a:pPr algn="just" rtl="1"/>
            <a:r>
              <a:rPr lang="fa-IR" sz="2400" dirty="0" smtClean="0">
                <a:solidFill>
                  <a:schemeClr val="bg1"/>
                </a:solidFill>
              </a:rPr>
              <a:t>نمازخانه                           5/10×5/6=28/5</a:t>
            </a:r>
          </a:p>
          <a:p>
            <a:pPr algn="just" rtl="1"/>
            <a:r>
              <a:rPr lang="fa-IR" sz="2400" dirty="0" smtClean="0">
                <a:solidFill>
                  <a:schemeClr val="bg1"/>
                </a:solidFill>
              </a:rPr>
              <a:t>بستری 4تخته                     5/1×6/3=32/1</a:t>
            </a:r>
          </a:p>
          <a:p>
            <a:pPr algn="just" rtl="1"/>
            <a:r>
              <a:rPr lang="fa-IR" sz="2400" dirty="0" smtClean="0">
                <a:solidFill>
                  <a:schemeClr val="bg1"/>
                </a:solidFill>
              </a:rPr>
              <a:t>بستری 4تخته                     5/1×5/8=29/5</a:t>
            </a:r>
          </a:p>
          <a:p>
            <a:pPr algn="just" rtl="1"/>
            <a:r>
              <a:rPr lang="fa-IR" sz="2400" dirty="0" smtClean="0">
                <a:solidFill>
                  <a:schemeClr val="bg1"/>
                </a:solidFill>
              </a:rPr>
              <a:t>خدمات                              5/1×5/2=27</a:t>
            </a:r>
          </a:p>
          <a:p>
            <a:pPr algn="just" rtl="1"/>
            <a:r>
              <a:rPr lang="fa-IR" sz="2400" dirty="0" smtClean="0">
                <a:solidFill>
                  <a:schemeClr val="bg1"/>
                </a:solidFill>
              </a:rPr>
              <a:t>بستری 2تخته                     5/1×3/2=16/3</a:t>
            </a:r>
          </a:p>
          <a:p>
            <a:pPr algn="just" rtl="1"/>
            <a:r>
              <a:rPr lang="fa-IR" sz="2400" dirty="0" smtClean="0">
                <a:solidFill>
                  <a:schemeClr val="bg1"/>
                </a:solidFill>
              </a:rPr>
              <a:t>بستری 2 تخته                    5/1×3/2=16/3</a:t>
            </a:r>
          </a:p>
          <a:p>
            <a:pPr algn="just" rtl="1"/>
            <a:r>
              <a:rPr lang="fa-IR" sz="2400" dirty="0" smtClean="0">
                <a:solidFill>
                  <a:schemeClr val="bg1"/>
                </a:solidFill>
              </a:rPr>
              <a:t>بستری 4 تخته                    (5/1×5/8)3=88/5</a:t>
            </a:r>
          </a:p>
          <a:p>
            <a:pPr algn="just" rtl="1"/>
            <a:r>
              <a:rPr lang="fa-IR" sz="2400" dirty="0" smtClean="0">
                <a:solidFill>
                  <a:schemeClr val="bg1"/>
                </a:solidFill>
              </a:rPr>
              <a:t>اتاق روز                           (4/5×3/1)2=27/9</a:t>
            </a:r>
          </a:p>
          <a:p>
            <a:pPr algn="just" rtl="1"/>
            <a:r>
              <a:rPr lang="fa-IR" sz="2400" dirty="0" smtClean="0">
                <a:solidFill>
                  <a:schemeClr val="bg1"/>
                </a:solidFill>
              </a:rPr>
              <a:t>نظافت                               (3×1/7)2=10/2</a:t>
            </a:r>
          </a:p>
          <a:p>
            <a:pPr algn="just" rtl="1"/>
            <a:r>
              <a:rPr lang="fa-IR" sz="2400" dirty="0" smtClean="0">
                <a:solidFill>
                  <a:schemeClr val="bg1"/>
                </a:solidFill>
              </a:rPr>
              <a:t>بستری 4 تخته                     (5/1×5/8)3=88/5</a:t>
            </a:r>
          </a:p>
          <a:p>
            <a:pPr algn="just" rtl="1"/>
            <a:r>
              <a:rPr lang="fa-IR" sz="2400" dirty="0" smtClean="0">
                <a:solidFill>
                  <a:schemeClr val="bg1"/>
                </a:solidFill>
              </a:rPr>
              <a:t>خدمات                               (5/3×5/1)=27</a:t>
            </a:r>
          </a:p>
          <a:p>
            <a:pPr algn="just" rtl="1"/>
            <a:r>
              <a:rPr lang="fa-IR" sz="2400" dirty="0" smtClean="0">
                <a:solidFill>
                  <a:schemeClr val="bg1"/>
                </a:solidFill>
              </a:rPr>
              <a:t>بستری 2تخته                       5/1×3/1=15/8</a:t>
            </a:r>
          </a:p>
          <a:p>
            <a:pPr algn="just" rtl="1"/>
            <a:r>
              <a:rPr lang="fa-IR" sz="2400" dirty="0" smtClean="0">
                <a:solidFill>
                  <a:schemeClr val="bg1"/>
                </a:solidFill>
              </a:rPr>
              <a:t>کار پرستار                          5/1×3/5=17/8</a:t>
            </a:r>
          </a:p>
          <a:p>
            <a:pPr algn="just" rtl="1"/>
            <a:r>
              <a:rPr lang="fa-IR" sz="2400" dirty="0" smtClean="0">
                <a:solidFill>
                  <a:schemeClr val="bg1"/>
                </a:solidFill>
              </a:rPr>
              <a:t>کارپرستاروبستری6تخته کودکان5/1×5/8=29/5</a:t>
            </a:r>
          </a:p>
          <a:p>
            <a:pPr algn="just" rtl="1"/>
            <a:r>
              <a:rPr lang="fa-IR" sz="2400" dirty="0" smtClean="0">
                <a:solidFill>
                  <a:schemeClr val="bg1"/>
                </a:solidFill>
              </a:rPr>
              <a:t>بستری6تخته کودکان              5/1×5/8=29/5</a:t>
            </a:r>
          </a:p>
          <a:p>
            <a:pPr algn="just" rtl="1"/>
            <a:r>
              <a:rPr lang="fa-IR" sz="2400" dirty="0" smtClean="0">
                <a:solidFill>
                  <a:schemeClr val="bg1"/>
                </a:solidFill>
              </a:rPr>
              <a:t>خدمات                                6×6/4=738/5</a:t>
            </a:r>
          </a:p>
          <a:p>
            <a:pPr algn="just" rtl="1"/>
            <a:r>
              <a:rPr lang="fa-IR" sz="2400" dirty="0" smtClean="0">
                <a:solidFill>
                  <a:schemeClr val="bg1"/>
                </a:solidFill>
              </a:rPr>
              <a:t>تجهیزات                             6/4×2/3=14/7</a:t>
            </a:r>
            <a:endParaRPr lang="en-US" sz="2400"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85720" y="357166"/>
            <a:ext cx="8429684" cy="3785652"/>
          </a:xfrm>
          <a:prstGeom prst="rect">
            <a:avLst/>
          </a:prstGeom>
          <a:noFill/>
        </p:spPr>
        <p:txBody>
          <a:bodyPr wrap="square" rtlCol="0">
            <a:spAutoFit/>
          </a:bodyPr>
          <a:lstStyle/>
          <a:p>
            <a:pPr algn="just" rtl="1"/>
            <a:r>
              <a:rPr lang="fa-IR" sz="2400" dirty="0" smtClean="0">
                <a:solidFill>
                  <a:schemeClr val="bg1"/>
                </a:solidFill>
              </a:rPr>
              <a:t>معاینه                           6/4×3/5=22/4</a:t>
            </a:r>
          </a:p>
          <a:p>
            <a:pPr algn="just" rtl="1"/>
            <a:r>
              <a:rPr lang="fa-IR" sz="2400" dirty="0" smtClean="0">
                <a:solidFill>
                  <a:schemeClr val="bg1"/>
                </a:solidFill>
              </a:rPr>
              <a:t>ملحفه                            6/4×2/7=17/3</a:t>
            </a:r>
          </a:p>
          <a:p>
            <a:pPr algn="just" rtl="1"/>
            <a:r>
              <a:rPr lang="fa-IR" sz="2400" dirty="0" smtClean="0">
                <a:solidFill>
                  <a:schemeClr val="bg1"/>
                </a:solidFill>
              </a:rPr>
              <a:t>ایستگاه پرستاری             6/4×4=25/6</a:t>
            </a:r>
          </a:p>
          <a:p>
            <a:pPr algn="just" rtl="1"/>
            <a:r>
              <a:rPr lang="fa-IR" sz="2400" dirty="0" smtClean="0">
                <a:solidFill>
                  <a:schemeClr val="bg1"/>
                </a:solidFill>
              </a:rPr>
              <a:t>کارتمیز                         6/4×2=12/8</a:t>
            </a:r>
          </a:p>
          <a:p>
            <a:pPr algn="just" rtl="1"/>
            <a:r>
              <a:rPr lang="fa-IR" sz="2400" dirty="0" smtClean="0">
                <a:solidFill>
                  <a:schemeClr val="bg1"/>
                </a:solidFill>
              </a:rPr>
              <a:t>سرویس                         6/4×3=19/2</a:t>
            </a:r>
          </a:p>
          <a:p>
            <a:pPr algn="just" rtl="1"/>
            <a:r>
              <a:rPr lang="fa-IR" sz="2400" dirty="0" smtClean="0">
                <a:solidFill>
                  <a:schemeClr val="bg1"/>
                </a:solidFill>
              </a:rPr>
              <a:t>آبدارخانه                        6/4×3=19/2</a:t>
            </a:r>
          </a:p>
          <a:p>
            <a:pPr algn="just" rtl="1"/>
            <a:r>
              <a:rPr lang="fa-IR" sz="2400" dirty="0" smtClean="0">
                <a:solidFill>
                  <a:schemeClr val="bg1"/>
                </a:solidFill>
              </a:rPr>
              <a:t>خدمات                           6/4×4/5=29</a:t>
            </a:r>
          </a:p>
          <a:p>
            <a:pPr algn="just" rtl="1"/>
            <a:r>
              <a:rPr lang="fa-IR" sz="2400" dirty="0" smtClean="0">
                <a:solidFill>
                  <a:schemeClr val="bg1"/>
                </a:solidFill>
              </a:rPr>
              <a:t>راهرو                           2(2/2× 47)</a:t>
            </a:r>
          </a:p>
          <a:p>
            <a:pPr algn="just" rtl="1"/>
            <a:endParaRPr lang="fa-IR" sz="2400" dirty="0" smtClean="0">
              <a:solidFill>
                <a:schemeClr val="bg1"/>
              </a:solidFill>
            </a:endParaRPr>
          </a:p>
          <a:p>
            <a:pPr algn="just" rtl="1"/>
            <a:r>
              <a:rPr lang="fa-IR" sz="2400" dirty="0" smtClean="0">
                <a:solidFill>
                  <a:schemeClr val="bg1"/>
                </a:solidFill>
              </a:rPr>
              <a:t>                                          206</a:t>
            </a:r>
            <a:endParaRPr lang="en-US" sz="2400" dirty="0">
              <a:solidFill>
                <a:schemeClr val="bg1"/>
              </a:solidFill>
            </a:endParaRPr>
          </a:p>
        </p:txBody>
      </p:sp>
      <p:sp>
        <p:nvSpPr>
          <p:cNvPr id="4" name="Striped Right Arrow 3"/>
          <p:cNvSpPr/>
          <p:nvPr/>
        </p:nvSpPr>
        <p:spPr>
          <a:xfrm rot="5400000">
            <a:off x="4951353" y="3343473"/>
            <a:ext cx="428628" cy="285752"/>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Down Ribbon 4"/>
          <p:cNvSpPr/>
          <p:nvPr/>
        </p:nvSpPr>
        <p:spPr>
          <a:xfrm>
            <a:off x="642910" y="5000636"/>
            <a:ext cx="4429156"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solidFill>
                  <a:schemeClr val="bg1"/>
                </a:solidFill>
                <a:effectLst>
                  <a:glow rad="228600">
                    <a:schemeClr val="accent6">
                      <a:satMod val="175000"/>
                      <a:alpha val="40000"/>
                    </a:schemeClr>
                  </a:glow>
                </a:effectLst>
              </a:rPr>
              <a:t>بخش بستری داخل وزنان</a:t>
            </a:r>
          </a:p>
          <a:p>
            <a:pPr algn="ctr" rtl="1"/>
            <a:r>
              <a:rPr lang="fa-IR" sz="2000" dirty="0" smtClean="0">
                <a:solidFill>
                  <a:schemeClr val="bg1"/>
                </a:solidFill>
                <a:effectLst>
                  <a:glow rad="228600">
                    <a:schemeClr val="accent6">
                      <a:satMod val="175000"/>
                      <a:alpha val="40000"/>
                    </a:schemeClr>
                  </a:glow>
                </a:effectLst>
              </a:rPr>
              <a:t>889 متر مربع</a:t>
            </a:r>
            <a:endParaRPr lang="en-US" sz="2000" dirty="0">
              <a:solidFill>
                <a:schemeClr val="bg1"/>
              </a:solidFill>
              <a:effectLst>
                <a:glow rad="228600">
                  <a:schemeClr val="accent6">
                    <a:satMod val="175000"/>
                    <a:alpha val="40000"/>
                  </a:schemeClr>
                </a:glo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grayscl/>
          </a:blip>
          <a:stretch>
            <a:fillRect/>
          </a:stretch>
        </p:blipFill>
        <p:spPr>
          <a:xfrm>
            <a:off x="0" y="0"/>
            <a:ext cx="9144000" cy="6858000"/>
          </a:xfrm>
          <a:prstGeom prst="rect">
            <a:avLst/>
          </a:prstGeom>
          <a:ln>
            <a:noFill/>
          </a:ln>
          <a:effectLst>
            <a:softEdge rad="112500"/>
          </a:effectLst>
        </p:spPr>
      </p:pic>
      <p:sp>
        <p:nvSpPr>
          <p:cNvPr id="72705" name="Rectangle 1"/>
          <p:cNvSpPr>
            <a:spLocks noChangeArrowheads="1"/>
          </p:cNvSpPr>
          <p:nvPr/>
        </p:nvSpPr>
        <p:spPr bwMode="auto">
          <a:xfrm>
            <a:off x="214282" y="357166"/>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Yagut"/>
                <a:ea typeface="Times New Roman" pitchFamily="18" charset="0"/>
                <a:cs typeface="Arial" pitchFamily="34" charset="0"/>
              </a:rPr>
              <a:t>از بيمارستان هاي معروف آن دوره از بيمارستان ري مي‌توان نام برد كه در سده سوم و چهارم در ايران بوده و رازي پزشك نامدار ايراني براي مدتي رياست آن را به عهده داشته است.</a:t>
            </a:r>
            <a:endParaRPr lang="en-US" sz="2400" dirty="0" smtClean="0">
              <a:solidFill>
                <a:schemeClr val="bg1"/>
              </a:solidFill>
              <a:latin typeface="Yagut"/>
              <a:ea typeface="Times New Roman" pitchFamily="18" charset="0"/>
              <a:cs typeface="Arial" pitchFamily="34" charset="0"/>
            </a:endParaRPr>
          </a:p>
          <a:p>
            <a:pPr marL="0" marR="0" lvl="0" indent="180975" algn="just"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Yagut"/>
                <a:ea typeface="Times New Roman" pitchFamily="18" charset="0"/>
                <a:cs typeface="Arial" pitchFamily="34" charset="0"/>
              </a:rPr>
              <a:t>در عهد عضد الدوله ديلمي به تدريج خدمات بيمارستاني متداول تر شد. بيمارستان عضدي در بغداد به سال 372 هجري افتتاح شد. اين بيمارستان تا مدت ها يكي از مراكز بزرگ درمان بيماران و تدريس علم طب بود. اين بيمارستان تا سال 630 هجري برپا و داير بوده است</a:t>
            </a:r>
            <a:r>
              <a:rPr kumimoji="0" lang="en-US" sz="2400" b="0" i="0" u="none" strike="noStrike" cap="none" normalizeH="0" baseline="0" dirty="0" smtClean="0">
                <a:ln>
                  <a:noFill/>
                </a:ln>
                <a:solidFill>
                  <a:schemeClr val="bg1"/>
                </a:solidFill>
                <a:effectLst/>
                <a:latin typeface="Yagut"/>
                <a:ea typeface="Times New Roman" pitchFamily="18" charset="0"/>
                <a:cs typeface="Arial" pitchFamily="34" charset="0"/>
              </a:rPr>
              <a:t>.</a:t>
            </a:r>
            <a:endParaRPr lang="fa-IR" sz="2400" dirty="0" smtClean="0">
              <a:solidFill>
                <a:schemeClr val="bg1"/>
              </a:solidFill>
              <a:latin typeface="Arial" pitchFamily="34" charset="0"/>
              <a:ea typeface="Times New Roman" pitchFamily="18" charset="0"/>
              <a:cs typeface="Arial" pitchFamily="34" charset="0"/>
            </a:endParaRPr>
          </a:p>
          <a:p>
            <a:pPr marL="0" marR="0" lvl="0" indent="180975" algn="just" defTabSz="914400" rtl="1" eaLnBrk="0" fontAlgn="base" latinLnBrk="0" hangingPunct="0">
              <a:lnSpc>
                <a:spcPct val="100000"/>
              </a:lnSpc>
              <a:spcBef>
                <a:spcPct val="0"/>
              </a:spcBef>
              <a:spcAft>
                <a:spcPct val="0"/>
              </a:spcAft>
              <a:buClrTx/>
              <a:buSzTx/>
              <a:buFontTx/>
              <a:buNone/>
              <a:tabLst/>
            </a:pPr>
            <a:r>
              <a:rPr lang="ar-SA" sz="2400" dirty="0" smtClean="0">
                <a:solidFill>
                  <a:schemeClr val="bg1"/>
                </a:solidFill>
              </a:rPr>
              <a:t>غير از بيمارستان هاي مذكور در آثار مورخان و نويسندگان و سياحان از وجود بيمارستان هايي در ساير شهرها و بلاد اسلامي نام برده شده است.</a:t>
            </a:r>
            <a:endParaRPr lang="en-US" sz="2400" dirty="0" smtClean="0">
              <a:solidFill>
                <a:schemeClr val="bg1"/>
              </a:solidFill>
            </a:endParaRPr>
          </a:p>
          <a:p>
            <a:pPr algn="just" rtl="1"/>
            <a:r>
              <a:rPr lang="ar-SA" sz="2400" dirty="0" smtClean="0">
                <a:solidFill>
                  <a:schemeClr val="bg1"/>
                </a:solidFill>
              </a:rPr>
              <a:t>در قلمرو ممالك اسلامي دو نوع بيمارستان وجود داشته است:</a:t>
            </a:r>
            <a:endParaRPr lang="fa-IR" sz="2400" dirty="0" smtClean="0">
              <a:solidFill>
                <a:schemeClr val="bg1"/>
              </a:solidFill>
            </a:endParaRPr>
          </a:p>
          <a:p>
            <a:pPr algn="just" rtl="1"/>
            <a:r>
              <a:rPr lang="fa-IR" sz="2400" b="1" u="sng" dirty="0" smtClean="0">
                <a:solidFill>
                  <a:schemeClr val="bg1"/>
                </a:solidFill>
              </a:rPr>
              <a:t>1</a:t>
            </a:r>
            <a:r>
              <a:rPr lang="fa-IR" sz="2400" dirty="0" smtClean="0">
                <a:solidFill>
                  <a:schemeClr val="bg1"/>
                </a:solidFill>
              </a:rPr>
              <a:t> </a:t>
            </a:r>
            <a:r>
              <a:rPr lang="ar-SA" sz="2400" dirty="0" smtClean="0">
                <a:solidFill>
                  <a:schemeClr val="bg1"/>
                </a:solidFill>
              </a:rPr>
              <a:t>بيمارستان هاي ثابت</a:t>
            </a:r>
            <a:r>
              <a:rPr lang="fa-IR" sz="2400" dirty="0" smtClean="0">
                <a:solidFill>
                  <a:schemeClr val="bg1"/>
                </a:solidFill>
              </a:rPr>
              <a:t>       </a:t>
            </a:r>
            <a:r>
              <a:rPr lang="fa-IR" sz="2400" b="1" u="sng" dirty="0" smtClean="0">
                <a:solidFill>
                  <a:schemeClr val="bg1"/>
                </a:solidFill>
              </a:rPr>
              <a:t>2</a:t>
            </a:r>
            <a:r>
              <a:rPr lang="fa-IR" sz="2400" dirty="0" smtClean="0">
                <a:solidFill>
                  <a:schemeClr val="bg1"/>
                </a:solidFill>
              </a:rPr>
              <a:t> </a:t>
            </a:r>
            <a:r>
              <a:rPr lang="ar-SA" sz="2400" dirty="0" smtClean="0">
                <a:solidFill>
                  <a:schemeClr val="bg1"/>
                </a:solidFill>
              </a:rPr>
              <a:t>بيمارستان هاي منقول</a:t>
            </a:r>
            <a:endParaRPr lang="en-US" sz="2400" dirty="0" smtClean="0">
              <a:solidFill>
                <a:schemeClr val="bg1"/>
              </a:solidFill>
            </a:endParaRPr>
          </a:p>
          <a:p>
            <a:pPr algn="just" rtl="1"/>
            <a:r>
              <a:rPr lang="en-US" sz="2400" dirty="0" smtClean="0">
                <a:solidFill>
                  <a:schemeClr val="bg1"/>
                </a:solidFill>
              </a:rPr>
              <a:t>  </a:t>
            </a:r>
            <a:r>
              <a:rPr lang="ar-SA" sz="2400" dirty="0" smtClean="0">
                <a:solidFill>
                  <a:schemeClr val="bg1"/>
                </a:solidFill>
              </a:rPr>
              <a:t>از نقطه نظر درمان بيمارستان به دو بخش بيروني و اندروني (به ترتيب سرپايي و بستري) تقسيم مي شده است.</a:t>
            </a:r>
            <a:r>
              <a:rPr lang="en-US" sz="2400" dirty="0" smtClean="0">
                <a:solidFill>
                  <a:schemeClr val="bg1"/>
                </a:solidFill>
              </a:rPr>
              <a:t> </a:t>
            </a:r>
          </a:p>
          <a:p>
            <a:pPr algn="just" rtl="1"/>
            <a:r>
              <a:rPr lang="ar-SA" sz="2400" dirty="0" smtClean="0">
                <a:solidFill>
                  <a:schemeClr val="bg1"/>
                </a:solidFill>
              </a:rPr>
              <a:t>پس از دوران اوج تمدن اسلامي به تدريج دانش پزشكي نيز به همراه ساير علوم و فنون رو به افول گذارد.</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85720" y="500042"/>
            <a:ext cx="8429684" cy="3785652"/>
          </a:xfrm>
          <a:prstGeom prst="rect">
            <a:avLst/>
          </a:prstGeom>
          <a:noFill/>
        </p:spPr>
        <p:txBody>
          <a:bodyPr wrap="square" rtlCol="0">
            <a:spAutoFit/>
          </a:bodyPr>
          <a:lstStyle/>
          <a:p>
            <a:pPr algn="just" rtl="1"/>
            <a:r>
              <a:rPr lang="fa-IR" sz="2400" dirty="0" smtClean="0">
                <a:solidFill>
                  <a:schemeClr val="bg1"/>
                </a:solidFill>
              </a:rPr>
              <a:t>رختشویخانه                  10/4×6=62/5      </a:t>
            </a:r>
          </a:p>
          <a:p>
            <a:pPr algn="just" rtl="1"/>
            <a:r>
              <a:rPr lang="fa-IR" sz="2400" dirty="0" smtClean="0">
                <a:solidFill>
                  <a:schemeClr val="bg1"/>
                </a:solidFill>
              </a:rPr>
              <a:t>شستوشوی عفونی           2/4×3/1=7/5               </a:t>
            </a:r>
          </a:p>
          <a:p>
            <a:pPr algn="just" rtl="1"/>
            <a:r>
              <a:rPr lang="fa-IR" sz="2400" dirty="0" smtClean="0">
                <a:solidFill>
                  <a:schemeClr val="bg1"/>
                </a:solidFill>
              </a:rPr>
              <a:t>توالت                           (1/8×1/3)2=4/7</a:t>
            </a:r>
          </a:p>
          <a:p>
            <a:pPr algn="just" rtl="1"/>
            <a:r>
              <a:rPr lang="fa-IR" sz="2400" dirty="0" smtClean="0">
                <a:solidFill>
                  <a:schemeClr val="bg1"/>
                </a:solidFill>
              </a:rPr>
              <a:t>مسئول رختشویخانه         2/5×2/6=6/5</a:t>
            </a:r>
          </a:p>
          <a:p>
            <a:pPr algn="just" rtl="1"/>
            <a:r>
              <a:rPr lang="fa-IR" sz="2400" dirty="0" smtClean="0">
                <a:solidFill>
                  <a:schemeClr val="bg1"/>
                </a:solidFill>
              </a:rPr>
              <a:t>انبار                            2/5×1/3=3/3</a:t>
            </a:r>
          </a:p>
          <a:p>
            <a:pPr algn="just" rtl="1"/>
            <a:r>
              <a:rPr lang="fa-IR" sz="2400" dirty="0" smtClean="0">
                <a:solidFill>
                  <a:schemeClr val="bg1"/>
                </a:solidFill>
              </a:rPr>
              <a:t>ترولی                          2/5×1/8=4/5</a:t>
            </a:r>
          </a:p>
          <a:p>
            <a:pPr algn="just" rtl="1"/>
            <a:r>
              <a:rPr lang="fa-IR" sz="2400" dirty="0" smtClean="0">
                <a:solidFill>
                  <a:schemeClr val="bg1"/>
                </a:solidFill>
              </a:rPr>
              <a:t>تحویل پارچه                  1/7×2/7=5         </a:t>
            </a:r>
          </a:p>
          <a:p>
            <a:pPr algn="just" rtl="1"/>
            <a:r>
              <a:rPr lang="fa-IR" sz="2400" dirty="0" smtClean="0">
                <a:solidFill>
                  <a:schemeClr val="bg1"/>
                </a:solidFill>
              </a:rPr>
              <a:t>انبارپارچه                     2/7×2/6=7</a:t>
            </a:r>
          </a:p>
          <a:p>
            <a:pPr algn="just" rtl="1"/>
            <a:r>
              <a:rPr lang="fa-IR" sz="2400" dirty="0" smtClean="0">
                <a:solidFill>
                  <a:schemeClr val="bg1"/>
                </a:solidFill>
              </a:rPr>
              <a:t>خیاطی                         2/7×1/2=3/2</a:t>
            </a:r>
          </a:p>
          <a:p>
            <a:pPr algn="just" rtl="1"/>
            <a:r>
              <a:rPr lang="fa-IR" sz="2400" dirty="0" smtClean="0">
                <a:solidFill>
                  <a:schemeClr val="bg1"/>
                </a:solidFill>
              </a:rPr>
              <a:t>راهرو                         2/3×6=14</a:t>
            </a:r>
            <a:endParaRPr lang="en-US" sz="2400" dirty="0">
              <a:solidFill>
                <a:schemeClr val="bg1"/>
              </a:solidFill>
            </a:endParaRPr>
          </a:p>
        </p:txBody>
      </p:sp>
      <p:sp>
        <p:nvSpPr>
          <p:cNvPr id="4" name="Down Ribbon 3"/>
          <p:cNvSpPr/>
          <p:nvPr/>
        </p:nvSpPr>
        <p:spPr>
          <a:xfrm>
            <a:off x="571472" y="5143512"/>
            <a:ext cx="3786214" cy="1143008"/>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effectLst>
                  <a:glow rad="228600">
                    <a:schemeClr val="accent6">
                      <a:satMod val="175000"/>
                      <a:alpha val="40000"/>
                    </a:schemeClr>
                  </a:glow>
                </a:effectLst>
              </a:rPr>
              <a:t>رختشویخانه 118 متر مربع</a:t>
            </a:r>
            <a:endParaRPr lang="en-US" sz="2000" dirty="0">
              <a:effectLst>
                <a:glow rad="228600">
                  <a:schemeClr val="accent6">
                    <a:satMod val="175000"/>
                    <a:alpha val="40000"/>
                  </a:schemeClr>
                </a:glo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85720" y="428604"/>
            <a:ext cx="8429684" cy="5632311"/>
          </a:xfrm>
          <a:prstGeom prst="rect">
            <a:avLst/>
          </a:prstGeom>
          <a:noFill/>
        </p:spPr>
        <p:txBody>
          <a:bodyPr wrap="square" rtlCol="0">
            <a:spAutoFit/>
          </a:bodyPr>
          <a:lstStyle/>
          <a:p>
            <a:pPr algn="just" rtl="1"/>
            <a:r>
              <a:rPr lang="fa-IR" sz="2400" dirty="0" smtClean="0">
                <a:solidFill>
                  <a:schemeClr val="bg1"/>
                </a:solidFill>
              </a:rPr>
              <a:t>انبار دارو                        3/2×4=12/8</a:t>
            </a:r>
          </a:p>
          <a:p>
            <a:pPr algn="just" rtl="1"/>
            <a:r>
              <a:rPr lang="fa-IR" sz="2400" dirty="0" smtClean="0">
                <a:solidFill>
                  <a:schemeClr val="bg1"/>
                </a:solidFill>
              </a:rPr>
              <a:t>انبار کالا                         2/8×4=11/2</a:t>
            </a:r>
          </a:p>
          <a:p>
            <a:pPr algn="just" rtl="1"/>
            <a:r>
              <a:rPr lang="fa-IR" sz="2400" dirty="0" smtClean="0">
                <a:solidFill>
                  <a:schemeClr val="bg1"/>
                </a:solidFill>
              </a:rPr>
              <a:t>انبار عمومی                     2/8×4=11/2</a:t>
            </a:r>
          </a:p>
          <a:p>
            <a:pPr algn="just" rtl="1"/>
            <a:r>
              <a:rPr lang="fa-IR" sz="2400" dirty="0" smtClean="0">
                <a:solidFill>
                  <a:schemeClr val="bg1"/>
                </a:solidFill>
              </a:rPr>
              <a:t>انبار خواروبار                  2/8×4=11/2</a:t>
            </a:r>
          </a:p>
          <a:p>
            <a:pPr algn="just" rtl="1"/>
            <a:r>
              <a:rPr lang="fa-IR" sz="2400" dirty="0" smtClean="0">
                <a:solidFill>
                  <a:schemeClr val="bg1"/>
                </a:solidFill>
              </a:rPr>
              <a:t>انبار وسایل برقی               1/8×4/5=8/1</a:t>
            </a:r>
          </a:p>
          <a:p>
            <a:pPr algn="just" rtl="1"/>
            <a:r>
              <a:rPr lang="fa-IR" sz="2400" dirty="0" smtClean="0">
                <a:solidFill>
                  <a:schemeClr val="bg1"/>
                </a:solidFill>
              </a:rPr>
              <a:t>مسئول انبار                      1/8×2/2=4</a:t>
            </a:r>
          </a:p>
          <a:p>
            <a:pPr algn="just" rtl="1"/>
            <a:r>
              <a:rPr lang="fa-IR" sz="2400" dirty="0" smtClean="0">
                <a:solidFill>
                  <a:schemeClr val="bg1"/>
                </a:solidFill>
              </a:rPr>
              <a:t>گازهای قلبی                     1/9×1/9=3/6</a:t>
            </a:r>
          </a:p>
          <a:p>
            <a:pPr algn="just" rtl="1"/>
            <a:r>
              <a:rPr lang="fa-IR" sz="2400" dirty="0" smtClean="0">
                <a:solidFill>
                  <a:schemeClr val="bg1"/>
                </a:solidFill>
              </a:rPr>
              <a:t>سردخانه زیر صفر             1/9×1/9=3/6</a:t>
            </a:r>
          </a:p>
          <a:p>
            <a:pPr algn="just" rtl="1"/>
            <a:r>
              <a:rPr lang="fa-IR" sz="2400" dirty="0" smtClean="0">
                <a:solidFill>
                  <a:schemeClr val="bg1"/>
                </a:solidFill>
              </a:rPr>
              <a:t>سردخانه بالای صفر           1/9×1/9=3/6</a:t>
            </a:r>
          </a:p>
          <a:p>
            <a:pPr algn="just" rtl="1"/>
            <a:r>
              <a:rPr lang="fa-IR" sz="2400" dirty="0" smtClean="0">
                <a:solidFill>
                  <a:schemeClr val="bg1"/>
                </a:solidFill>
              </a:rPr>
              <a:t>سردخانه سبزیجات             1/9×1/9=3/6</a:t>
            </a:r>
          </a:p>
          <a:p>
            <a:pPr algn="just" rtl="1"/>
            <a:r>
              <a:rPr lang="fa-IR" sz="2400" dirty="0" smtClean="0">
                <a:solidFill>
                  <a:schemeClr val="bg1"/>
                </a:solidFill>
              </a:rPr>
              <a:t>کمر                                1/9×2/2=4/2</a:t>
            </a:r>
          </a:p>
          <a:p>
            <a:pPr algn="just" rtl="1"/>
            <a:r>
              <a:rPr lang="fa-IR" sz="2400" dirty="0" smtClean="0">
                <a:solidFill>
                  <a:schemeClr val="bg1"/>
                </a:solidFill>
              </a:rPr>
              <a:t>انبار متفرقه                      1/9×2/8=5/3</a:t>
            </a:r>
          </a:p>
          <a:p>
            <a:pPr algn="just" rtl="1"/>
            <a:r>
              <a:rPr lang="fa-IR" sz="2400" dirty="0" smtClean="0">
                <a:solidFill>
                  <a:schemeClr val="bg1"/>
                </a:solidFill>
              </a:rPr>
              <a:t>توالت                              1/9×1/4=2/7</a:t>
            </a:r>
          </a:p>
          <a:p>
            <a:pPr algn="just" rtl="1"/>
            <a:r>
              <a:rPr lang="fa-IR" sz="2400" dirty="0" smtClean="0">
                <a:solidFill>
                  <a:schemeClr val="bg1"/>
                </a:solidFill>
              </a:rPr>
              <a:t>نظافت                             1/9×1/7=3/2</a:t>
            </a:r>
          </a:p>
          <a:p>
            <a:pPr algn="just" rtl="1"/>
            <a:r>
              <a:rPr lang="fa-IR" sz="2400" dirty="0" smtClean="0">
                <a:solidFill>
                  <a:schemeClr val="bg1"/>
                </a:solidFill>
              </a:rPr>
              <a:t>راهرو                             1/5×19/5=29/3</a:t>
            </a:r>
            <a:endParaRPr lang="en-US" sz="2400" dirty="0">
              <a:solidFill>
                <a:schemeClr val="bg1"/>
              </a:solidFill>
            </a:endParaRPr>
          </a:p>
        </p:txBody>
      </p:sp>
      <p:sp>
        <p:nvSpPr>
          <p:cNvPr id="4" name="Down Ribbon 3"/>
          <p:cNvSpPr/>
          <p:nvPr/>
        </p:nvSpPr>
        <p:spPr>
          <a:xfrm>
            <a:off x="214282" y="5286388"/>
            <a:ext cx="4000528" cy="1143008"/>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solidFill>
                  <a:schemeClr val="bg1"/>
                </a:solidFill>
                <a:effectLst>
                  <a:glow rad="228600">
                    <a:schemeClr val="accent6">
                      <a:satMod val="175000"/>
                      <a:alpha val="40000"/>
                    </a:schemeClr>
                  </a:glow>
                </a:effectLst>
              </a:rPr>
              <a:t>مساحت کل انبارها</a:t>
            </a:r>
          </a:p>
          <a:p>
            <a:pPr algn="ctr" rtl="1"/>
            <a:r>
              <a:rPr lang="fa-IR" sz="2000" dirty="0" smtClean="0">
                <a:solidFill>
                  <a:schemeClr val="bg1"/>
                </a:solidFill>
                <a:effectLst>
                  <a:glow rad="228600">
                    <a:schemeClr val="accent6">
                      <a:satMod val="175000"/>
                      <a:alpha val="40000"/>
                    </a:schemeClr>
                  </a:glow>
                </a:effectLst>
              </a:rPr>
              <a:t>117/6 میر مربع</a:t>
            </a:r>
            <a:endParaRPr lang="en-US" sz="2000" dirty="0">
              <a:solidFill>
                <a:schemeClr val="bg1"/>
              </a:solidFill>
              <a:effectLst>
                <a:glow rad="228600">
                  <a:schemeClr val="accent6">
                    <a:satMod val="175000"/>
                    <a:alpha val="40000"/>
                  </a:schemeClr>
                </a:glo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357158" y="428604"/>
            <a:ext cx="8358246" cy="6001643"/>
          </a:xfrm>
          <a:prstGeom prst="rect">
            <a:avLst/>
          </a:prstGeom>
          <a:noFill/>
        </p:spPr>
        <p:txBody>
          <a:bodyPr wrap="square" rtlCol="0">
            <a:spAutoFit/>
          </a:bodyPr>
          <a:lstStyle/>
          <a:p>
            <a:pPr algn="just" rtl="1"/>
            <a:r>
              <a:rPr lang="fa-IR" sz="2400" dirty="0" smtClean="0">
                <a:solidFill>
                  <a:schemeClr val="bg1"/>
                </a:solidFill>
              </a:rPr>
              <a:t>آماده سازی                      8/2×4/5=37</a:t>
            </a:r>
          </a:p>
          <a:p>
            <a:pPr algn="just" rtl="1"/>
            <a:r>
              <a:rPr lang="fa-IR" sz="2400" dirty="0" smtClean="0">
                <a:solidFill>
                  <a:schemeClr val="bg1"/>
                </a:solidFill>
              </a:rPr>
              <a:t>آماده سازی                      1/5×5/5=8/2</a:t>
            </a:r>
          </a:p>
          <a:p>
            <a:pPr algn="just" rtl="1"/>
            <a:r>
              <a:rPr lang="fa-IR" sz="2400" dirty="0" smtClean="0">
                <a:solidFill>
                  <a:schemeClr val="bg1"/>
                </a:solidFill>
              </a:rPr>
              <a:t>توالت                             1/3×2/6=3/4</a:t>
            </a:r>
          </a:p>
          <a:p>
            <a:pPr algn="just" rtl="1"/>
            <a:r>
              <a:rPr lang="fa-IR" sz="2400" dirty="0" smtClean="0">
                <a:solidFill>
                  <a:schemeClr val="bg1"/>
                </a:solidFill>
              </a:rPr>
              <a:t>نظافت                            1/9×2/6=5 </a:t>
            </a:r>
          </a:p>
          <a:p>
            <a:pPr algn="just" rtl="1"/>
            <a:r>
              <a:rPr lang="fa-IR" sz="2400" dirty="0" smtClean="0">
                <a:solidFill>
                  <a:schemeClr val="bg1"/>
                </a:solidFill>
              </a:rPr>
              <a:t>ترولی                            2/4×2/6=6/2</a:t>
            </a:r>
          </a:p>
          <a:p>
            <a:pPr algn="just" rtl="1"/>
            <a:r>
              <a:rPr lang="fa-IR" sz="2400" dirty="0" smtClean="0">
                <a:solidFill>
                  <a:schemeClr val="bg1"/>
                </a:solidFill>
              </a:rPr>
              <a:t>اتاق برق                         3/3×2/5=8/3   </a:t>
            </a:r>
          </a:p>
          <a:p>
            <a:pPr algn="just" rtl="1"/>
            <a:r>
              <a:rPr lang="fa-IR" sz="2400" dirty="0" smtClean="0">
                <a:solidFill>
                  <a:schemeClr val="bg1"/>
                </a:solidFill>
              </a:rPr>
              <a:t>توالت                             (3/3×1/2)2=8</a:t>
            </a:r>
          </a:p>
          <a:p>
            <a:pPr algn="just" rtl="1"/>
            <a:r>
              <a:rPr lang="fa-IR" sz="2400" dirty="0" smtClean="0">
                <a:solidFill>
                  <a:schemeClr val="bg1"/>
                </a:solidFill>
              </a:rPr>
              <a:t>رستوران                         5/2×9=46/8</a:t>
            </a:r>
          </a:p>
          <a:p>
            <a:pPr algn="just" rtl="1"/>
            <a:r>
              <a:rPr lang="fa-IR" sz="2400" dirty="0" smtClean="0">
                <a:solidFill>
                  <a:schemeClr val="bg1"/>
                </a:solidFill>
              </a:rPr>
              <a:t>سلف سرویس                    4/2×3/4=14/3</a:t>
            </a:r>
          </a:p>
          <a:p>
            <a:pPr algn="just" rtl="1"/>
            <a:r>
              <a:rPr lang="fa-IR" sz="2400" dirty="0" smtClean="0">
                <a:solidFill>
                  <a:schemeClr val="bg1"/>
                </a:solidFill>
              </a:rPr>
              <a:t>ظرفشویی                         4/2×2/5=10/5</a:t>
            </a:r>
          </a:p>
          <a:p>
            <a:pPr algn="just" rtl="1"/>
            <a:r>
              <a:rPr lang="fa-IR" sz="2400" dirty="0" smtClean="0">
                <a:solidFill>
                  <a:schemeClr val="bg1"/>
                </a:solidFill>
              </a:rPr>
              <a:t>سرپرست                         2/5×2/2=5/5</a:t>
            </a:r>
          </a:p>
          <a:p>
            <a:pPr algn="just" rtl="1"/>
            <a:r>
              <a:rPr lang="fa-IR" sz="2400" dirty="0" smtClean="0">
                <a:solidFill>
                  <a:schemeClr val="bg1"/>
                </a:solidFill>
              </a:rPr>
              <a:t>غذای رژیمی                    2/5×2/5=6/25</a:t>
            </a:r>
          </a:p>
          <a:p>
            <a:pPr algn="just" rtl="1"/>
            <a:r>
              <a:rPr lang="fa-IR" sz="2400" dirty="0" smtClean="0">
                <a:solidFill>
                  <a:schemeClr val="bg1"/>
                </a:solidFill>
              </a:rPr>
              <a:t>کباب پز                          2/5× 2/4=6</a:t>
            </a:r>
          </a:p>
          <a:p>
            <a:pPr algn="just" rtl="1"/>
            <a:r>
              <a:rPr lang="fa-IR" sz="2400" dirty="0" smtClean="0">
                <a:solidFill>
                  <a:schemeClr val="bg1"/>
                </a:solidFill>
              </a:rPr>
              <a:t>انبار روزانه                     2/5×2/2= 5/5</a:t>
            </a:r>
          </a:p>
          <a:p>
            <a:pPr algn="just" rtl="1"/>
            <a:r>
              <a:rPr lang="fa-IR" sz="2400" dirty="0" smtClean="0">
                <a:solidFill>
                  <a:schemeClr val="bg1"/>
                </a:solidFill>
              </a:rPr>
              <a:t>راهرو                            6×7=42</a:t>
            </a:r>
          </a:p>
          <a:p>
            <a:pPr algn="just" rtl="1"/>
            <a:r>
              <a:rPr lang="fa-IR" sz="2400" dirty="0" smtClean="0">
                <a:solidFill>
                  <a:schemeClr val="bg1"/>
                </a:solidFill>
              </a:rPr>
              <a:t>ورودی                           2/5×2/2=5/5</a:t>
            </a:r>
            <a:endParaRPr lang="en-US" sz="2400" dirty="0">
              <a:solidFill>
                <a:schemeClr val="bg1"/>
              </a:solidFill>
            </a:endParaRPr>
          </a:p>
        </p:txBody>
      </p:sp>
      <p:sp>
        <p:nvSpPr>
          <p:cNvPr id="4" name="Down Ribbon 3"/>
          <p:cNvSpPr/>
          <p:nvPr/>
        </p:nvSpPr>
        <p:spPr>
          <a:xfrm>
            <a:off x="142844" y="5214950"/>
            <a:ext cx="4071966" cy="1285860"/>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solidFill>
                  <a:schemeClr val="bg1"/>
                </a:solidFill>
                <a:effectLst>
                  <a:glow rad="228600">
                    <a:schemeClr val="accent6">
                      <a:satMod val="175000"/>
                      <a:alpha val="40000"/>
                    </a:schemeClr>
                  </a:glow>
                </a:effectLst>
              </a:rPr>
              <a:t>آشپزخانه ورستوران</a:t>
            </a:r>
          </a:p>
          <a:p>
            <a:pPr algn="ctr" rtl="1"/>
            <a:r>
              <a:rPr lang="fa-IR" sz="2000" dirty="0" smtClean="0">
                <a:solidFill>
                  <a:schemeClr val="bg1"/>
                </a:solidFill>
                <a:effectLst>
                  <a:glow rad="228600">
                    <a:schemeClr val="accent6">
                      <a:satMod val="175000"/>
                      <a:alpha val="40000"/>
                    </a:schemeClr>
                  </a:glow>
                </a:effectLst>
              </a:rPr>
              <a:t>217/5 متر مربع</a:t>
            </a:r>
            <a:endParaRPr lang="en-US" sz="2000" dirty="0">
              <a:solidFill>
                <a:schemeClr val="bg1"/>
              </a:solidFill>
              <a:effectLst>
                <a:glow rad="228600">
                  <a:schemeClr val="accent6">
                    <a:satMod val="175000"/>
                    <a:alpha val="40000"/>
                  </a:schemeClr>
                </a:glo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428604"/>
            <a:ext cx="8286808" cy="3046988"/>
          </a:xfrm>
          <a:prstGeom prst="rect">
            <a:avLst/>
          </a:prstGeom>
          <a:noFill/>
        </p:spPr>
        <p:txBody>
          <a:bodyPr wrap="square" rtlCol="0">
            <a:spAutoFit/>
          </a:bodyPr>
          <a:lstStyle/>
          <a:p>
            <a:pPr algn="just" rtl="1"/>
            <a:r>
              <a:rPr lang="fa-IR" sz="2400" dirty="0" smtClean="0">
                <a:solidFill>
                  <a:schemeClr val="bg1"/>
                </a:solidFill>
              </a:rPr>
              <a:t>مراقبت از بیمار               5/6×8/4=47 </a:t>
            </a:r>
          </a:p>
          <a:p>
            <a:pPr algn="just" rtl="1"/>
            <a:r>
              <a:rPr lang="fa-IR" sz="2400" dirty="0" smtClean="0">
                <a:solidFill>
                  <a:schemeClr val="bg1"/>
                </a:solidFill>
              </a:rPr>
              <a:t>کابین ایزوله                    2/8×3/4=9/5</a:t>
            </a:r>
          </a:p>
          <a:p>
            <a:pPr algn="just" rtl="1"/>
            <a:r>
              <a:rPr lang="fa-IR" sz="2400" dirty="0" smtClean="0">
                <a:solidFill>
                  <a:schemeClr val="bg1"/>
                </a:solidFill>
              </a:rPr>
              <a:t>راهرو                           2/2×3=6/6</a:t>
            </a:r>
          </a:p>
          <a:p>
            <a:pPr algn="just" rtl="1"/>
            <a:r>
              <a:rPr lang="fa-IR" sz="2400" dirty="0" smtClean="0">
                <a:solidFill>
                  <a:schemeClr val="bg1"/>
                </a:solidFill>
              </a:rPr>
              <a:t>کثیف                             2/4×3/2=8</a:t>
            </a:r>
          </a:p>
          <a:p>
            <a:pPr algn="just" rtl="1"/>
            <a:r>
              <a:rPr lang="fa-IR" sz="2400" dirty="0" smtClean="0">
                <a:solidFill>
                  <a:schemeClr val="bg1"/>
                </a:solidFill>
              </a:rPr>
              <a:t>دارو تمیز                       3/3×1/9=6/3</a:t>
            </a:r>
          </a:p>
          <a:p>
            <a:pPr algn="just" rtl="1"/>
            <a:r>
              <a:rPr lang="fa-IR" sz="2400" dirty="0" smtClean="0">
                <a:solidFill>
                  <a:schemeClr val="bg1"/>
                </a:solidFill>
              </a:rPr>
              <a:t>ایستگاه پرستاری              3/3×3=10</a:t>
            </a:r>
          </a:p>
          <a:p>
            <a:pPr algn="just" rtl="1"/>
            <a:r>
              <a:rPr lang="fa-IR" sz="2400" dirty="0" smtClean="0">
                <a:solidFill>
                  <a:schemeClr val="bg1"/>
                </a:solidFill>
              </a:rPr>
              <a:t>توالت و...                       3/2×2/3=8</a:t>
            </a:r>
          </a:p>
          <a:p>
            <a:pPr algn="just" rtl="1"/>
            <a:r>
              <a:rPr lang="fa-IR" sz="2400" dirty="0" smtClean="0">
                <a:solidFill>
                  <a:schemeClr val="bg1"/>
                </a:solidFill>
              </a:rPr>
              <a:t>راهرو                            3/3×2/1=7</a:t>
            </a:r>
            <a:endParaRPr lang="en-US" sz="2400" dirty="0">
              <a:solidFill>
                <a:schemeClr val="bg1"/>
              </a:solidFill>
            </a:endParaRPr>
          </a:p>
        </p:txBody>
      </p:sp>
      <p:sp>
        <p:nvSpPr>
          <p:cNvPr id="5" name="Down Ribbon 4"/>
          <p:cNvSpPr/>
          <p:nvPr/>
        </p:nvSpPr>
        <p:spPr>
          <a:xfrm>
            <a:off x="428596" y="5072074"/>
            <a:ext cx="4214842"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lvl="1" algn="ctr" rtl="1"/>
            <a:r>
              <a:rPr lang="en-US" sz="2000" dirty="0" err="1" smtClean="0">
                <a:effectLst>
                  <a:glow rad="228600">
                    <a:schemeClr val="accent6">
                      <a:satMod val="175000"/>
                      <a:alpha val="40000"/>
                    </a:schemeClr>
                  </a:glow>
                </a:effectLst>
              </a:rPr>
              <a:t>Icu</a:t>
            </a:r>
            <a:r>
              <a:rPr lang="fa-IR" sz="2000" dirty="0" smtClean="0">
                <a:effectLst>
                  <a:glow rad="228600">
                    <a:schemeClr val="accent6">
                      <a:satMod val="175000"/>
                      <a:alpha val="40000"/>
                    </a:schemeClr>
                  </a:glow>
                </a:effectLst>
              </a:rPr>
              <a:t> 102/5</a:t>
            </a:r>
            <a:endParaRPr lang="en-US" sz="2000" dirty="0">
              <a:effectLst>
                <a:glow rad="228600">
                  <a:schemeClr val="accent6">
                    <a:satMod val="175000"/>
                    <a:alpha val="40000"/>
                  </a:schemeClr>
                </a:glo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14282" y="500042"/>
            <a:ext cx="8501122" cy="6001643"/>
          </a:xfrm>
          <a:prstGeom prst="rect">
            <a:avLst/>
          </a:prstGeom>
          <a:noFill/>
        </p:spPr>
        <p:txBody>
          <a:bodyPr wrap="square" rtlCol="0">
            <a:spAutoFit/>
          </a:bodyPr>
          <a:lstStyle/>
          <a:p>
            <a:pPr algn="just" rtl="1"/>
            <a:r>
              <a:rPr lang="fa-IR" sz="2400" dirty="0" smtClean="0">
                <a:solidFill>
                  <a:schemeClr val="bg1"/>
                </a:solidFill>
              </a:rPr>
              <a:t>اتاق جلسات                     3/9×3=11/7</a:t>
            </a:r>
          </a:p>
          <a:p>
            <a:pPr algn="just" rtl="1"/>
            <a:r>
              <a:rPr lang="fa-IR" sz="2400" dirty="0" smtClean="0">
                <a:solidFill>
                  <a:schemeClr val="bg1"/>
                </a:solidFill>
              </a:rPr>
              <a:t>تجهیزات                         3×2/1=6/3</a:t>
            </a:r>
          </a:p>
          <a:p>
            <a:pPr algn="just" rtl="1"/>
            <a:r>
              <a:rPr lang="fa-IR" sz="2400" dirty="0" smtClean="0">
                <a:solidFill>
                  <a:schemeClr val="bg1"/>
                </a:solidFill>
              </a:rPr>
              <a:t>جمع آوری ابزارجراحی      3×2/4=7/2</a:t>
            </a:r>
          </a:p>
          <a:p>
            <a:pPr algn="just" rtl="1"/>
            <a:r>
              <a:rPr lang="fa-IR" sz="2400" dirty="0" smtClean="0">
                <a:solidFill>
                  <a:schemeClr val="bg1"/>
                </a:solidFill>
              </a:rPr>
              <a:t>کثیف                              2×2=4</a:t>
            </a:r>
          </a:p>
          <a:p>
            <a:pPr algn="just" rtl="1"/>
            <a:r>
              <a:rPr lang="fa-IR" sz="2400" dirty="0" smtClean="0">
                <a:solidFill>
                  <a:schemeClr val="bg1"/>
                </a:solidFill>
              </a:rPr>
              <a:t>نظافت                             2×1/2=1/4</a:t>
            </a:r>
          </a:p>
          <a:p>
            <a:pPr algn="just" rtl="1"/>
            <a:r>
              <a:rPr lang="fa-IR" sz="2400" dirty="0" smtClean="0">
                <a:solidFill>
                  <a:schemeClr val="bg1"/>
                </a:solidFill>
              </a:rPr>
              <a:t>استراحت                         (2×3/5)2=14</a:t>
            </a:r>
          </a:p>
          <a:p>
            <a:pPr algn="just" rtl="1"/>
            <a:r>
              <a:rPr lang="fa-IR" sz="2400" dirty="0" smtClean="0">
                <a:solidFill>
                  <a:schemeClr val="bg1"/>
                </a:solidFill>
              </a:rPr>
              <a:t>انبار گچ                           (2×2/8)=5/6</a:t>
            </a:r>
          </a:p>
          <a:p>
            <a:pPr algn="just" rtl="1"/>
            <a:r>
              <a:rPr lang="fa-IR" sz="2400" dirty="0" smtClean="0">
                <a:solidFill>
                  <a:schemeClr val="bg1"/>
                </a:solidFill>
              </a:rPr>
              <a:t>اسکراپ                          (2×2/8)=5/6</a:t>
            </a:r>
          </a:p>
          <a:p>
            <a:pPr algn="just" rtl="1"/>
            <a:r>
              <a:rPr lang="fa-IR" sz="2400" dirty="0" smtClean="0">
                <a:solidFill>
                  <a:schemeClr val="bg1"/>
                </a:solidFill>
              </a:rPr>
              <a:t>استریل فرعی                    2/8×6=16/8           </a:t>
            </a:r>
          </a:p>
          <a:p>
            <a:pPr algn="just" rtl="1"/>
            <a:r>
              <a:rPr lang="fa-IR" sz="2400" dirty="0" smtClean="0">
                <a:solidFill>
                  <a:schemeClr val="bg1"/>
                </a:solidFill>
              </a:rPr>
              <a:t>تمیز                                2/1×2/4=5              </a:t>
            </a:r>
          </a:p>
          <a:p>
            <a:pPr algn="just" rtl="1"/>
            <a:r>
              <a:rPr lang="fa-IR" sz="2400" dirty="0" smtClean="0">
                <a:solidFill>
                  <a:schemeClr val="bg1"/>
                </a:solidFill>
              </a:rPr>
              <a:t>ایستگاه پرستاری                2/4×2/8=6/7</a:t>
            </a:r>
          </a:p>
          <a:p>
            <a:pPr algn="just" rtl="1"/>
            <a:r>
              <a:rPr lang="fa-IR" sz="2400" dirty="0" smtClean="0">
                <a:solidFill>
                  <a:schemeClr val="bg1"/>
                </a:solidFill>
              </a:rPr>
              <a:t>ریکاوری                         4/9× 3/7=18/1</a:t>
            </a:r>
          </a:p>
          <a:p>
            <a:pPr algn="just" rtl="1"/>
            <a:r>
              <a:rPr lang="fa-IR" sz="2400" dirty="0" smtClean="0">
                <a:solidFill>
                  <a:schemeClr val="bg1"/>
                </a:solidFill>
              </a:rPr>
              <a:t>سرپرست بیهوشی               3/9×2/7=10/5</a:t>
            </a:r>
          </a:p>
          <a:p>
            <a:pPr algn="just" rtl="1"/>
            <a:r>
              <a:rPr lang="fa-IR" sz="2400" dirty="0" smtClean="0">
                <a:solidFill>
                  <a:schemeClr val="bg1"/>
                </a:solidFill>
              </a:rPr>
              <a:t>ادیولوژی                          1×2/7=3</a:t>
            </a:r>
          </a:p>
          <a:p>
            <a:pPr algn="just" rtl="1"/>
            <a:r>
              <a:rPr lang="fa-IR" sz="2400" dirty="0" smtClean="0">
                <a:solidFill>
                  <a:schemeClr val="bg1"/>
                </a:solidFill>
              </a:rPr>
              <a:t>سرپرست بخش                   2/6×3/7=9/6</a:t>
            </a:r>
          </a:p>
          <a:p>
            <a:pPr algn="just" rtl="1"/>
            <a:r>
              <a:rPr lang="fa-IR" sz="2400" dirty="0" smtClean="0">
                <a:solidFill>
                  <a:schemeClr val="bg1"/>
                </a:solidFill>
              </a:rPr>
              <a:t>خدمات                             9/5×4/9=46/5</a:t>
            </a:r>
            <a:endParaRPr lang="en-US" sz="2400"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357158" y="428604"/>
            <a:ext cx="8358246" cy="3046988"/>
          </a:xfrm>
          <a:prstGeom prst="rect">
            <a:avLst/>
          </a:prstGeom>
          <a:noFill/>
        </p:spPr>
        <p:txBody>
          <a:bodyPr wrap="square" rtlCol="0">
            <a:spAutoFit/>
          </a:bodyPr>
          <a:lstStyle/>
          <a:p>
            <a:pPr algn="r" rtl="1"/>
            <a:r>
              <a:rPr lang="fa-IR" sz="2400" dirty="0" smtClean="0">
                <a:solidFill>
                  <a:schemeClr val="bg1"/>
                </a:solidFill>
              </a:rPr>
              <a:t>ضدعفونی برانکارد           1/5×2/3=3/5</a:t>
            </a:r>
          </a:p>
          <a:p>
            <a:pPr algn="r" rtl="1"/>
            <a:r>
              <a:rPr lang="fa-IR" sz="2400" dirty="0" smtClean="0">
                <a:solidFill>
                  <a:schemeClr val="bg1"/>
                </a:solidFill>
              </a:rPr>
              <a:t>راهرو                            3×5/5=16/5</a:t>
            </a:r>
          </a:p>
          <a:p>
            <a:pPr algn="r" rtl="1"/>
            <a:r>
              <a:rPr lang="fa-IR" sz="2400" dirty="0" smtClean="0">
                <a:solidFill>
                  <a:schemeClr val="bg1"/>
                </a:solidFill>
              </a:rPr>
              <a:t>اتاق کنترل                       1/5×4/25=6/3</a:t>
            </a:r>
          </a:p>
          <a:p>
            <a:pPr algn="r" rtl="1"/>
            <a:r>
              <a:rPr lang="fa-IR" sz="2400" dirty="0" smtClean="0">
                <a:solidFill>
                  <a:schemeClr val="bg1"/>
                </a:solidFill>
              </a:rPr>
              <a:t>راهرو                            2/8×16=44/8</a:t>
            </a:r>
          </a:p>
          <a:p>
            <a:pPr algn="r" rtl="1"/>
            <a:r>
              <a:rPr lang="fa-IR" sz="2400" dirty="0" smtClean="0">
                <a:solidFill>
                  <a:schemeClr val="bg1"/>
                </a:solidFill>
              </a:rPr>
              <a:t>فضای آمادگی بیمار           3/3×3/3=11</a:t>
            </a:r>
          </a:p>
          <a:p>
            <a:pPr algn="r" rtl="1"/>
            <a:r>
              <a:rPr lang="fa-IR" sz="2400" dirty="0" smtClean="0">
                <a:solidFill>
                  <a:schemeClr val="bg1"/>
                </a:solidFill>
              </a:rPr>
              <a:t>راهرو                            2/5×11/5=29</a:t>
            </a:r>
          </a:p>
          <a:p>
            <a:pPr algn="r" rtl="1"/>
            <a:r>
              <a:rPr lang="fa-IR" sz="2400" dirty="0" smtClean="0">
                <a:solidFill>
                  <a:schemeClr val="bg1"/>
                </a:solidFill>
              </a:rPr>
              <a:t>راهرو                            2/5×14=35</a:t>
            </a:r>
          </a:p>
          <a:p>
            <a:pPr algn="r" rtl="1"/>
            <a:r>
              <a:rPr lang="fa-IR" sz="2400" dirty="0" smtClean="0">
                <a:solidFill>
                  <a:schemeClr val="bg1"/>
                </a:solidFill>
              </a:rPr>
              <a:t>راهرو                            2/5×5=12/5</a:t>
            </a:r>
          </a:p>
        </p:txBody>
      </p:sp>
      <p:sp>
        <p:nvSpPr>
          <p:cNvPr id="4" name="Down Ribbon 3"/>
          <p:cNvSpPr/>
          <p:nvPr/>
        </p:nvSpPr>
        <p:spPr>
          <a:xfrm>
            <a:off x="357158" y="4857760"/>
            <a:ext cx="4429156" cy="1285884"/>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effectLst>
                  <a:glow rad="228600">
                    <a:schemeClr val="accent6">
                      <a:satMod val="175000"/>
                      <a:alpha val="40000"/>
                    </a:schemeClr>
                  </a:glow>
                </a:effectLst>
              </a:rPr>
              <a:t>مساحت کل اعال جراحی</a:t>
            </a:r>
          </a:p>
          <a:p>
            <a:pPr algn="ctr" rtl="1"/>
            <a:r>
              <a:rPr lang="fa-IR" sz="2000" dirty="0" smtClean="0">
                <a:effectLst>
                  <a:glow rad="228600">
                    <a:schemeClr val="accent6">
                      <a:satMod val="175000"/>
                      <a:alpha val="40000"/>
                    </a:schemeClr>
                  </a:glow>
                </a:effectLst>
              </a:rPr>
              <a:t>410 متر مربع</a:t>
            </a:r>
            <a:endParaRPr lang="en-US" sz="2000" dirty="0">
              <a:effectLst>
                <a:glow rad="228600">
                  <a:schemeClr val="accent6">
                    <a:satMod val="175000"/>
                    <a:alpha val="40000"/>
                  </a:schemeClr>
                </a:glo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500042"/>
            <a:ext cx="8215370" cy="2308324"/>
          </a:xfrm>
          <a:prstGeom prst="rect">
            <a:avLst/>
          </a:prstGeom>
          <a:noFill/>
        </p:spPr>
        <p:txBody>
          <a:bodyPr wrap="square" rtlCol="0">
            <a:spAutoFit/>
          </a:bodyPr>
          <a:lstStyle/>
          <a:p>
            <a:pPr algn="r" rtl="1"/>
            <a:r>
              <a:rPr lang="fa-IR" sz="2400" dirty="0" smtClean="0">
                <a:solidFill>
                  <a:schemeClr val="bg1"/>
                </a:solidFill>
              </a:rPr>
              <a:t>شستشو                         3/1×4/5=14</a:t>
            </a:r>
          </a:p>
          <a:p>
            <a:pPr algn="r" rtl="1"/>
            <a:r>
              <a:rPr lang="fa-IR" sz="2400" dirty="0" smtClean="0">
                <a:solidFill>
                  <a:schemeClr val="bg1"/>
                </a:solidFill>
              </a:rPr>
              <a:t>انبار استریل                   3/2×6/5=20</a:t>
            </a:r>
          </a:p>
          <a:p>
            <a:pPr algn="r" rtl="1"/>
            <a:r>
              <a:rPr lang="fa-IR" sz="2400" dirty="0" smtClean="0">
                <a:solidFill>
                  <a:schemeClr val="bg1"/>
                </a:solidFill>
              </a:rPr>
              <a:t>سرویس وخدمات             3/1×4/8=15</a:t>
            </a:r>
          </a:p>
          <a:p>
            <a:pPr algn="r" rtl="1"/>
            <a:r>
              <a:rPr lang="fa-IR" sz="2400" dirty="0" smtClean="0">
                <a:solidFill>
                  <a:schemeClr val="bg1"/>
                </a:solidFill>
              </a:rPr>
              <a:t>خدمات وسرپرست           4/5×5/4=24</a:t>
            </a:r>
          </a:p>
          <a:p>
            <a:pPr algn="r" rtl="1"/>
            <a:r>
              <a:rPr lang="fa-IR" sz="2400" dirty="0" smtClean="0">
                <a:solidFill>
                  <a:schemeClr val="bg1"/>
                </a:solidFill>
              </a:rPr>
              <a:t>تحویل                           1/5×3/4=5/1</a:t>
            </a:r>
          </a:p>
          <a:p>
            <a:pPr algn="r" rtl="1"/>
            <a:r>
              <a:rPr lang="fa-IR" sz="2400" dirty="0" smtClean="0">
                <a:solidFill>
                  <a:schemeClr val="bg1"/>
                </a:solidFill>
              </a:rPr>
              <a:t>تعویض روپوش              2/8×2=5/6</a:t>
            </a:r>
            <a:endParaRPr lang="en-US" sz="2400" dirty="0">
              <a:solidFill>
                <a:schemeClr val="bg1"/>
              </a:solidFill>
            </a:endParaRPr>
          </a:p>
        </p:txBody>
      </p:sp>
      <p:sp>
        <p:nvSpPr>
          <p:cNvPr id="4" name="Down Ribbon 3"/>
          <p:cNvSpPr/>
          <p:nvPr/>
        </p:nvSpPr>
        <p:spPr>
          <a:xfrm>
            <a:off x="500034" y="5000636"/>
            <a:ext cx="3786214"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effectLst>
                  <a:glow rad="228600">
                    <a:schemeClr val="accent6">
                      <a:satMod val="175000"/>
                      <a:alpha val="40000"/>
                    </a:schemeClr>
                  </a:glow>
                </a:effectLst>
              </a:rPr>
              <a:t>استریل مرکزی</a:t>
            </a:r>
          </a:p>
          <a:p>
            <a:pPr algn="ctr" rtl="1"/>
            <a:r>
              <a:rPr lang="fa-IR" sz="2000" dirty="0" smtClean="0">
                <a:effectLst>
                  <a:glow rad="228600">
                    <a:schemeClr val="accent6">
                      <a:satMod val="175000"/>
                      <a:alpha val="40000"/>
                    </a:schemeClr>
                  </a:glow>
                </a:effectLst>
              </a:rPr>
              <a:t>83/7 مترمربع</a:t>
            </a:r>
            <a:endParaRPr lang="en-US" sz="2000" dirty="0">
              <a:effectLst>
                <a:glow rad="228600">
                  <a:schemeClr val="accent6">
                    <a:satMod val="175000"/>
                    <a:alpha val="40000"/>
                  </a:schemeClr>
                </a:glo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428604"/>
            <a:ext cx="8286808" cy="5262979"/>
          </a:xfrm>
          <a:prstGeom prst="rect">
            <a:avLst/>
          </a:prstGeom>
          <a:noFill/>
        </p:spPr>
        <p:txBody>
          <a:bodyPr wrap="square" rtlCol="0">
            <a:spAutoFit/>
          </a:bodyPr>
          <a:lstStyle/>
          <a:p>
            <a:pPr algn="just" rtl="1"/>
            <a:r>
              <a:rPr lang="fa-IR" sz="2400" dirty="0" smtClean="0">
                <a:solidFill>
                  <a:schemeClr val="bg1"/>
                </a:solidFill>
              </a:rPr>
              <a:t>کثیف                              3/3×1/2=4</a:t>
            </a:r>
          </a:p>
          <a:p>
            <a:pPr algn="just" rtl="1"/>
            <a:r>
              <a:rPr lang="fa-IR" sz="2400" dirty="0" smtClean="0">
                <a:solidFill>
                  <a:schemeClr val="bg1"/>
                </a:solidFill>
              </a:rPr>
              <a:t>تعویض روپوش                 (2/2×1/2)3=7/8</a:t>
            </a:r>
          </a:p>
          <a:p>
            <a:pPr algn="just" rtl="1"/>
            <a:r>
              <a:rPr lang="fa-IR" sz="2400" dirty="0" smtClean="0">
                <a:solidFill>
                  <a:schemeClr val="bg1"/>
                </a:solidFill>
              </a:rPr>
              <a:t>انبار فیلم                          1/4×2/2=3</a:t>
            </a:r>
          </a:p>
          <a:p>
            <a:pPr algn="just" rtl="1"/>
            <a:r>
              <a:rPr lang="fa-IR" sz="2400" dirty="0" smtClean="0">
                <a:solidFill>
                  <a:schemeClr val="bg1"/>
                </a:solidFill>
              </a:rPr>
              <a:t>اتاق روشن                       2/1×2/7=5/6</a:t>
            </a:r>
          </a:p>
          <a:p>
            <a:pPr algn="just" rtl="1"/>
            <a:r>
              <a:rPr lang="fa-IR" sz="2400" dirty="0" smtClean="0">
                <a:solidFill>
                  <a:schemeClr val="bg1"/>
                </a:solidFill>
              </a:rPr>
              <a:t>اتاق تاریک                       3/3×2/7=8/9</a:t>
            </a:r>
          </a:p>
          <a:p>
            <a:pPr algn="just" rtl="1"/>
            <a:r>
              <a:rPr lang="fa-IR" sz="2400" dirty="0" smtClean="0">
                <a:solidFill>
                  <a:schemeClr val="bg1"/>
                </a:solidFill>
              </a:rPr>
              <a:t>                                      1/1×1/4=1/5</a:t>
            </a:r>
          </a:p>
          <a:p>
            <a:pPr algn="just" rtl="1"/>
            <a:r>
              <a:rPr lang="fa-IR" sz="2400" dirty="0" smtClean="0">
                <a:solidFill>
                  <a:schemeClr val="bg1"/>
                </a:solidFill>
              </a:rPr>
              <a:t>اتاق فلئورسکوپی                5/8×4/8=27/8</a:t>
            </a:r>
          </a:p>
          <a:p>
            <a:pPr algn="just" rtl="1"/>
            <a:r>
              <a:rPr lang="fa-IR" sz="2400" dirty="0" smtClean="0">
                <a:solidFill>
                  <a:schemeClr val="bg1"/>
                </a:solidFill>
              </a:rPr>
              <a:t>توالت                               1/9×1/5=3</a:t>
            </a:r>
          </a:p>
          <a:p>
            <a:pPr algn="just" rtl="1"/>
            <a:r>
              <a:rPr lang="fa-IR" sz="2400" dirty="0" smtClean="0">
                <a:solidFill>
                  <a:schemeClr val="bg1"/>
                </a:solidFill>
              </a:rPr>
              <a:t>اتاق رادیولوگ                   2/2×2/2=5</a:t>
            </a:r>
          </a:p>
          <a:p>
            <a:pPr algn="just" rtl="1"/>
            <a:r>
              <a:rPr lang="fa-IR" sz="2400" dirty="0" smtClean="0">
                <a:solidFill>
                  <a:schemeClr val="bg1"/>
                </a:solidFill>
              </a:rPr>
              <a:t>رختکن                             (1/2×0/8)2=1/9</a:t>
            </a:r>
          </a:p>
          <a:p>
            <a:pPr algn="just" rtl="1"/>
            <a:r>
              <a:rPr lang="fa-IR" sz="2400" dirty="0" smtClean="0">
                <a:solidFill>
                  <a:schemeClr val="bg1"/>
                </a:solidFill>
              </a:rPr>
              <a:t>رادیولوژی                        1/5×1/8=2/7</a:t>
            </a:r>
          </a:p>
          <a:p>
            <a:pPr algn="just" rtl="1"/>
            <a:r>
              <a:rPr lang="fa-IR" sz="2400" dirty="0" smtClean="0">
                <a:solidFill>
                  <a:schemeClr val="bg1"/>
                </a:solidFill>
              </a:rPr>
              <a:t>پذیرش                             2×6=12</a:t>
            </a:r>
          </a:p>
          <a:p>
            <a:pPr algn="just" rtl="1"/>
            <a:r>
              <a:rPr lang="fa-IR" sz="2400" dirty="0" smtClean="0">
                <a:solidFill>
                  <a:schemeClr val="bg1"/>
                </a:solidFill>
              </a:rPr>
              <a:t>راهرو                              2×4/5=9</a:t>
            </a:r>
          </a:p>
          <a:p>
            <a:pPr algn="just" rtl="1"/>
            <a:r>
              <a:rPr lang="fa-IR" sz="2400" dirty="0" smtClean="0">
                <a:solidFill>
                  <a:schemeClr val="bg1"/>
                </a:solidFill>
              </a:rPr>
              <a:t>راهرو                              1×7/5=7/5</a:t>
            </a:r>
            <a:endParaRPr lang="en-US" sz="2400" dirty="0">
              <a:solidFill>
                <a:schemeClr val="bg1"/>
              </a:solidFill>
            </a:endParaRPr>
          </a:p>
        </p:txBody>
      </p:sp>
      <p:sp>
        <p:nvSpPr>
          <p:cNvPr id="4" name="Down Ribbon 3"/>
          <p:cNvSpPr/>
          <p:nvPr/>
        </p:nvSpPr>
        <p:spPr>
          <a:xfrm>
            <a:off x="357158" y="5143512"/>
            <a:ext cx="3786214" cy="1143008"/>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effectLst>
                  <a:glow rad="228600">
                    <a:schemeClr val="accent6">
                      <a:satMod val="175000"/>
                      <a:alpha val="40000"/>
                    </a:schemeClr>
                  </a:glow>
                </a:effectLst>
              </a:rPr>
              <a:t>رادیولوژی 100 مترمربع</a:t>
            </a:r>
            <a:endParaRPr lang="en-US" sz="2000" dirty="0">
              <a:effectLst>
                <a:glow rad="228600">
                  <a:schemeClr val="accent6">
                    <a:satMod val="175000"/>
                    <a:alpha val="40000"/>
                  </a:schemeClr>
                </a:glo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357158" y="500042"/>
            <a:ext cx="8358246" cy="1938992"/>
          </a:xfrm>
          <a:prstGeom prst="rect">
            <a:avLst/>
          </a:prstGeom>
          <a:noFill/>
        </p:spPr>
        <p:txBody>
          <a:bodyPr wrap="square" rtlCol="0">
            <a:spAutoFit/>
          </a:bodyPr>
          <a:lstStyle/>
          <a:p>
            <a:pPr algn="just" rtl="1"/>
            <a:r>
              <a:rPr lang="fa-IR" sz="2400" dirty="0" smtClean="0">
                <a:solidFill>
                  <a:schemeClr val="bg1"/>
                </a:solidFill>
              </a:rPr>
              <a:t>رختکن                          5/9×5/6=33</a:t>
            </a:r>
          </a:p>
          <a:p>
            <a:pPr algn="just" rtl="1"/>
            <a:r>
              <a:rPr lang="fa-IR" sz="2400" dirty="0" smtClean="0">
                <a:solidFill>
                  <a:schemeClr val="bg1"/>
                </a:solidFill>
              </a:rPr>
              <a:t>سردخانه زباله                 2×2/2=4/4</a:t>
            </a:r>
          </a:p>
          <a:p>
            <a:pPr algn="just" rtl="1"/>
            <a:r>
              <a:rPr lang="fa-IR" sz="2400" dirty="0" smtClean="0">
                <a:solidFill>
                  <a:schemeClr val="bg1"/>
                </a:solidFill>
              </a:rPr>
              <a:t>توالت                            1/3×1/9=2/5</a:t>
            </a:r>
          </a:p>
          <a:p>
            <a:pPr algn="just" rtl="1"/>
            <a:r>
              <a:rPr lang="fa-IR" sz="2400" dirty="0" smtClean="0">
                <a:solidFill>
                  <a:schemeClr val="bg1"/>
                </a:solidFill>
              </a:rPr>
              <a:t>امور دفتری                     2/8×1/3=3/6</a:t>
            </a:r>
          </a:p>
          <a:p>
            <a:pPr algn="just" rtl="1"/>
            <a:r>
              <a:rPr lang="fa-IR" sz="2400" dirty="0" smtClean="0">
                <a:solidFill>
                  <a:schemeClr val="bg1"/>
                </a:solidFill>
              </a:rPr>
              <a:t>مرگ                             3×4/6=13/8</a:t>
            </a:r>
            <a:endParaRPr lang="en-US" sz="2400" dirty="0">
              <a:solidFill>
                <a:schemeClr val="bg1"/>
              </a:solidFill>
            </a:endParaRPr>
          </a:p>
        </p:txBody>
      </p:sp>
      <p:sp>
        <p:nvSpPr>
          <p:cNvPr id="4" name="Down Ribbon 3"/>
          <p:cNvSpPr/>
          <p:nvPr/>
        </p:nvSpPr>
        <p:spPr>
          <a:xfrm>
            <a:off x="428596" y="4643446"/>
            <a:ext cx="4286280" cy="1285884"/>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effectLst>
                  <a:glow rad="228600">
                    <a:schemeClr val="accent6">
                      <a:satMod val="175000"/>
                      <a:alpha val="40000"/>
                    </a:schemeClr>
                  </a:glow>
                </a:effectLst>
              </a:rPr>
              <a:t>رختکن 59مترمربع</a:t>
            </a:r>
            <a:endParaRPr lang="en-US" sz="2000" dirty="0">
              <a:effectLst>
                <a:glow rad="228600">
                  <a:schemeClr val="accent6">
                    <a:satMod val="175000"/>
                    <a:alpha val="40000"/>
                  </a:schemeClr>
                </a:glo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272735"/>
            <a:ext cx="8286808" cy="6370975"/>
          </a:xfrm>
          <a:prstGeom prst="rect">
            <a:avLst/>
          </a:prstGeom>
          <a:noFill/>
        </p:spPr>
        <p:txBody>
          <a:bodyPr wrap="square" rtlCol="0">
            <a:spAutoFit/>
          </a:bodyPr>
          <a:lstStyle/>
          <a:p>
            <a:pPr algn="just" rtl="1"/>
            <a:r>
              <a:rPr lang="fa-IR" sz="2400" dirty="0" smtClean="0">
                <a:solidFill>
                  <a:schemeClr val="bg1"/>
                </a:solidFill>
              </a:rPr>
              <a:t>زایمان دو تخته               5/9×4/9=29</a:t>
            </a:r>
          </a:p>
          <a:p>
            <a:pPr algn="just" rtl="1"/>
            <a:r>
              <a:rPr lang="fa-IR" sz="2400" dirty="0" smtClean="0">
                <a:solidFill>
                  <a:schemeClr val="bg1"/>
                </a:solidFill>
              </a:rPr>
              <a:t>استریل واسکراپ            (1/9×2/3)2=8/8</a:t>
            </a:r>
          </a:p>
          <a:p>
            <a:pPr algn="just" rtl="1"/>
            <a:r>
              <a:rPr lang="fa-IR" sz="2400" dirty="0" smtClean="0">
                <a:solidFill>
                  <a:schemeClr val="bg1"/>
                </a:solidFill>
              </a:rPr>
              <a:t>تجهیزات                       2/2×3/8=8/5</a:t>
            </a:r>
          </a:p>
          <a:p>
            <a:pPr algn="just" rtl="1"/>
            <a:r>
              <a:rPr lang="fa-IR" sz="2400" dirty="0" smtClean="0">
                <a:solidFill>
                  <a:schemeClr val="bg1"/>
                </a:solidFill>
              </a:rPr>
              <a:t>کثیف                            1/7×3/4=6</a:t>
            </a:r>
          </a:p>
          <a:p>
            <a:pPr algn="just" rtl="1"/>
            <a:r>
              <a:rPr lang="fa-IR" sz="2400" dirty="0" smtClean="0">
                <a:solidFill>
                  <a:schemeClr val="bg1"/>
                </a:solidFill>
              </a:rPr>
              <a:t>نظافت                          1/7×1/4=2/4</a:t>
            </a:r>
          </a:p>
          <a:p>
            <a:pPr algn="just" rtl="1"/>
            <a:r>
              <a:rPr lang="fa-IR" sz="2400" dirty="0" smtClean="0">
                <a:solidFill>
                  <a:schemeClr val="bg1"/>
                </a:solidFill>
              </a:rPr>
              <a:t>کنترل                           1/7×2=3/4</a:t>
            </a:r>
          </a:p>
          <a:p>
            <a:pPr algn="just" rtl="1"/>
            <a:r>
              <a:rPr lang="fa-IR" sz="2400" dirty="0" smtClean="0">
                <a:solidFill>
                  <a:schemeClr val="bg1"/>
                </a:solidFill>
              </a:rPr>
              <a:t>معاینه                           3/7×2/7=10</a:t>
            </a:r>
          </a:p>
          <a:p>
            <a:pPr algn="just" rtl="1"/>
            <a:r>
              <a:rPr lang="fa-IR" sz="2400" dirty="0" smtClean="0">
                <a:solidFill>
                  <a:schemeClr val="bg1"/>
                </a:solidFill>
              </a:rPr>
              <a:t>رختکن                         3/4×5=17</a:t>
            </a:r>
          </a:p>
          <a:p>
            <a:pPr algn="just" rtl="1"/>
            <a:r>
              <a:rPr lang="fa-IR" sz="2400" dirty="0" smtClean="0">
                <a:solidFill>
                  <a:schemeClr val="bg1"/>
                </a:solidFill>
              </a:rPr>
              <a:t>سرویس                         2×3=6</a:t>
            </a:r>
          </a:p>
          <a:p>
            <a:pPr algn="just" rtl="1"/>
            <a:r>
              <a:rPr lang="fa-IR" sz="2400" dirty="0" smtClean="0">
                <a:solidFill>
                  <a:schemeClr val="bg1"/>
                </a:solidFill>
              </a:rPr>
              <a:t>اتاق 2 تخته                    2/8×4=11/2</a:t>
            </a:r>
          </a:p>
          <a:p>
            <a:pPr algn="just" rtl="1"/>
            <a:r>
              <a:rPr lang="fa-IR" sz="2400" dirty="0" smtClean="0">
                <a:solidFill>
                  <a:schemeClr val="bg1"/>
                </a:solidFill>
              </a:rPr>
              <a:t>استراحت                       2/9×2/9=8/4</a:t>
            </a:r>
          </a:p>
          <a:p>
            <a:pPr algn="just" rtl="1"/>
            <a:r>
              <a:rPr lang="fa-IR" sz="2400" dirty="0" smtClean="0">
                <a:solidFill>
                  <a:schemeClr val="bg1"/>
                </a:solidFill>
              </a:rPr>
              <a:t>استراحت                       2/9×2/7=7/8</a:t>
            </a:r>
          </a:p>
          <a:p>
            <a:pPr algn="just" rtl="1"/>
            <a:r>
              <a:rPr lang="fa-IR" sz="2400" dirty="0" smtClean="0">
                <a:solidFill>
                  <a:schemeClr val="bg1"/>
                </a:solidFill>
              </a:rPr>
              <a:t>راهرو                          2× 16=32</a:t>
            </a:r>
          </a:p>
          <a:p>
            <a:pPr algn="just" rtl="1"/>
            <a:r>
              <a:rPr lang="fa-IR" sz="2400" dirty="0" smtClean="0">
                <a:solidFill>
                  <a:schemeClr val="bg1"/>
                </a:solidFill>
              </a:rPr>
              <a:t>پرستاری                       6/5×4/5=29</a:t>
            </a:r>
          </a:p>
          <a:p>
            <a:pPr algn="just" rtl="1"/>
            <a:r>
              <a:rPr lang="fa-IR" sz="2400" dirty="0" smtClean="0">
                <a:solidFill>
                  <a:schemeClr val="bg1"/>
                </a:solidFill>
              </a:rPr>
              <a:t>ریکاوری                       4×2=8</a:t>
            </a:r>
          </a:p>
          <a:p>
            <a:pPr algn="just" rtl="1"/>
            <a:r>
              <a:rPr lang="fa-IR" sz="2400" dirty="0" smtClean="0">
                <a:solidFill>
                  <a:schemeClr val="bg1"/>
                </a:solidFill>
              </a:rPr>
              <a:t>توالت                            1/5×1/3=2</a:t>
            </a:r>
          </a:p>
          <a:p>
            <a:pPr algn="just" rtl="1"/>
            <a:r>
              <a:rPr lang="fa-IR" sz="2400" dirty="0" smtClean="0">
                <a:solidFill>
                  <a:schemeClr val="bg1"/>
                </a:solidFill>
              </a:rPr>
              <a:t>دارو تمیز                       2/7×1/5=4</a:t>
            </a:r>
          </a:p>
        </p:txBody>
      </p:sp>
      <p:sp>
        <p:nvSpPr>
          <p:cNvPr id="4" name="Down Ribbon 3"/>
          <p:cNvSpPr/>
          <p:nvPr/>
        </p:nvSpPr>
        <p:spPr>
          <a:xfrm>
            <a:off x="214282" y="5143512"/>
            <a:ext cx="4214842"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effectLst>
                  <a:glow rad="228600">
                    <a:schemeClr val="accent6">
                      <a:satMod val="175000"/>
                      <a:alpha val="40000"/>
                    </a:schemeClr>
                  </a:glow>
                </a:effectLst>
              </a:rPr>
              <a:t>اعمال زایمان 203/5مترمربع</a:t>
            </a:r>
            <a:endParaRPr lang="en-US" sz="2000" dirty="0">
              <a:effectLst>
                <a:glow rad="228600">
                  <a:schemeClr val="accent6">
                    <a:satMod val="175000"/>
                    <a:alpha val="40000"/>
                  </a:schemeClr>
                </a:glo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grayscl/>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285720" y="428604"/>
            <a:ext cx="8572560" cy="5262979"/>
          </a:xfrm>
          <a:prstGeom prst="rect">
            <a:avLst/>
          </a:prstGeom>
        </p:spPr>
        <p:txBody>
          <a:bodyPr wrap="square">
            <a:spAutoFit/>
          </a:bodyPr>
          <a:lstStyle/>
          <a:p>
            <a:pPr algn="just" rtl="1"/>
            <a:r>
              <a:rPr lang="ar-SA" sz="2400" dirty="0" smtClean="0">
                <a:solidFill>
                  <a:schemeClr val="bg1"/>
                </a:solidFill>
              </a:rPr>
              <a:t>پس از كنفرانس بين‌المللي كه به سال 1279 هجري شمسي برابر با 1900 ميلادي در پاريس منعقد شد و نماينده ايران نيز قطعنامه آن را امضاء كرد، اولين مجلس حفظ الصحه دولتي در سال 1284 در تهران تشكيل گرديد و نظام نامه اي براي مجلس مزبور نوشته شد. اين مجلس تا اواخر سال 1299 برقرار بود تا اينكه در سال 1300 شمسي «وزارت صحيه و امور خيريه» تاسيس شد و چند ماهي به اين نام بود و سپس به نام «اداره كل صحيه مملكتي» ناميده شد و آن ضمن تشكيلات وزارت كشور اداره مي‌شد.</a:t>
            </a:r>
            <a:endParaRPr lang="en-US" sz="2400" dirty="0" smtClean="0">
              <a:solidFill>
                <a:schemeClr val="bg1"/>
              </a:solidFill>
            </a:endParaRPr>
          </a:p>
          <a:p>
            <a:pPr algn="just" rtl="1"/>
            <a:r>
              <a:rPr lang="ar-SA" sz="2400" dirty="0" smtClean="0">
                <a:solidFill>
                  <a:schemeClr val="bg1"/>
                </a:solidFill>
              </a:rPr>
              <a:t>در اواخر سال 1299 و اوائل سال 1300 شمسي بنگاه پاستور ايران در تهران تاسيس شد. در سال 1300 مدرسه داروسازي وابسته به مدرسه طب دار الفنون شروع به كار نمود.</a:t>
            </a:r>
            <a:endParaRPr lang="en-US" sz="2400" dirty="0" smtClean="0">
              <a:solidFill>
                <a:schemeClr val="bg1"/>
              </a:solidFill>
            </a:endParaRPr>
          </a:p>
          <a:p>
            <a:pPr algn="just" rtl="1"/>
            <a:r>
              <a:rPr lang="ar-SA" sz="2400" dirty="0" smtClean="0">
                <a:solidFill>
                  <a:schemeClr val="bg1"/>
                </a:solidFill>
              </a:rPr>
              <a:t>در سال 1310 موسسه راديولوژي تكميل شد و در سال 1313 بيمارستان فيروز آبادي در تهران و جذامخانه مشهد بنياد نهاده شدند و در سال 1320 اداره كل صحيه مملكتي به وزارت بهداري تبديل شد.</a:t>
            </a:r>
            <a:endParaRPr lang="en-US" sz="2400" dirty="0" smtClean="0">
              <a:solidFill>
                <a:schemeClr val="bg1"/>
              </a:solidFill>
            </a:endParaRPr>
          </a:p>
          <a:p>
            <a:pPr algn="just" rtl="1"/>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85720" y="428604"/>
            <a:ext cx="8429684" cy="4893647"/>
          </a:xfrm>
          <a:prstGeom prst="rect">
            <a:avLst/>
          </a:prstGeom>
          <a:noFill/>
        </p:spPr>
        <p:txBody>
          <a:bodyPr wrap="square" rtlCol="0">
            <a:spAutoFit/>
          </a:bodyPr>
          <a:lstStyle/>
          <a:p>
            <a:pPr algn="just" rtl="1"/>
            <a:r>
              <a:rPr lang="fa-IR" sz="2400" dirty="0" smtClean="0">
                <a:solidFill>
                  <a:schemeClr val="bg1"/>
                </a:solidFill>
              </a:rPr>
              <a:t>معاینه نوزاد                     3/4×4/2=14/3</a:t>
            </a:r>
          </a:p>
          <a:p>
            <a:pPr algn="just" rtl="1"/>
            <a:r>
              <a:rPr lang="fa-IR" sz="2400" dirty="0" smtClean="0">
                <a:solidFill>
                  <a:schemeClr val="bg1"/>
                </a:solidFill>
              </a:rPr>
              <a:t>نظافت                            1/2×1/5=1/8</a:t>
            </a:r>
          </a:p>
          <a:p>
            <a:pPr algn="just" rtl="1"/>
            <a:r>
              <a:rPr lang="fa-IR" sz="2400" dirty="0" smtClean="0">
                <a:solidFill>
                  <a:schemeClr val="bg1"/>
                </a:solidFill>
              </a:rPr>
              <a:t>--------                          1/2×1/5=1/8</a:t>
            </a:r>
          </a:p>
          <a:p>
            <a:pPr algn="just" rtl="1"/>
            <a:r>
              <a:rPr lang="fa-IR" sz="2400" dirty="0" smtClean="0">
                <a:solidFill>
                  <a:schemeClr val="bg1"/>
                </a:solidFill>
              </a:rPr>
              <a:t>مشکوک                          (2/5×1/3)2=6/5</a:t>
            </a:r>
          </a:p>
          <a:p>
            <a:pPr algn="just" rtl="1"/>
            <a:r>
              <a:rPr lang="fa-IR" sz="2400" dirty="0" smtClean="0">
                <a:solidFill>
                  <a:schemeClr val="bg1"/>
                </a:solidFill>
              </a:rPr>
              <a:t>--------                          (2/5×1/5)=3/8</a:t>
            </a:r>
          </a:p>
          <a:p>
            <a:pPr algn="just" rtl="1"/>
            <a:r>
              <a:rPr lang="fa-IR" sz="2400" dirty="0" smtClean="0">
                <a:solidFill>
                  <a:schemeClr val="bg1"/>
                </a:solidFill>
              </a:rPr>
              <a:t>توالت                              2/2×1/2=2/6</a:t>
            </a:r>
          </a:p>
          <a:p>
            <a:pPr algn="just" rtl="1"/>
            <a:r>
              <a:rPr lang="fa-IR" sz="2400" dirty="0" smtClean="0">
                <a:solidFill>
                  <a:schemeClr val="bg1"/>
                </a:solidFill>
              </a:rPr>
              <a:t>حمام                               1/1×1/1=1/2</a:t>
            </a:r>
          </a:p>
          <a:p>
            <a:pPr algn="just" rtl="1"/>
            <a:r>
              <a:rPr lang="fa-IR" sz="2400" dirty="0" smtClean="0">
                <a:solidFill>
                  <a:schemeClr val="bg1"/>
                </a:solidFill>
              </a:rPr>
              <a:t>تعویض روپوش                2/3× 3/5=8</a:t>
            </a:r>
          </a:p>
          <a:p>
            <a:pPr algn="just" rtl="1"/>
            <a:r>
              <a:rPr lang="fa-IR" sz="2400" dirty="0" smtClean="0">
                <a:solidFill>
                  <a:schemeClr val="bg1"/>
                </a:solidFill>
              </a:rPr>
              <a:t>اسکراپ                          1/3×1/5=2</a:t>
            </a:r>
          </a:p>
          <a:p>
            <a:pPr algn="just" rtl="1"/>
            <a:r>
              <a:rPr lang="fa-IR" sz="2400" dirty="0" smtClean="0">
                <a:solidFill>
                  <a:schemeClr val="bg1"/>
                </a:solidFill>
              </a:rPr>
              <a:t>استراحت                         2/8×2/5=7</a:t>
            </a:r>
          </a:p>
          <a:p>
            <a:pPr algn="just" rtl="1"/>
            <a:r>
              <a:rPr lang="fa-IR" sz="2400" dirty="0" smtClean="0">
                <a:solidFill>
                  <a:schemeClr val="bg1"/>
                </a:solidFill>
              </a:rPr>
              <a:t>کثیف                              1/8×2/5=4/5</a:t>
            </a:r>
          </a:p>
          <a:p>
            <a:pPr algn="just" rtl="1"/>
            <a:r>
              <a:rPr lang="fa-IR" sz="2400" dirty="0" smtClean="0">
                <a:solidFill>
                  <a:schemeClr val="bg1"/>
                </a:solidFill>
              </a:rPr>
              <a:t>تجهیزات                         2×2/5=5</a:t>
            </a:r>
          </a:p>
          <a:p>
            <a:pPr algn="just" rtl="1"/>
            <a:r>
              <a:rPr lang="fa-IR" sz="2400" dirty="0" smtClean="0">
                <a:solidFill>
                  <a:schemeClr val="bg1"/>
                </a:solidFill>
              </a:rPr>
              <a:t>راهرو                            1/5×12=18</a:t>
            </a:r>
          </a:p>
        </p:txBody>
      </p:sp>
      <p:sp>
        <p:nvSpPr>
          <p:cNvPr id="4" name="Down Ribbon 3"/>
          <p:cNvSpPr/>
          <p:nvPr/>
        </p:nvSpPr>
        <p:spPr>
          <a:xfrm>
            <a:off x="214282" y="4714884"/>
            <a:ext cx="4357718" cy="1285884"/>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000" dirty="0" smtClean="0">
                <a:effectLst>
                  <a:glow rad="228600">
                    <a:schemeClr val="accent6">
                      <a:satMod val="175000"/>
                      <a:alpha val="40000"/>
                    </a:schemeClr>
                  </a:glow>
                </a:effectLst>
              </a:rPr>
              <a:t>مساحت کل بخش  نوزادان77متر مربع</a:t>
            </a:r>
            <a:endParaRPr lang="en-US" sz="2000" dirty="0">
              <a:effectLst>
                <a:glow rad="228600">
                  <a:schemeClr val="accent6">
                    <a:satMod val="175000"/>
                    <a:alpha val="40000"/>
                  </a:schemeClr>
                </a:glo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428604"/>
            <a:ext cx="8215370" cy="4524315"/>
          </a:xfrm>
          <a:prstGeom prst="rect">
            <a:avLst/>
          </a:prstGeom>
          <a:noFill/>
        </p:spPr>
        <p:txBody>
          <a:bodyPr wrap="square" rtlCol="0">
            <a:spAutoFit/>
          </a:bodyPr>
          <a:lstStyle/>
          <a:p>
            <a:pPr algn="just" rtl="1"/>
            <a:r>
              <a:rPr lang="fa-IR" sz="2400" dirty="0" smtClean="0">
                <a:solidFill>
                  <a:schemeClr val="bg1"/>
                </a:solidFill>
              </a:rPr>
              <a:t>ورودی اصلی(فضای پیش ورودی)   63/5=</a:t>
            </a:r>
          </a:p>
          <a:p>
            <a:pPr algn="just" rtl="1"/>
            <a:r>
              <a:rPr lang="fa-IR" sz="2400" dirty="0" smtClean="0">
                <a:solidFill>
                  <a:schemeClr val="bg1"/>
                </a:solidFill>
              </a:rPr>
              <a:t>ورودی                     4×2/5=10</a:t>
            </a:r>
          </a:p>
          <a:p>
            <a:pPr algn="just" rtl="1"/>
            <a:r>
              <a:rPr lang="fa-IR" sz="2400" dirty="0" smtClean="0">
                <a:solidFill>
                  <a:schemeClr val="bg1"/>
                </a:solidFill>
              </a:rPr>
              <a:t>بایگانی                     2/9×2=5/8</a:t>
            </a:r>
          </a:p>
          <a:p>
            <a:pPr algn="just" rtl="1"/>
            <a:r>
              <a:rPr lang="fa-IR" sz="2400" dirty="0" smtClean="0">
                <a:solidFill>
                  <a:schemeClr val="bg1"/>
                </a:solidFill>
              </a:rPr>
              <a:t>صندوق                     2×1/8=3/6</a:t>
            </a:r>
          </a:p>
          <a:p>
            <a:pPr algn="just" rtl="1"/>
            <a:r>
              <a:rPr lang="fa-IR" sz="2400" dirty="0" smtClean="0">
                <a:solidFill>
                  <a:schemeClr val="bg1"/>
                </a:solidFill>
              </a:rPr>
              <a:t>تلفن خانه                   2×1/8=2/6</a:t>
            </a:r>
          </a:p>
          <a:p>
            <a:pPr algn="just" rtl="1"/>
            <a:r>
              <a:rPr lang="fa-IR" sz="2400" dirty="0" smtClean="0">
                <a:solidFill>
                  <a:schemeClr val="bg1"/>
                </a:solidFill>
              </a:rPr>
              <a:t>سوئیچینگ                 2/9×2=5/8</a:t>
            </a:r>
          </a:p>
          <a:p>
            <a:pPr algn="just" rtl="1"/>
            <a:r>
              <a:rPr lang="fa-IR" sz="2400" dirty="0" smtClean="0">
                <a:solidFill>
                  <a:schemeClr val="bg1"/>
                </a:solidFill>
              </a:rPr>
              <a:t>اتاق باطری                1/2×2/5=3</a:t>
            </a:r>
          </a:p>
          <a:p>
            <a:pPr algn="just" rtl="1"/>
            <a:r>
              <a:rPr lang="fa-IR" sz="2400" dirty="0" smtClean="0">
                <a:solidFill>
                  <a:schemeClr val="bg1"/>
                </a:solidFill>
              </a:rPr>
              <a:t>خدمات                      3/2×5/5=17/6</a:t>
            </a:r>
          </a:p>
          <a:p>
            <a:pPr algn="just" rtl="1"/>
            <a:r>
              <a:rPr lang="fa-IR" sz="2400" dirty="0" smtClean="0">
                <a:solidFill>
                  <a:schemeClr val="bg1"/>
                </a:solidFill>
              </a:rPr>
              <a:t>مددکار                      2/3×2/7=6/2</a:t>
            </a:r>
          </a:p>
          <a:p>
            <a:pPr algn="just" rtl="1"/>
            <a:r>
              <a:rPr lang="fa-IR" sz="2400" dirty="0" smtClean="0">
                <a:solidFill>
                  <a:schemeClr val="bg1"/>
                </a:solidFill>
              </a:rPr>
              <a:t>اطلاعات                    5×6=30</a:t>
            </a:r>
          </a:p>
          <a:p>
            <a:pPr algn="just" rtl="1"/>
            <a:r>
              <a:rPr lang="fa-IR" sz="2400" dirty="0" smtClean="0">
                <a:solidFill>
                  <a:schemeClr val="bg1"/>
                </a:solidFill>
              </a:rPr>
              <a:t>راهرو                       2/3×14=32/2</a:t>
            </a:r>
          </a:p>
          <a:p>
            <a:pPr algn="just" rtl="1"/>
            <a:r>
              <a:rPr lang="fa-IR" sz="2400" dirty="0" smtClean="0">
                <a:solidFill>
                  <a:schemeClr val="bg1"/>
                </a:solidFill>
              </a:rPr>
              <a:t>راهرو                       2/5×6=15</a:t>
            </a:r>
            <a:endParaRPr lang="en-US" sz="2400" dirty="0">
              <a:solidFill>
                <a:schemeClr val="bg1"/>
              </a:solidFill>
            </a:endParaRPr>
          </a:p>
        </p:txBody>
      </p:sp>
      <p:sp>
        <p:nvSpPr>
          <p:cNvPr id="4" name="Down Ribbon 3"/>
          <p:cNvSpPr/>
          <p:nvPr/>
        </p:nvSpPr>
        <p:spPr>
          <a:xfrm>
            <a:off x="285720" y="4929198"/>
            <a:ext cx="3857652" cy="1214446"/>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solidFill>
                  <a:schemeClr val="bg1"/>
                </a:solidFill>
                <a:effectLst>
                  <a:glow rad="228600">
                    <a:schemeClr val="accent6">
                      <a:satMod val="175000"/>
                      <a:alpha val="40000"/>
                    </a:schemeClr>
                  </a:glow>
                </a:effectLst>
              </a:rPr>
              <a:t>فضای ورودی اصلی 196متر مربع</a:t>
            </a:r>
            <a:endParaRPr lang="en-US" sz="2000" dirty="0">
              <a:solidFill>
                <a:schemeClr val="bg1"/>
              </a:solidFill>
              <a:effectLst>
                <a:glow rad="228600">
                  <a:schemeClr val="accent6">
                    <a:satMod val="175000"/>
                    <a:alpha val="40000"/>
                  </a:schemeClr>
                </a:glo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428604"/>
            <a:ext cx="8286808" cy="6370975"/>
          </a:xfrm>
          <a:prstGeom prst="rect">
            <a:avLst/>
          </a:prstGeom>
          <a:noFill/>
        </p:spPr>
        <p:txBody>
          <a:bodyPr wrap="square" rtlCol="0">
            <a:spAutoFit/>
          </a:bodyPr>
          <a:lstStyle/>
          <a:p>
            <a:pPr algn="just" rtl="1"/>
            <a:r>
              <a:rPr lang="fa-IR" sz="2400" dirty="0" smtClean="0">
                <a:solidFill>
                  <a:schemeClr val="bg1"/>
                </a:solidFill>
              </a:rPr>
              <a:t>اتاق جراحی                     </a:t>
            </a:r>
            <a:r>
              <a:rPr lang="fa-IR" sz="2400" u="sng" dirty="0" smtClean="0">
                <a:solidFill>
                  <a:schemeClr val="bg1"/>
                </a:solidFill>
              </a:rPr>
              <a:t>21</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رادیولوژی واسکراپ         </a:t>
            </a:r>
            <a:r>
              <a:rPr lang="fa-IR" sz="2400" u="sng" dirty="0" smtClean="0">
                <a:solidFill>
                  <a:schemeClr val="bg1"/>
                </a:solidFill>
              </a:rPr>
              <a:t>8/3</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بستری 2تخته                   </a:t>
            </a:r>
            <a:r>
              <a:rPr lang="fa-IR" sz="2400" u="sng" dirty="0" smtClean="0">
                <a:solidFill>
                  <a:schemeClr val="bg1"/>
                </a:solidFill>
              </a:rPr>
              <a:t>37</a:t>
            </a:r>
            <a:r>
              <a:rPr lang="fa-IR" sz="2400" dirty="0" smtClean="0">
                <a:solidFill>
                  <a:schemeClr val="bg1"/>
                </a:solidFill>
              </a:rPr>
              <a:t>متر مربع               </a:t>
            </a:r>
            <a:r>
              <a:rPr lang="fa-IR" sz="2400" u="sng" dirty="0" smtClean="0">
                <a:solidFill>
                  <a:schemeClr val="bg1"/>
                </a:solidFill>
              </a:rPr>
              <a:t>2 </a:t>
            </a:r>
            <a:r>
              <a:rPr lang="fa-IR" sz="2400" dirty="0" smtClean="0">
                <a:solidFill>
                  <a:schemeClr val="bg1"/>
                </a:solidFill>
              </a:rPr>
              <a:t>عدد</a:t>
            </a:r>
          </a:p>
          <a:p>
            <a:pPr algn="just" rtl="1"/>
            <a:r>
              <a:rPr lang="fa-IR" sz="2400" dirty="0" smtClean="0">
                <a:solidFill>
                  <a:schemeClr val="bg1"/>
                </a:solidFill>
              </a:rPr>
              <a:t>سرویس بیمار                   </a:t>
            </a:r>
            <a:r>
              <a:rPr lang="fa-IR" sz="2400" u="sng" dirty="0" smtClean="0">
                <a:solidFill>
                  <a:schemeClr val="bg1"/>
                </a:solidFill>
              </a:rPr>
              <a:t>5/2</a:t>
            </a:r>
            <a:r>
              <a:rPr lang="fa-IR" sz="2400" dirty="0" smtClean="0">
                <a:solidFill>
                  <a:schemeClr val="bg1"/>
                </a:solidFill>
              </a:rPr>
              <a:t>متر مربع              </a:t>
            </a:r>
            <a:r>
              <a:rPr lang="fa-IR" sz="2400" u="sng" dirty="0" smtClean="0">
                <a:solidFill>
                  <a:schemeClr val="bg1"/>
                </a:solidFill>
              </a:rPr>
              <a:t>2</a:t>
            </a:r>
            <a:r>
              <a:rPr lang="fa-IR" sz="2400" dirty="0" smtClean="0">
                <a:solidFill>
                  <a:schemeClr val="bg1"/>
                </a:solidFill>
              </a:rPr>
              <a:t>عدد</a:t>
            </a:r>
          </a:p>
          <a:p>
            <a:pPr algn="just" rtl="1"/>
            <a:r>
              <a:rPr lang="fa-IR" sz="2400" dirty="0" smtClean="0">
                <a:solidFill>
                  <a:schemeClr val="bg1"/>
                </a:solidFill>
              </a:rPr>
              <a:t>اتاق سرپرستاری               </a:t>
            </a:r>
            <a:r>
              <a:rPr lang="fa-IR" sz="2400" u="sng" dirty="0" smtClean="0">
                <a:solidFill>
                  <a:schemeClr val="bg1"/>
                </a:solidFill>
              </a:rPr>
              <a:t>6/2</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 عدد</a:t>
            </a:r>
          </a:p>
          <a:p>
            <a:pPr algn="just" rtl="1"/>
            <a:r>
              <a:rPr lang="fa-IR" sz="2400" dirty="0" smtClean="0">
                <a:solidFill>
                  <a:schemeClr val="bg1"/>
                </a:solidFill>
              </a:rPr>
              <a:t>اتاق معاینه                       </a:t>
            </a:r>
            <a:r>
              <a:rPr lang="fa-IR" sz="2400" u="sng" dirty="0" smtClean="0">
                <a:solidFill>
                  <a:schemeClr val="bg1"/>
                </a:solidFill>
              </a:rPr>
              <a:t>10/8</a:t>
            </a:r>
            <a:r>
              <a:rPr lang="fa-IR" sz="2400" dirty="0" smtClean="0">
                <a:solidFill>
                  <a:schemeClr val="bg1"/>
                </a:solidFill>
              </a:rPr>
              <a:t>مترمربع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اتاق پزشک کشیک            </a:t>
            </a:r>
            <a:r>
              <a:rPr lang="fa-IR" sz="2400" u="sng" dirty="0" smtClean="0">
                <a:solidFill>
                  <a:schemeClr val="bg1"/>
                </a:solidFill>
              </a:rPr>
              <a:t>9/1</a:t>
            </a:r>
            <a:r>
              <a:rPr lang="fa-IR" sz="2400" dirty="0" smtClean="0">
                <a:solidFill>
                  <a:schemeClr val="bg1"/>
                </a:solidFill>
              </a:rPr>
              <a:t>متر مربع              </a:t>
            </a:r>
            <a:r>
              <a:rPr lang="fa-IR" sz="2400" u="sng" dirty="0" smtClean="0">
                <a:solidFill>
                  <a:schemeClr val="bg1"/>
                </a:solidFill>
              </a:rPr>
              <a:t>2</a:t>
            </a:r>
            <a:r>
              <a:rPr lang="fa-IR" sz="2400" dirty="0" smtClean="0">
                <a:solidFill>
                  <a:schemeClr val="bg1"/>
                </a:solidFill>
              </a:rPr>
              <a:t>عدد</a:t>
            </a:r>
          </a:p>
          <a:p>
            <a:pPr algn="just" rtl="1"/>
            <a:r>
              <a:rPr lang="fa-IR" sz="2400" dirty="0" smtClean="0">
                <a:solidFill>
                  <a:schemeClr val="bg1"/>
                </a:solidFill>
              </a:rPr>
              <a:t>توالت                             </a:t>
            </a:r>
            <a:r>
              <a:rPr lang="fa-IR" sz="2400" u="sng" dirty="0" smtClean="0">
                <a:solidFill>
                  <a:schemeClr val="bg1"/>
                </a:solidFill>
              </a:rPr>
              <a:t>6/5</a:t>
            </a:r>
            <a:r>
              <a:rPr lang="fa-IR" sz="2400" dirty="0" smtClean="0">
                <a:solidFill>
                  <a:schemeClr val="bg1"/>
                </a:solidFill>
              </a:rPr>
              <a:t>متر مربع              </a:t>
            </a:r>
            <a:r>
              <a:rPr lang="fa-IR" sz="2400" u="sng" dirty="0" smtClean="0">
                <a:solidFill>
                  <a:schemeClr val="bg1"/>
                </a:solidFill>
              </a:rPr>
              <a:t>2</a:t>
            </a:r>
            <a:r>
              <a:rPr lang="fa-IR" sz="2400" dirty="0" smtClean="0">
                <a:solidFill>
                  <a:schemeClr val="bg1"/>
                </a:solidFill>
              </a:rPr>
              <a:t>عدد</a:t>
            </a:r>
          </a:p>
          <a:p>
            <a:pPr algn="just" rtl="1"/>
            <a:r>
              <a:rPr lang="fa-IR" sz="2400" dirty="0" smtClean="0">
                <a:solidFill>
                  <a:schemeClr val="bg1"/>
                </a:solidFill>
              </a:rPr>
              <a:t>پذیرش                            </a:t>
            </a:r>
            <a:r>
              <a:rPr lang="fa-IR" sz="2400" u="sng" dirty="0" smtClean="0">
                <a:solidFill>
                  <a:schemeClr val="bg1"/>
                </a:solidFill>
              </a:rPr>
              <a:t>7/6</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اتاق تجهیزات                   </a:t>
            </a:r>
            <a:r>
              <a:rPr lang="fa-IR" sz="2400" u="sng" dirty="0" smtClean="0">
                <a:solidFill>
                  <a:schemeClr val="bg1"/>
                </a:solidFill>
              </a:rPr>
              <a:t>3/4</a:t>
            </a:r>
            <a:r>
              <a:rPr lang="fa-IR" sz="2400" dirty="0" smtClean="0">
                <a:solidFill>
                  <a:schemeClr val="bg1"/>
                </a:solidFill>
              </a:rPr>
              <a:t>متر مربع              </a:t>
            </a:r>
            <a:r>
              <a:rPr lang="fa-IR" sz="2400" u="sng" dirty="0" smtClean="0">
                <a:solidFill>
                  <a:schemeClr val="bg1"/>
                </a:solidFill>
              </a:rPr>
              <a:t>2</a:t>
            </a:r>
            <a:r>
              <a:rPr lang="fa-IR" sz="2400" dirty="0" smtClean="0">
                <a:solidFill>
                  <a:schemeClr val="bg1"/>
                </a:solidFill>
              </a:rPr>
              <a:t>عدد</a:t>
            </a:r>
          </a:p>
          <a:p>
            <a:pPr algn="just" rtl="1"/>
            <a:r>
              <a:rPr lang="fa-IR" sz="2400" dirty="0" smtClean="0">
                <a:solidFill>
                  <a:schemeClr val="bg1"/>
                </a:solidFill>
              </a:rPr>
              <a:t>اتاق نظافت                      </a:t>
            </a:r>
            <a:r>
              <a:rPr lang="fa-IR" sz="2400" u="sng" dirty="0" smtClean="0">
                <a:solidFill>
                  <a:schemeClr val="bg1"/>
                </a:solidFill>
              </a:rPr>
              <a:t>2/5</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تجدید حیاط قلبی                </a:t>
            </a:r>
            <a:r>
              <a:rPr lang="fa-IR" sz="2400" u="sng" dirty="0" smtClean="0">
                <a:solidFill>
                  <a:schemeClr val="bg1"/>
                </a:solidFill>
              </a:rPr>
              <a:t>17</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endParaRPr lang="fa-IR" sz="2400" u="sng" dirty="0" smtClean="0">
              <a:solidFill>
                <a:schemeClr val="bg1"/>
              </a:solidFill>
            </a:endParaRPr>
          </a:p>
          <a:p>
            <a:pPr algn="just" rtl="1"/>
            <a:r>
              <a:rPr lang="fa-IR" sz="2400" dirty="0" smtClean="0">
                <a:solidFill>
                  <a:schemeClr val="bg1"/>
                </a:solidFill>
              </a:rPr>
              <a:t>کابین مسدومین                 </a:t>
            </a:r>
            <a:r>
              <a:rPr lang="fa-IR" sz="2400" u="sng" dirty="0" smtClean="0">
                <a:solidFill>
                  <a:schemeClr val="bg1"/>
                </a:solidFill>
              </a:rPr>
              <a:t>7</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کابین مسمومین                 </a:t>
            </a:r>
            <a:r>
              <a:rPr lang="fa-IR" sz="2400" u="sng" dirty="0" smtClean="0">
                <a:solidFill>
                  <a:schemeClr val="bg1"/>
                </a:solidFill>
              </a:rPr>
              <a:t>7</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اتاق کثیف“البسه کثبف“      </a:t>
            </a:r>
            <a:r>
              <a:rPr lang="fa-IR" sz="2400" u="sng" dirty="0" smtClean="0">
                <a:solidFill>
                  <a:schemeClr val="bg1"/>
                </a:solidFill>
              </a:rPr>
              <a:t>6/5</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خدمات                            </a:t>
            </a:r>
            <a:r>
              <a:rPr lang="fa-IR" sz="2400" u="sng" dirty="0" smtClean="0">
                <a:solidFill>
                  <a:schemeClr val="bg1"/>
                </a:solidFill>
              </a:rPr>
              <a:t>10</a:t>
            </a:r>
            <a:r>
              <a:rPr lang="fa-IR" sz="2400" dirty="0" smtClean="0">
                <a:solidFill>
                  <a:schemeClr val="bg1"/>
                </a:solidFill>
              </a:rPr>
              <a:t> متر مربع              </a:t>
            </a:r>
            <a:r>
              <a:rPr lang="fa-IR" sz="2400" u="sng" dirty="0" smtClean="0">
                <a:solidFill>
                  <a:schemeClr val="bg1"/>
                </a:solidFill>
              </a:rPr>
              <a:t>4</a:t>
            </a:r>
            <a:r>
              <a:rPr lang="fa-IR" sz="2400" dirty="0" smtClean="0">
                <a:solidFill>
                  <a:schemeClr val="bg1"/>
                </a:solidFill>
              </a:rPr>
              <a:t>عدد</a:t>
            </a:r>
          </a:p>
          <a:p>
            <a:pPr algn="just" rtl="1"/>
            <a:endParaRPr lang="fa-IR" sz="2400" dirty="0" smtClean="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285720" y="500042"/>
            <a:ext cx="8429684" cy="1569660"/>
          </a:xfrm>
          <a:prstGeom prst="rect">
            <a:avLst/>
          </a:prstGeom>
          <a:noFill/>
        </p:spPr>
        <p:txBody>
          <a:bodyPr wrap="square" rtlCol="0">
            <a:spAutoFit/>
          </a:bodyPr>
          <a:lstStyle/>
          <a:p>
            <a:pPr algn="just" rtl="1"/>
            <a:r>
              <a:rPr lang="fa-IR" sz="2400" dirty="0" smtClean="0">
                <a:solidFill>
                  <a:schemeClr val="bg1"/>
                </a:solidFill>
              </a:rPr>
              <a:t>اتاق گچ گیری                      </a:t>
            </a:r>
            <a:r>
              <a:rPr lang="fa-IR" sz="2400" u="sng" dirty="0" smtClean="0">
                <a:solidFill>
                  <a:schemeClr val="bg1"/>
                </a:solidFill>
              </a:rPr>
              <a:t>13/3</a:t>
            </a:r>
            <a:r>
              <a:rPr lang="fa-IR" sz="2400" dirty="0" smtClean="0">
                <a:solidFill>
                  <a:schemeClr val="bg1"/>
                </a:solidFill>
              </a:rPr>
              <a:t>متر مربع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انبار گچ                              </a:t>
            </a:r>
            <a:r>
              <a:rPr lang="fa-IR" sz="2400" u="sng" dirty="0" smtClean="0">
                <a:solidFill>
                  <a:schemeClr val="bg1"/>
                </a:solidFill>
              </a:rPr>
              <a:t>5/1</a:t>
            </a:r>
            <a:r>
              <a:rPr lang="fa-IR" sz="2400" dirty="0" smtClean="0">
                <a:solidFill>
                  <a:schemeClr val="bg1"/>
                </a:solidFill>
              </a:rPr>
              <a:t>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استریل فرعی                       </a:t>
            </a:r>
            <a:r>
              <a:rPr lang="fa-IR" sz="2400" u="sng" dirty="0" smtClean="0">
                <a:solidFill>
                  <a:schemeClr val="bg1"/>
                </a:solidFill>
              </a:rPr>
              <a:t>5/1</a:t>
            </a:r>
            <a:r>
              <a:rPr lang="fa-IR" sz="2400" dirty="0" smtClean="0">
                <a:solidFill>
                  <a:schemeClr val="bg1"/>
                </a:solidFill>
              </a:rPr>
              <a:t>                          </a:t>
            </a:r>
            <a:r>
              <a:rPr lang="fa-IR" sz="2400" u="sng" dirty="0" smtClean="0">
                <a:solidFill>
                  <a:schemeClr val="bg1"/>
                </a:solidFill>
              </a:rPr>
              <a:t>1</a:t>
            </a:r>
            <a:r>
              <a:rPr lang="fa-IR" sz="2400" dirty="0" smtClean="0">
                <a:solidFill>
                  <a:schemeClr val="bg1"/>
                </a:solidFill>
              </a:rPr>
              <a:t>عدد</a:t>
            </a:r>
          </a:p>
          <a:p>
            <a:pPr algn="just" rtl="1"/>
            <a:r>
              <a:rPr lang="fa-IR" sz="2400" dirty="0" smtClean="0">
                <a:solidFill>
                  <a:schemeClr val="bg1"/>
                </a:solidFill>
              </a:rPr>
              <a:t>راهرو وفضاهای دسترسی       </a:t>
            </a:r>
            <a:r>
              <a:rPr lang="fa-IR" sz="2400" u="sng" dirty="0" smtClean="0">
                <a:solidFill>
                  <a:schemeClr val="bg1"/>
                </a:solidFill>
              </a:rPr>
              <a:t>82</a:t>
            </a:r>
            <a:r>
              <a:rPr lang="fa-IR" sz="2400" dirty="0" smtClean="0">
                <a:solidFill>
                  <a:schemeClr val="bg1"/>
                </a:solidFill>
              </a:rPr>
              <a:t>متر مربع</a:t>
            </a:r>
            <a:endParaRPr lang="en-US" sz="2400" dirty="0">
              <a:solidFill>
                <a:schemeClr val="bg1"/>
              </a:solidFill>
            </a:endParaRPr>
          </a:p>
        </p:txBody>
      </p:sp>
      <p:sp>
        <p:nvSpPr>
          <p:cNvPr id="4" name="Down Ribbon 3"/>
          <p:cNvSpPr/>
          <p:nvPr/>
        </p:nvSpPr>
        <p:spPr>
          <a:xfrm>
            <a:off x="1214414" y="4572008"/>
            <a:ext cx="4572032" cy="1428760"/>
          </a:xfrm>
          <a:prstGeom prst="ribbon">
            <a:avLst>
              <a:gd name="adj1" fmla="val 16667"/>
              <a:gd name="adj2" fmla="val 57536"/>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effectLst>
                  <a:glow rad="228600">
                    <a:schemeClr val="accent6">
                      <a:satMod val="175000"/>
                      <a:alpha val="40000"/>
                    </a:schemeClr>
                  </a:glow>
                </a:effectLst>
              </a:rPr>
              <a:t>متراژ کل اورژانس</a:t>
            </a:r>
          </a:p>
          <a:p>
            <a:pPr algn="ctr" rtl="1"/>
            <a:r>
              <a:rPr lang="fa-IR" sz="2000" dirty="0" smtClean="0">
                <a:effectLst>
                  <a:glow rad="228600">
                    <a:schemeClr val="accent6">
                      <a:satMod val="175000"/>
                      <a:alpha val="40000"/>
                    </a:schemeClr>
                  </a:glow>
                </a:effectLst>
              </a:rPr>
              <a:t>320متر مربع</a:t>
            </a:r>
            <a:endParaRPr lang="en-US" sz="2000" dirty="0">
              <a:effectLst>
                <a:glow rad="228600">
                  <a:schemeClr val="accent6">
                    <a:satMod val="175000"/>
                    <a:alpha val="40000"/>
                  </a:schemeClr>
                </a:glow>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Down Ribbon 2"/>
          <p:cNvSpPr/>
          <p:nvPr/>
        </p:nvSpPr>
        <p:spPr>
          <a:xfrm>
            <a:off x="1428728" y="2357430"/>
            <a:ext cx="6000792" cy="1428760"/>
          </a:xfrm>
          <a:prstGeom prst="ribb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smtClean="0">
                <a:effectLst>
                  <a:glow rad="228600">
                    <a:schemeClr val="accent6">
                      <a:satMod val="175000"/>
                      <a:alpha val="40000"/>
                    </a:schemeClr>
                  </a:glow>
                </a:effectLst>
              </a:rPr>
              <a:t>نورگیرها  224=(5/7×5/7)7</a:t>
            </a:r>
            <a:endParaRPr lang="en-US" sz="2000" dirty="0">
              <a:effectLst>
                <a:glow rad="228600">
                  <a:schemeClr val="accent6">
                    <a:satMod val="175000"/>
                    <a:alpha val="40000"/>
                  </a:schemeClr>
                </a:glow>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428596" y="500042"/>
            <a:ext cx="8286808" cy="6001643"/>
          </a:xfrm>
          <a:prstGeom prst="rect">
            <a:avLst/>
          </a:prstGeom>
          <a:noFill/>
        </p:spPr>
        <p:txBody>
          <a:bodyPr wrap="square" rtlCol="0">
            <a:spAutoFit/>
          </a:bodyPr>
          <a:lstStyle/>
          <a:p>
            <a:pPr algn="just" rtl="1"/>
            <a:r>
              <a:rPr lang="fa-IR" sz="2400" b="1" u="sng" dirty="0" smtClean="0">
                <a:solidFill>
                  <a:schemeClr val="bg1"/>
                </a:solidFill>
              </a:rPr>
              <a:t>1</a:t>
            </a:r>
            <a:r>
              <a:rPr lang="fa-IR" sz="2400" dirty="0" smtClean="0">
                <a:solidFill>
                  <a:schemeClr val="bg1"/>
                </a:solidFill>
              </a:rPr>
              <a:t> کلینیک پیشنهادی 70 نفره ی شفا</a:t>
            </a:r>
          </a:p>
          <a:p>
            <a:pPr algn="just" rtl="1"/>
            <a:r>
              <a:rPr lang="fa-IR" sz="2400" b="1" u="sng" dirty="0" smtClean="0">
                <a:solidFill>
                  <a:schemeClr val="bg1"/>
                </a:solidFill>
              </a:rPr>
              <a:t>2</a:t>
            </a:r>
            <a:r>
              <a:rPr lang="fa-IR" sz="2400" dirty="0" smtClean="0">
                <a:solidFill>
                  <a:schemeClr val="bg1"/>
                </a:solidFill>
              </a:rPr>
              <a:t> سازه ی کلینیک به صورت مبتنی می باشد هراه با دیوار برشی وبا استفاده از بتن مقاوم در برابر عوامل شیمیایی ساخته شده است.</a:t>
            </a:r>
          </a:p>
          <a:p>
            <a:pPr algn="just" rtl="1"/>
            <a:r>
              <a:rPr lang="fa-IR" sz="2400" b="1" u="sng" dirty="0" smtClean="0">
                <a:solidFill>
                  <a:schemeClr val="bg1"/>
                </a:solidFill>
              </a:rPr>
              <a:t>3</a:t>
            </a:r>
            <a:r>
              <a:rPr lang="fa-IR" sz="2400" dirty="0" smtClean="0">
                <a:solidFill>
                  <a:schemeClr val="bg1"/>
                </a:solidFill>
              </a:rPr>
              <a:t> این پروژه در شهرستان کرمانشاه و در این اقلیم طراحی شده است که آماده ی ساخت بوده و قابل اجراست که در مورد اقلیم کرمانشاه مفصلاً در قسمت مربوطه توضیح رفته است.</a:t>
            </a:r>
          </a:p>
          <a:p>
            <a:pPr algn="just" rtl="1"/>
            <a:r>
              <a:rPr lang="fa-IR" sz="2400" b="1" u="sng" dirty="0" smtClean="0">
                <a:solidFill>
                  <a:schemeClr val="bg1"/>
                </a:solidFill>
              </a:rPr>
              <a:t>4</a:t>
            </a:r>
            <a:r>
              <a:rPr lang="fa-IR" sz="2400" dirty="0" smtClean="0">
                <a:solidFill>
                  <a:schemeClr val="bg1"/>
                </a:solidFill>
              </a:rPr>
              <a:t> تأسیسات گرمایشی وسرمایشی این کلینیک به علت اینکه مساحت کم وپذیرش آن نیز مناسب با مساحت اندک است از فن کویل استفاده می شود.</a:t>
            </a:r>
          </a:p>
          <a:p>
            <a:pPr algn="just" rtl="1"/>
            <a:r>
              <a:rPr lang="fa-IR" sz="2400" b="1" u="sng" dirty="0" smtClean="0">
                <a:solidFill>
                  <a:schemeClr val="bg1"/>
                </a:solidFill>
              </a:rPr>
              <a:t>5</a:t>
            </a:r>
            <a:r>
              <a:rPr lang="fa-IR" sz="2400" dirty="0" smtClean="0">
                <a:solidFill>
                  <a:schemeClr val="bg1"/>
                </a:solidFill>
              </a:rPr>
              <a:t> سیستم آبرسانی این مجموعه به صورت لوله های سفید گالوانیزه {مالنسمان}بوده و سیستم رفع جمع آوری فاضلاب وآب به صورت لوله های سیمانی مقاوم در برابر ضربه ومواد  شیمیایی و فاضلابهای خورنده می باشد.</a:t>
            </a:r>
          </a:p>
          <a:p>
            <a:pPr algn="just" rtl="1"/>
            <a:r>
              <a:rPr lang="fa-IR" sz="2400" b="1" u="sng" dirty="0" smtClean="0">
                <a:solidFill>
                  <a:schemeClr val="bg1"/>
                </a:solidFill>
              </a:rPr>
              <a:t>6</a:t>
            </a:r>
            <a:r>
              <a:rPr lang="fa-IR" sz="2400" dirty="0" smtClean="0">
                <a:solidFill>
                  <a:schemeClr val="bg1"/>
                </a:solidFill>
              </a:rPr>
              <a:t> ورودی به صورت مستقیم می باشد.و دو ورودی یکی اصلی ودیگری فرعی می باشد.</a:t>
            </a:r>
          </a:p>
          <a:p>
            <a:pPr algn="just" rtl="1"/>
            <a:r>
              <a:rPr lang="fa-IR" sz="2400" b="1" u="sng" dirty="0" smtClean="0">
                <a:solidFill>
                  <a:schemeClr val="bg1"/>
                </a:solidFill>
              </a:rPr>
              <a:t>7</a:t>
            </a:r>
            <a:r>
              <a:rPr lang="fa-IR" sz="2400" dirty="0" smtClean="0">
                <a:solidFill>
                  <a:schemeClr val="bg1"/>
                </a:solidFill>
              </a:rPr>
              <a:t> نورگیری به صورت درجه ی </a:t>
            </a:r>
            <a:r>
              <a:rPr lang="fa-IR" sz="2400" b="1" u="sng" dirty="0" smtClean="0">
                <a:solidFill>
                  <a:schemeClr val="bg1"/>
                </a:solidFill>
              </a:rPr>
              <a:t>1</a:t>
            </a:r>
            <a:r>
              <a:rPr lang="fa-IR" sz="2400" dirty="0" smtClean="0">
                <a:solidFill>
                  <a:schemeClr val="bg1"/>
                </a:solidFill>
              </a:rPr>
              <a:t>و</a:t>
            </a:r>
            <a:r>
              <a:rPr lang="fa-IR" sz="2400" b="1" u="sng" dirty="0" smtClean="0">
                <a:solidFill>
                  <a:schemeClr val="bg1"/>
                </a:solidFill>
              </a:rPr>
              <a:t>2</a:t>
            </a:r>
            <a:r>
              <a:rPr lang="fa-IR" sz="2400" dirty="0" smtClean="0">
                <a:solidFill>
                  <a:schemeClr val="bg1"/>
                </a:solidFill>
              </a:rPr>
              <a:t> در فضاهای پر رفت وآمد.</a:t>
            </a:r>
          </a:p>
          <a:p>
            <a:pPr algn="just" rtl="1"/>
            <a:r>
              <a:rPr lang="fa-IR" sz="2400" b="1" u="sng" dirty="0" smtClean="0">
                <a:solidFill>
                  <a:schemeClr val="bg1"/>
                </a:solidFill>
              </a:rPr>
              <a:t>8</a:t>
            </a:r>
            <a:r>
              <a:rPr lang="fa-IR" sz="2400" dirty="0" smtClean="0">
                <a:solidFill>
                  <a:schemeClr val="bg1"/>
                </a:solidFill>
              </a:rPr>
              <a:t> سازماندهی در بخشی از فضا به صورت مرکزی ودر بخشی دیگر به صورت خطی است.</a:t>
            </a:r>
            <a:endParaRPr lang="fa-IR" sz="2400" b="1" u="sng" dirty="0" smtClean="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
        <p:nvSpPr>
          <p:cNvPr id="3" name="TextBox 2"/>
          <p:cNvSpPr txBox="1"/>
          <p:nvPr/>
        </p:nvSpPr>
        <p:spPr>
          <a:xfrm>
            <a:off x="3059832" y="980728"/>
            <a:ext cx="2357454" cy="1569660"/>
          </a:xfrm>
          <a:prstGeom prst="rect">
            <a:avLst/>
          </a:prstGeom>
          <a:noFill/>
        </p:spPr>
        <p:txBody>
          <a:bodyPr wrap="square" rtlCol="0">
            <a:prstTxWarp prst="textDeflateBottom">
              <a:avLst/>
            </a:prstTxWarp>
            <a:spAutoFit/>
            <a:scene3d>
              <a:camera prst="perspectiveAbove"/>
              <a:lightRig rig="threePt" dir="t"/>
            </a:scene3d>
            <a:sp3d extrusionH="57150">
              <a:bevelT w="38100" h="38100" prst="slope"/>
            </a:sp3d>
          </a:bodyPr>
          <a:lstStyle/>
          <a:p>
            <a:pPr algn="just" rtl="1"/>
            <a:r>
              <a:rPr lang="fa-IR" sz="9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5">
                      <a:satMod val="175000"/>
                      <a:alpha val="40000"/>
                    </a:schemeClr>
                  </a:glow>
                </a:effectLst>
              </a:rPr>
              <a:t>منلبع</a:t>
            </a:r>
            <a:endParaRPr lang="en-US"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5">
                    <a:satMod val="175000"/>
                    <a:alpha val="40000"/>
                  </a:schemeClr>
                </a:glow>
              </a:effectLst>
            </a:endParaRPr>
          </a:p>
        </p:txBody>
      </p:sp>
      <p:sp>
        <p:nvSpPr>
          <p:cNvPr id="4" name="TextBox 3"/>
          <p:cNvSpPr txBox="1"/>
          <p:nvPr/>
        </p:nvSpPr>
        <p:spPr>
          <a:xfrm>
            <a:off x="0" y="3429000"/>
            <a:ext cx="8429684" cy="1938992"/>
          </a:xfrm>
          <a:prstGeom prst="rect">
            <a:avLst/>
          </a:prstGeom>
          <a:noFill/>
        </p:spPr>
        <p:txBody>
          <a:bodyPr wrap="square" rtlCol="0">
            <a:spAutoFit/>
          </a:bodyPr>
          <a:lstStyle/>
          <a:p>
            <a:pPr algn="just" rtl="1"/>
            <a:r>
              <a:rPr lang="fa-IR" sz="2400" dirty="0" smtClean="0">
                <a:solidFill>
                  <a:schemeClr val="bg1"/>
                </a:solidFill>
              </a:rPr>
              <a:t>نویفرت</a:t>
            </a:r>
          </a:p>
          <a:p>
            <a:pPr algn="just" rtl="1"/>
            <a:r>
              <a:rPr lang="fa-IR" sz="2400" dirty="0" smtClean="0">
                <a:solidFill>
                  <a:schemeClr val="bg1"/>
                </a:solidFill>
              </a:rPr>
              <a:t>معمارفا</a:t>
            </a:r>
          </a:p>
          <a:p>
            <a:pPr algn="just" rtl="1"/>
            <a:r>
              <a:rPr lang="en-US" sz="2400" dirty="0" smtClean="0">
                <a:solidFill>
                  <a:schemeClr val="bg1"/>
                </a:solidFill>
              </a:rPr>
              <a:t>www.memarfa.com</a:t>
            </a:r>
            <a:endParaRPr lang="fa-IR" sz="2400" dirty="0" smtClean="0">
              <a:solidFill>
                <a:schemeClr val="bg1"/>
              </a:solidFill>
            </a:endParaRPr>
          </a:p>
          <a:p>
            <a:pPr algn="just" rtl="1"/>
            <a:r>
              <a:rPr lang="fa-IR" sz="2400" dirty="0" smtClean="0">
                <a:solidFill>
                  <a:schemeClr val="bg1"/>
                </a:solidFill>
              </a:rPr>
              <a:t>معمارکد</a:t>
            </a:r>
          </a:p>
          <a:p>
            <a:pPr algn="just" rtl="1"/>
            <a:r>
              <a:rPr lang="en-US" sz="2400" dirty="0" smtClean="0">
                <a:solidFill>
                  <a:schemeClr val="bg1"/>
                </a:solidFill>
              </a:rPr>
              <a:t>www.memarcad.com</a:t>
            </a:r>
            <a:endParaRPr lang="fa-IR" sz="2400" dirty="0" smtClean="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grayscl/>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285720" y="500042"/>
            <a:ext cx="8643998" cy="4524315"/>
          </a:xfrm>
          <a:prstGeom prst="rect">
            <a:avLst/>
          </a:prstGeom>
        </p:spPr>
        <p:txBody>
          <a:bodyPr wrap="square">
            <a:spAutoFit/>
          </a:bodyPr>
          <a:lstStyle/>
          <a:p>
            <a:pPr algn="just" rtl="1"/>
            <a:r>
              <a:rPr lang="ar-SA" sz="2400" dirty="0" smtClean="0">
                <a:solidFill>
                  <a:schemeClr val="bg1"/>
                </a:solidFill>
              </a:rPr>
              <a:t>در اروپا در دوره قرون وسطي دانش پزشكي نيز تحت تسلط كليسا در آمده و بهر ترتيب بيمارستان از دورة قرون وسطي تا كنون «به ويژه در اروپا» تحولاتي را پشت سر گذاشته كه مي‌توان آن را به سه دوره متمايز تقسيم نمود:</a:t>
            </a:r>
            <a:endParaRPr lang="en-US" sz="2400" dirty="0" smtClean="0">
              <a:solidFill>
                <a:schemeClr val="bg1"/>
              </a:solidFill>
            </a:endParaRPr>
          </a:p>
          <a:p>
            <a:pPr algn="just" rtl="1"/>
            <a:r>
              <a:rPr lang="fa-IR" sz="2400" b="1" u="sng" dirty="0" smtClean="0">
                <a:solidFill>
                  <a:schemeClr val="bg1"/>
                </a:solidFill>
              </a:rPr>
              <a:t>1</a:t>
            </a:r>
            <a:r>
              <a:rPr lang="ar-SA" sz="2400" dirty="0" smtClean="0">
                <a:solidFill>
                  <a:schemeClr val="bg1"/>
                </a:solidFill>
              </a:rPr>
              <a:t>نظام سنتي</a:t>
            </a:r>
            <a:endParaRPr lang="en-US" sz="2400" dirty="0" smtClean="0">
              <a:solidFill>
                <a:schemeClr val="bg1"/>
              </a:solidFill>
            </a:endParaRPr>
          </a:p>
          <a:p>
            <a:pPr algn="just" rtl="1"/>
            <a:r>
              <a:rPr lang="fa-IR" sz="2400" b="1" u="sng" dirty="0" smtClean="0">
                <a:solidFill>
                  <a:schemeClr val="bg1"/>
                </a:solidFill>
              </a:rPr>
              <a:t>2</a:t>
            </a:r>
            <a:r>
              <a:rPr lang="fa-IR" sz="2400" dirty="0" smtClean="0">
                <a:solidFill>
                  <a:schemeClr val="bg1"/>
                </a:solidFill>
              </a:rPr>
              <a:t> </a:t>
            </a:r>
            <a:r>
              <a:rPr lang="ar-SA" sz="2400" dirty="0" smtClean="0">
                <a:solidFill>
                  <a:schemeClr val="bg1"/>
                </a:solidFill>
              </a:rPr>
              <a:t>ملي شدن مراكز درماني و جدايي مذاهب از درمان</a:t>
            </a:r>
            <a:endParaRPr lang="fa-IR" sz="2400" dirty="0" smtClean="0">
              <a:solidFill>
                <a:schemeClr val="bg1"/>
              </a:solidFill>
            </a:endParaRPr>
          </a:p>
          <a:p>
            <a:pPr algn="just" rtl="1"/>
            <a:r>
              <a:rPr lang="fa-IR" sz="2400" b="1" u="sng" dirty="0" smtClean="0">
                <a:solidFill>
                  <a:schemeClr val="bg1"/>
                </a:solidFill>
              </a:rPr>
              <a:t>3</a:t>
            </a:r>
            <a:r>
              <a:rPr lang="fa-IR" sz="2400" dirty="0" smtClean="0">
                <a:solidFill>
                  <a:schemeClr val="bg1"/>
                </a:solidFill>
              </a:rPr>
              <a:t> </a:t>
            </a:r>
            <a:r>
              <a:rPr lang="ar-SA" sz="2400" dirty="0" smtClean="0">
                <a:solidFill>
                  <a:schemeClr val="bg1"/>
                </a:solidFill>
              </a:rPr>
              <a:t>تخصص گرايي و توسعه مراكز بهداشتي و درماني و بيمارستانها</a:t>
            </a:r>
            <a:endParaRPr lang="en-US" sz="2400" dirty="0" smtClean="0">
              <a:solidFill>
                <a:schemeClr val="bg1"/>
              </a:solidFill>
            </a:endParaRPr>
          </a:p>
          <a:p>
            <a:pPr algn="just" rtl="1"/>
            <a:r>
              <a:rPr lang="ar-SA" sz="2400" dirty="0" smtClean="0">
                <a:solidFill>
                  <a:schemeClr val="bg1"/>
                </a:solidFill>
              </a:rPr>
              <a:t>به همين ترتيب بيمارستانها كه در واقع ستون فقرات مراقبت هاي بهداشتي درماني جوامع را تشكيل مي‌دهند از جنبه هاي فرهنگي، اخلاقي، علمي و تكنولوژيكي متحول شدند و بخش هاي پزشكي تخصصي تر و فرعي تر شده و مهارت حرفه اي كاركنان آن بستر شد. در مورد تخصص هاي مختلف پزشكي در بخش هاي بعد توضيحاتي آورده شده است.</a:t>
            </a:r>
            <a:endParaRPr lang="fa-IR" sz="2400" dirty="0" smtClean="0">
              <a:solidFill>
                <a:schemeClr val="bg1"/>
              </a:solidFill>
            </a:endParaRPr>
          </a:p>
          <a:p>
            <a:pPr algn="just" rtl="1"/>
            <a:endParaRPr lang="fa-IR" sz="2400"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grayscl/>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357158" y="642918"/>
            <a:ext cx="8501122" cy="2739211"/>
          </a:xfrm>
          <a:prstGeom prst="rect">
            <a:avLst/>
          </a:prstGeom>
        </p:spPr>
        <p:txBody>
          <a:bodyPr wrap="square">
            <a:spAutoFit/>
          </a:bodyPr>
          <a:lstStyle/>
          <a:p>
            <a:pPr algn="just" rtl="1"/>
            <a:r>
              <a:rPr lang="ar-SA" sz="2800" dirty="0" smtClean="0">
                <a:solidFill>
                  <a:schemeClr val="bg1"/>
                </a:solidFill>
              </a:rPr>
              <a:t>نگاهي به سياست گذاري ها در احداث بيمارستان در ايران</a:t>
            </a:r>
            <a:endParaRPr lang="en-US" sz="2800" dirty="0" smtClean="0">
              <a:solidFill>
                <a:schemeClr val="bg1"/>
              </a:solidFill>
            </a:endParaRPr>
          </a:p>
          <a:p>
            <a:pPr algn="just" rtl="1"/>
            <a:r>
              <a:rPr lang="ar-SA" sz="2400" dirty="0" smtClean="0">
                <a:solidFill>
                  <a:schemeClr val="bg1"/>
                </a:solidFill>
              </a:rPr>
              <a:t>معيارهاي ارزشيابي بيمارستان ها چند سالي است كه نسبت به گذشته تغيير كرده است متولي اين امر ابتدا بهداري هاي مناطق مختلف بودند ولي چند سالي است كه به طور كلي بيمارستان هاي شهر تهران تحت حمايت و نظارت سه دانشگاه پزشكي علوم پزشكي ايران، شهيد بهشتي و دانشگاه تهران قرار گرفته اند. بحث ارزشيابي بيمارستان ها و عملكرد آنها و نحوه بهره برداري بيمارستان ها مربوط به حوزه معاونت سلامت وزارت بهداشت است.</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TIF"/>
          <p:cNvPicPr>
            <a:picLocks noChangeAspect="1"/>
          </p:cNvPicPr>
          <p:nvPr/>
        </p:nvPicPr>
        <p:blipFill>
          <a:blip r:embed="rId2" cstate="print">
            <a:duotone>
              <a:schemeClr val="bg2">
                <a:shade val="45000"/>
                <a:satMod val="135000"/>
              </a:schemeClr>
              <a:prstClr val="white"/>
            </a:duotone>
          </a:blip>
          <a:stretch>
            <a:fillRect/>
          </a:stretch>
        </p:blipFill>
        <p:spPr>
          <a:xfrm>
            <a:off x="0" y="0"/>
            <a:ext cx="9144000" cy="6858000"/>
          </a:xfrm>
          <a:prstGeom prst="rect">
            <a:avLst/>
          </a:prstGeom>
          <a:ln>
            <a:noFill/>
          </a:ln>
          <a:effectLst>
            <a:softEdge rad="112500"/>
          </a:effectLst>
        </p:spPr>
      </p:pic>
      <p:sp>
        <p:nvSpPr>
          <p:cNvPr id="3" name="TextBox 2"/>
          <p:cNvSpPr txBox="1"/>
          <p:nvPr/>
        </p:nvSpPr>
        <p:spPr>
          <a:xfrm rot="163984">
            <a:off x="1765321" y="2299232"/>
            <a:ext cx="6572296" cy="1015663"/>
          </a:xfrm>
          <a:prstGeom prst="rect">
            <a:avLst/>
          </a:prstGeom>
          <a:noFill/>
        </p:spPr>
        <p:txBody>
          <a:bodyPr wrap="square" rtlCol="0">
            <a:prstTxWarp prst="textArchUp">
              <a:avLst/>
            </a:prstTxWarp>
            <a:spAutoFit/>
          </a:bodyPr>
          <a:lstStyle/>
          <a:p>
            <a:pPr algn="just" rtl="1"/>
            <a:r>
              <a:rPr lang="fa-IR"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rPr>
              <a:t>روابط فضایی بیمارستان</a:t>
            </a:r>
            <a:endPar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endParaRPr>
          </a:p>
        </p:txBody>
      </p:sp>
      <p:sp>
        <p:nvSpPr>
          <p:cNvPr id="4" name="TextBox 3"/>
          <p:cNvSpPr txBox="1"/>
          <p:nvPr/>
        </p:nvSpPr>
        <p:spPr>
          <a:xfrm rot="460388">
            <a:off x="2714612" y="3718179"/>
            <a:ext cx="4214842" cy="1015663"/>
          </a:xfrm>
          <a:prstGeom prst="rect">
            <a:avLst/>
          </a:prstGeom>
          <a:noFill/>
        </p:spPr>
        <p:txBody>
          <a:bodyPr wrap="square" rtlCol="0">
            <a:prstTxWarp prst="textArchUp">
              <a:avLst/>
            </a:prstTxWarp>
            <a:spAutoFit/>
          </a:bodyPr>
          <a:lstStyle/>
          <a:p>
            <a:r>
              <a:rPr lang="fa-IR"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rPr>
              <a:t>دیاگرام موجود</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3114</TotalTime>
  <Words>2998</Words>
  <Application>Microsoft Office PowerPoint</Application>
  <PresentationFormat>On-screen Show (4:3)</PresentationFormat>
  <Paragraphs>697</Paragraphs>
  <Slides>66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Book Antiqua</vt:lpstr>
      <vt:lpstr>Lucida Sans</vt:lpstr>
      <vt:lpstr>Tahoma</vt:lpstr>
      <vt:lpstr>Times New Roman</vt:lpstr>
      <vt:lpstr>Wingdings</vt:lpstr>
      <vt:lpstr>Wingdings 2</vt:lpstr>
      <vt:lpstr>Wingdings 3</vt:lpstr>
      <vt:lpstr>Yagut</vt:lpstr>
      <vt:lpstr>Zar</vt:lpstr>
      <vt:lpstr>Apex</vt:lpstr>
      <vt:lpstr>هوالحق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123</dc:creator>
  <cp:lastModifiedBy>Rose</cp:lastModifiedBy>
  <cp:revision>194</cp:revision>
  <dcterms:created xsi:type="dcterms:W3CDTF">2010-06-09T09:06:56Z</dcterms:created>
  <dcterms:modified xsi:type="dcterms:W3CDTF">2015-12-20T17:40:01Z</dcterms:modified>
</cp:coreProperties>
</file>