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8D09F6D8-B523-41B6-8F27-5015D67C73A9}" type="datetimeFigureOut">
              <a:rPr lang="en-US" smtClean="0"/>
              <a:pPr/>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5CE410-5CD1-4530-83D7-32431CB1EC2A}" type="slidenum">
              <a:rPr lang="en-US" smtClean="0"/>
              <a:pPr/>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09F6D8-B523-41B6-8F27-5015D67C73A9}" type="datetimeFigureOut">
              <a:rPr lang="en-US" smtClean="0"/>
              <a:pPr/>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5CE410-5CD1-4530-83D7-32431CB1EC2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09F6D8-B523-41B6-8F27-5015D67C73A9}" type="datetimeFigureOut">
              <a:rPr lang="en-US" smtClean="0"/>
              <a:pPr/>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5CE410-5CD1-4530-83D7-32431CB1EC2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8D09F6D8-B523-41B6-8F27-5015D67C73A9}" type="datetimeFigureOut">
              <a:rPr lang="en-US" smtClean="0"/>
              <a:pPr/>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5CE410-5CD1-4530-83D7-32431CB1EC2A}" type="slidenum">
              <a:rPr lang="en-US" smtClean="0"/>
              <a:pPr/>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09F6D8-B523-41B6-8F27-5015D67C73A9}" type="datetimeFigureOut">
              <a:rPr lang="en-US" smtClean="0"/>
              <a:pPr/>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5CE410-5CD1-4530-83D7-32431CB1EC2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8D09F6D8-B523-41B6-8F27-5015D67C73A9}" type="datetimeFigureOut">
              <a:rPr lang="en-US" smtClean="0"/>
              <a:pPr/>
              <a:t>9/11/2015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5CE410-5CD1-4530-83D7-32431CB1EC2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D09F6D8-B523-41B6-8F27-5015D67C73A9}" type="datetimeFigureOut">
              <a:rPr lang="en-US" smtClean="0"/>
              <a:pPr/>
              <a:t>9/11/2015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5CE410-5CD1-4530-83D7-32431CB1EC2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D09F6D8-B523-41B6-8F27-5015D67C73A9}" type="datetimeFigureOut">
              <a:rPr lang="en-US" smtClean="0"/>
              <a:pPr/>
              <a:t>9/11/2015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5CE410-5CD1-4530-83D7-32431CB1EC2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09F6D8-B523-41B6-8F27-5015D67C73A9}" type="datetimeFigureOut">
              <a:rPr lang="en-US" smtClean="0"/>
              <a:pPr/>
              <a:t>9/11/2015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5CE410-5CD1-4530-83D7-32431CB1EC2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09F6D8-B523-41B6-8F27-5015D67C73A9}" type="datetimeFigureOut">
              <a:rPr lang="en-US" smtClean="0"/>
              <a:pPr/>
              <a:t>9/11/2015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5CE410-5CD1-4530-83D7-32431CB1EC2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09F6D8-B523-41B6-8F27-5015D67C73A9}" type="datetimeFigureOut">
              <a:rPr lang="en-US" smtClean="0"/>
              <a:pPr/>
              <a:t>9/11/2015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5CE410-5CD1-4530-83D7-32431CB1EC2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8D09F6D8-B523-41B6-8F27-5015D67C73A9}" type="datetimeFigureOut">
              <a:rPr lang="en-US" smtClean="0"/>
              <a:pPr/>
              <a:t>9/11/2015</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655CE410-5CD1-4530-83D7-32431CB1EC2A}"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 Id="rId5" Type="http://schemas.openxmlformats.org/officeDocument/2006/relationships/image" Target="../media/image56.jpeg"/><Relationship Id="rId4" Type="http://schemas.openxmlformats.org/officeDocument/2006/relationships/image" Target="../media/image55.jpe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rtl="1"/>
            <a:r>
              <a:rPr lang="fa-IR" sz="6000" b="1" dirty="0" smtClean="0">
                <a:effectLst>
                  <a:outerShdw blurRad="38100" dist="38100" dir="2700000" algn="tl">
                    <a:srgbClr val="000000">
                      <a:alpha val="43137"/>
                    </a:srgbClr>
                  </a:outerShdw>
                </a:effectLst>
                <a:cs typeface="0 Nazanin Bold" pitchFamily="2" charset="-78"/>
              </a:rPr>
              <a:t>تحلیل و آنالیز مجتمع تجاری تیراژه</a:t>
            </a:r>
            <a:endParaRPr lang="en-US" sz="6000" b="1" dirty="0">
              <a:effectLst>
                <a:outerShdw blurRad="38100" dist="38100" dir="2700000" algn="tl">
                  <a:srgbClr val="000000">
                    <a:alpha val="43137"/>
                  </a:srgbClr>
                </a:outerShdw>
              </a:effectLst>
              <a:cs typeface="0 Nazanin Bold" pitchFamily="2" charset="-78"/>
            </a:endParaRPr>
          </a:p>
        </p:txBody>
      </p:sp>
    </p:spTree>
    <p:extLst>
      <p:ext uri="{BB962C8B-B14F-4D97-AF65-F5344CB8AC3E}">
        <p14:creationId xmlns="" xmlns:p14="http://schemas.microsoft.com/office/powerpoint/2010/main" val="901445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00063" y="1357313"/>
            <a:ext cx="8229600" cy="4708525"/>
          </a:xfrm>
          <a:prstGeom prst="rect">
            <a:avLst/>
          </a:prstGeom>
        </p:spPr>
        <p:txBody>
          <a:bodyPr/>
          <a:lstStyle/>
          <a:p>
            <a:pPr marL="548640" indent="-411480" algn="r" rtl="1">
              <a:spcBef>
                <a:spcPct val="20000"/>
              </a:spcBef>
              <a:buClr>
                <a:prstClr val="white">
                  <a:shade val="95000"/>
                </a:prstClr>
              </a:buClr>
              <a:buSzPct val="65000"/>
              <a:buFont typeface="Wingdings 2"/>
              <a:buChar char=""/>
              <a:defRPr/>
            </a:pPr>
            <a:r>
              <a:rPr lang="fa-IR" sz="2800" b="1" kern="1200" dirty="0">
                <a:solidFill>
                  <a:prstClr val="white"/>
                </a:solidFill>
                <a:latin typeface="Arial"/>
                <a:ea typeface="+mn-ea"/>
                <a:cs typeface="B Ferdosi" pitchFamily="2" charset="-78"/>
              </a:rPr>
              <a:t>تا قبل از دهه پنجاه میلادی فروشگاه های بزرگ در کانادا ، استرالیا و آمریکا قدرت و اهمیت قابل توجهی داشتند ولی به تدریج فروشگاه های بزرگ تخصصی با عرضه یک نوع کالا موجودیت آنها را تهدید کردند. </a:t>
            </a:r>
            <a:endParaRPr lang="en-US" sz="2800" kern="1200" dirty="0">
              <a:solidFill>
                <a:prstClr val="white"/>
              </a:solidFill>
              <a:latin typeface="Arial"/>
              <a:ea typeface="+mn-ea"/>
              <a:cs typeface="B Ferdosi" pitchFamily="2" charset="-78"/>
            </a:endParaRPr>
          </a:p>
        </p:txBody>
      </p:sp>
      <p:pic>
        <p:nvPicPr>
          <p:cNvPr id="4" name="Picture 2" descr="E:\Documents\3Ds Max\Tarh 3\powerpoint\عکس وپلان\عکس\کانتری کلاب پلاز.jpg"/>
          <p:cNvPicPr>
            <a:picLocks noChangeAspect="1" noChangeArrowheads="1"/>
          </p:cNvPicPr>
          <p:nvPr/>
        </p:nvPicPr>
        <p:blipFill>
          <a:blip r:embed="rId2" cstate="print"/>
          <a:srcRect r="5769"/>
          <a:stretch>
            <a:fillRect/>
          </a:stretch>
        </p:blipFill>
        <p:spPr bwMode="auto">
          <a:xfrm>
            <a:off x="4572000" y="3071810"/>
            <a:ext cx="4357686" cy="30718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3" descr="E:\Documents\3Ds Max\Tarh 3\powerpoint\عکس وپلان\عکس\bon march.jpg"/>
          <p:cNvPicPr>
            <a:picLocks noChangeAspect="1" noChangeArrowheads="1"/>
          </p:cNvPicPr>
          <p:nvPr/>
        </p:nvPicPr>
        <p:blipFill>
          <a:blip r:embed="rId3" cstate="print"/>
          <a:srcRect/>
          <a:stretch>
            <a:fillRect/>
          </a:stretch>
        </p:blipFill>
        <p:spPr bwMode="auto">
          <a:xfrm>
            <a:off x="214282" y="3071810"/>
            <a:ext cx="4227730" cy="30718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itle 1"/>
          <p:cNvSpPr txBox="1">
            <a:spLocks/>
          </p:cNvSpPr>
          <p:nvPr/>
        </p:nvSpPr>
        <p:spPr>
          <a:xfrm>
            <a:off x="457200" y="274638"/>
            <a:ext cx="8229600" cy="1143000"/>
          </a:xfrm>
          <a:prstGeom prst="rect">
            <a:avLst/>
          </a:prstGeom>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r" rtl="1">
              <a:spcBef>
                <a:spcPct val="0"/>
              </a:spcBef>
              <a:defRPr/>
            </a:pPr>
            <a:r>
              <a:rPr lang="fa-IR" sz="3200" b="1" kern="1200" dirty="0">
                <a:ln w="11430"/>
                <a:gradFill>
                  <a:gsLst>
                    <a:gs pos="0">
                      <a:srgbClr val="C19859">
                        <a:tint val="90000"/>
                        <a:satMod val="120000"/>
                      </a:srgbClr>
                    </a:gs>
                    <a:gs pos="25000">
                      <a:srgbClr val="C19859">
                        <a:tint val="93000"/>
                        <a:satMod val="120000"/>
                      </a:srgbClr>
                    </a:gs>
                    <a:gs pos="50000">
                      <a:srgbClr val="C19859">
                        <a:shade val="89000"/>
                        <a:satMod val="110000"/>
                      </a:srgbClr>
                    </a:gs>
                    <a:gs pos="75000">
                      <a:srgbClr val="C19859">
                        <a:tint val="93000"/>
                        <a:satMod val="120000"/>
                      </a:srgbClr>
                    </a:gs>
                    <a:gs pos="100000">
                      <a:srgbClr val="C19859">
                        <a:tint val="90000"/>
                        <a:satMod val="120000"/>
                      </a:srgbClr>
                    </a:gs>
                  </a:gsLst>
                  <a:lin ang="5400000"/>
                </a:gradFill>
                <a:effectLst>
                  <a:outerShdw blurRad="80000" dist="40000" dir="5040000" algn="tl">
                    <a:srgbClr val="000000">
                      <a:alpha val="30000"/>
                    </a:srgbClr>
                  </a:outerShdw>
                </a:effectLst>
                <a:latin typeface="Franklin Gothic Book"/>
                <a:ea typeface="+mn-ea"/>
                <a:cs typeface="B Sina" pitchFamily="2" charset="-78"/>
              </a:rPr>
              <a:t>تاریخچه</a:t>
            </a:r>
            <a:endParaRPr lang="en-US" sz="3200" b="1" kern="1200" dirty="0">
              <a:ln w="11430"/>
              <a:gradFill>
                <a:gsLst>
                  <a:gs pos="0">
                    <a:srgbClr val="C19859">
                      <a:tint val="90000"/>
                      <a:satMod val="120000"/>
                    </a:srgbClr>
                  </a:gs>
                  <a:gs pos="25000">
                    <a:srgbClr val="C19859">
                      <a:tint val="93000"/>
                      <a:satMod val="120000"/>
                    </a:srgbClr>
                  </a:gs>
                  <a:gs pos="50000">
                    <a:srgbClr val="C19859">
                      <a:shade val="89000"/>
                      <a:satMod val="110000"/>
                    </a:srgbClr>
                  </a:gs>
                  <a:gs pos="75000">
                    <a:srgbClr val="C19859">
                      <a:tint val="93000"/>
                      <a:satMod val="120000"/>
                    </a:srgbClr>
                  </a:gs>
                  <a:gs pos="100000">
                    <a:srgbClr val="C19859">
                      <a:tint val="90000"/>
                      <a:satMod val="120000"/>
                    </a:srgbClr>
                  </a:gs>
                </a:gsLst>
                <a:lin ang="5400000"/>
              </a:gradFill>
              <a:effectLst>
                <a:outerShdw blurRad="80000" dist="40000" dir="5040000" algn="tl">
                  <a:srgbClr val="000000">
                    <a:alpha val="30000"/>
                  </a:srgbClr>
                </a:outerShdw>
              </a:effectLst>
              <a:latin typeface="Franklin Gothic Book"/>
              <a:ea typeface="+mn-ea"/>
              <a:cs typeface="B Sina" pitchFamily="2" charset="-78"/>
            </a:endParaRPr>
          </a:p>
        </p:txBody>
      </p:sp>
    </p:spTree>
    <p:extLst>
      <p:ext uri="{BB962C8B-B14F-4D97-AF65-F5344CB8AC3E}">
        <p14:creationId xmlns="" xmlns:p14="http://schemas.microsoft.com/office/powerpoint/2010/main" val="191296307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600200"/>
            <a:ext cx="8229600" cy="4708525"/>
          </a:xfrm>
          <a:prstGeom prst="rect">
            <a:avLst/>
          </a:prstGeom>
        </p:spPr>
        <p:txBody>
          <a:bodyPr/>
          <a:lstStyle/>
          <a:p>
            <a:pPr marL="548640" indent="-411480" algn="r" rtl="1">
              <a:spcBef>
                <a:spcPct val="20000"/>
              </a:spcBef>
              <a:buClr>
                <a:prstClr val="white">
                  <a:shade val="95000"/>
                </a:prstClr>
              </a:buClr>
              <a:buSzPct val="65000"/>
              <a:buFont typeface="Wingdings 2"/>
              <a:buChar char=""/>
              <a:defRPr/>
            </a:pPr>
            <a:r>
              <a:rPr lang="fa-IR" sz="2800" b="1" kern="1200" dirty="0">
                <a:solidFill>
                  <a:prstClr val="white"/>
                </a:solidFill>
                <a:latin typeface="Arial"/>
                <a:ea typeface="+mn-ea"/>
                <a:cs typeface="B Ferdosi" pitchFamily="2" charset="-78"/>
              </a:rPr>
              <a:t>پس از جنگ جهانی دوم مراکز تجاری به تدریج وسعت بیشتری یافتند و کاربریهای متعددی نظیر رستوان محل ورزش هتل محل بازی بچه ها ،‌فضاهای تفریحی بانک، سینما، و غیره به آنها اضافه شدند.</a:t>
            </a:r>
          </a:p>
          <a:p>
            <a:pPr marL="548640" indent="-411480" algn="r" rtl="1">
              <a:spcBef>
                <a:spcPct val="20000"/>
              </a:spcBef>
              <a:buClr>
                <a:prstClr val="white">
                  <a:shade val="95000"/>
                </a:prstClr>
              </a:buClr>
              <a:buSzPct val="65000"/>
              <a:buFont typeface="Wingdings 2"/>
              <a:buChar char=""/>
              <a:defRPr/>
            </a:pPr>
            <a:endParaRPr lang="fa-IR" sz="2800" b="1" kern="1200" dirty="0">
              <a:solidFill>
                <a:prstClr val="white"/>
              </a:solidFill>
              <a:latin typeface="Arial"/>
              <a:ea typeface="+mn-ea"/>
              <a:cs typeface="B Ferdosi" pitchFamily="2" charset="-78"/>
            </a:endParaRPr>
          </a:p>
          <a:p>
            <a:pPr marL="548640" indent="-411480" algn="r" rtl="1">
              <a:spcBef>
                <a:spcPct val="20000"/>
              </a:spcBef>
              <a:buClr>
                <a:prstClr val="white">
                  <a:shade val="95000"/>
                </a:prstClr>
              </a:buClr>
              <a:buSzPct val="65000"/>
              <a:buFont typeface="Wingdings 2"/>
              <a:buChar char=""/>
              <a:defRPr/>
            </a:pPr>
            <a:r>
              <a:rPr lang="fa-IR" sz="2800" b="1" kern="1200" dirty="0">
                <a:solidFill>
                  <a:prstClr val="white"/>
                </a:solidFill>
                <a:latin typeface="Arial"/>
                <a:ea typeface="+mn-ea"/>
                <a:cs typeface="B Ferdosi" pitchFamily="2" charset="-78"/>
              </a:rPr>
              <a:t>در ایران سابقه مراکز تجاری به ساختار شناخته شده بازار بر </a:t>
            </a:r>
            <a:br>
              <a:rPr lang="fa-IR" sz="2800" b="1" kern="1200" dirty="0">
                <a:solidFill>
                  <a:prstClr val="white"/>
                </a:solidFill>
                <a:latin typeface="Arial"/>
                <a:ea typeface="+mn-ea"/>
                <a:cs typeface="B Ferdosi" pitchFamily="2" charset="-78"/>
              </a:rPr>
            </a:br>
            <a:r>
              <a:rPr lang="fa-IR" sz="2800" b="1" kern="1200" dirty="0">
                <a:solidFill>
                  <a:prstClr val="white"/>
                </a:solidFill>
                <a:latin typeface="Arial"/>
                <a:ea typeface="+mn-ea"/>
                <a:cs typeface="B Ferdosi" pitchFamily="2" charset="-78"/>
              </a:rPr>
              <a:t>می گردد .</a:t>
            </a:r>
            <a:endParaRPr lang="en-US" sz="2800" kern="1200" dirty="0">
              <a:solidFill>
                <a:prstClr val="white"/>
              </a:solidFill>
              <a:latin typeface="Arial"/>
              <a:ea typeface="+mn-ea"/>
              <a:cs typeface="B Ferdosi" pitchFamily="2" charset="-78"/>
            </a:endParaRPr>
          </a:p>
        </p:txBody>
      </p:sp>
      <p:sp>
        <p:nvSpPr>
          <p:cNvPr id="4" name="Title 1"/>
          <p:cNvSpPr txBox="1">
            <a:spLocks/>
          </p:cNvSpPr>
          <p:nvPr/>
        </p:nvSpPr>
        <p:spPr>
          <a:xfrm>
            <a:off x="457200" y="274638"/>
            <a:ext cx="8229600" cy="1143000"/>
          </a:xfrm>
          <a:prstGeom prst="rect">
            <a:avLst/>
          </a:prstGeom>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r" rtl="1">
              <a:spcBef>
                <a:spcPct val="0"/>
              </a:spcBef>
              <a:defRPr/>
            </a:pPr>
            <a:r>
              <a:rPr lang="fa-IR" sz="3200" b="1" kern="1200" dirty="0">
                <a:ln w="11430"/>
                <a:gradFill>
                  <a:gsLst>
                    <a:gs pos="0">
                      <a:srgbClr val="C19859">
                        <a:tint val="90000"/>
                        <a:satMod val="120000"/>
                      </a:srgbClr>
                    </a:gs>
                    <a:gs pos="25000">
                      <a:srgbClr val="C19859">
                        <a:tint val="93000"/>
                        <a:satMod val="120000"/>
                      </a:srgbClr>
                    </a:gs>
                    <a:gs pos="50000">
                      <a:srgbClr val="C19859">
                        <a:shade val="89000"/>
                        <a:satMod val="110000"/>
                      </a:srgbClr>
                    </a:gs>
                    <a:gs pos="75000">
                      <a:srgbClr val="C19859">
                        <a:tint val="93000"/>
                        <a:satMod val="120000"/>
                      </a:srgbClr>
                    </a:gs>
                    <a:gs pos="100000">
                      <a:srgbClr val="C19859">
                        <a:tint val="90000"/>
                        <a:satMod val="120000"/>
                      </a:srgbClr>
                    </a:gs>
                  </a:gsLst>
                  <a:lin ang="5400000"/>
                </a:gradFill>
                <a:effectLst>
                  <a:outerShdw blurRad="80000" dist="40000" dir="5040000" algn="tl">
                    <a:srgbClr val="000000">
                      <a:alpha val="30000"/>
                    </a:srgbClr>
                  </a:outerShdw>
                </a:effectLst>
                <a:latin typeface="Franklin Gothic Book"/>
                <a:ea typeface="+mn-ea"/>
                <a:cs typeface="B Sina" pitchFamily="2" charset="-78"/>
              </a:rPr>
              <a:t>تاریخچه</a:t>
            </a:r>
            <a:endParaRPr lang="en-US" sz="3200" b="1" kern="1200" dirty="0">
              <a:ln w="11430"/>
              <a:gradFill>
                <a:gsLst>
                  <a:gs pos="0">
                    <a:srgbClr val="C19859">
                      <a:tint val="90000"/>
                      <a:satMod val="120000"/>
                    </a:srgbClr>
                  </a:gs>
                  <a:gs pos="25000">
                    <a:srgbClr val="C19859">
                      <a:tint val="93000"/>
                      <a:satMod val="120000"/>
                    </a:srgbClr>
                  </a:gs>
                  <a:gs pos="50000">
                    <a:srgbClr val="C19859">
                      <a:shade val="89000"/>
                      <a:satMod val="110000"/>
                    </a:srgbClr>
                  </a:gs>
                  <a:gs pos="75000">
                    <a:srgbClr val="C19859">
                      <a:tint val="93000"/>
                      <a:satMod val="120000"/>
                    </a:srgbClr>
                  </a:gs>
                  <a:gs pos="100000">
                    <a:srgbClr val="C19859">
                      <a:tint val="90000"/>
                      <a:satMod val="120000"/>
                    </a:srgbClr>
                  </a:gs>
                </a:gsLst>
                <a:lin ang="5400000"/>
              </a:gradFill>
              <a:effectLst>
                <a:outerShdw blurRad="80000" dist="40000" dir="5040000" algn="tl">
                  <a:srgbClr val="000000">
                    <a:alpha val="30000"/>
                  </a:srgbClr>
                </a:outerShdw>
              </a:effectLst>
              <a:latin typeface="Franklin Gothic Book"/>
              <a:ea typeface="+mn-ea"/>
              <a:cs typeface="B Sina" pitchFamily="2" charset="-78"/>
            </a:endParaRPr>
          </a:p>
        </p:txBody>
      </p:sp>
    </p:spTree>
    <p:extLst>
      <p:ext uri="{BB962C8B-B14F-4D97-AF65-F5344CB8AC3E}">
        <p14:creationId xmlns="" xmlns:p14="http://schemas.microsoft.com/office/powerpoint/2010/main" val="122441801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642938" y="0"/>
            <a:ext cx="8229600" cy="1971675"/>
          </a:xfrm>
          <a:prstGeom prst="rect">
            <a:avLst/>
          </a:prstGeom>
        </p:spPr>
        <p:txBody>
          <a:bodyPr/>
          <a:lstStyle/>
          <a:p>
            <a:pPr marL="548640" indent="-411480" algn="r" rtl="1">
              <a:spcBef>
                <a:spcPct val="20000"/>
              </a:spcBef>
              <a:buClr>
                <a:prstClr val="white">
                  <a:shade val="95000"/>
                </a:prstClr>
              </a:buClr>
              <a:buSzPct val="65000"/>
              <a:defRPr/>
            </a:pPr>
            <a:endParaRPr lang="fa-IR" sz="2800" kern="1200" dirty="0">
              <a:solidFill>
                <a:prstClr val="white"/>
              </a:solidFill>
              <a:latin typeface="Arial"/>
              <a:ea typeface="+mn-ea"/>
              <a:cs typeface="B Ferdosi" pitchFamily="2" charset="-78"/>
            </a:endParaRPr>
          </a:p>
          <a:p>
            <a:pPr marL="548640" indent="-411480" algn="r" rtl="1">
              <a:spcBef>
                <a:spcPct val="20000"/>
              </a:spcBef>
              <a:buClr>
                <a:prstClr val="white">
                  <a:shade val="95000"/>
                </a:prstClr>
              </a:buClr>
              <a:buSzPct val="65000"/>
              <a:buFont typeface="Wingdings 2"/>
              <a:buChar char=""/>
              <a:defRPr/>
            </a:pPr>
            <a:r>
              <a:rPr lang="fa-IR" sz="2800" kern="1200" dirty="0">
                <a:solidFill>
                  <a:prstClr val="white"/>
                </a:solidFill>
                <a:latin typeface="Arial"/>
                <a:ea typeface="+mn-ea"/>
                <a:cs typeface="B Ferdosi" pitchFamily="2" charset="-78"/>
              </a:rPr>
              <a:t>اولین پاساژ ایران را در دوره ی رضا شاه در خیابان لاله زار نو رضاشاه ساخت. به زودی این خیابان به یکی از خیابان های مد روز آن زمان تبدیل شد.</a:t>
            </a:r>
          </a:p>
          <a:p>
            <a:pPr marL="548640" indent="-411480" algn="r" rtl="1">
              <a:spcBef>
                <a:spcPct val="20000"/>
              </a:spcBef>
              <a:buClr>
                <a:prstClr val="white">
                  <a:shade val="95000"/>
                </a:prstClr>
              </a:buClr>
              <a:buSzPct val="65000"/>
              <a:buFont typeface="Wingdings 2"/>
              <a:buNone/>
              <a:defRPr/>
            </a:pPr>
            <a:endParaRPr lang="en-US" sz="2800" kern="1200" dirty="0">
              <a:solidFill>
                <a:prstClr val="white"/>
              </a:solidFill>
              <a:latin typeface="Arial"/>
              <a:ea typeface="+mn-ea"/>
              <a:cs typeface="B Ferdosi" pitchFamily="2" charset="-78"/>
            </a:endParaRPr>
          </a:p>
        </p:txBody>
      </p:sp>
      <p:pic>
        <p:nvPicPr>
          <p:cNvPr id="4" name="Picture 3" descr="E:\Documents\3Ds Max\Tarh 3\powerpoint\عکس وپلان\بخشی از بازار اصفهان copy.jpg"/>
          <p:cNvPicPr>
            <a:picLocks noChangeAspect="1" noChangeArrowheads="1"/>
          </p:cNvPicPr>
          <p:nvPr/>
        </p:nvPicPr>
        <p:blipFill>
          <a:blip r:embed="rId2" cstate="print"/>
          <a:srcRect/>
          <a:stretch>
            <a:fillRect/>
          </a:stretch>
        </p:blipFill>
        <p:spPr bwMode="auto">
          <a:xfrm>
            <a:off x="4143372" y="3500438"/>
            <a:ext cx="4839956" cy="3143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E:\Documents\3Ds Max\Tarh 3\powerpoint\عکس وپلان\بازار ساری وکاشان copy.jpg"/>
          <p:cNvPicPr>
            <a:picLocks noChangeAspect="1" noChangeArrowheads="1"/>
          </p:cNvPicPr>
          <p:nvPr/>
        </p:nvPicPr>
        <p:blipFill>
          <a:blip r:embed="rId3" cstate="print"/>
          <a:srcRect/>
          <a:stretch>
            <a:fillRect/>
          </a:stretch>
        </p:blipFill>
        <p:spPr bwMode="auto">
          <a:xfrm>
            <a:off x="285719" y="1643050"/>
            <a:ext cx="5259399" cy="3767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171695379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r" rtl="1">
              <a:spcBef>
                <a:spcPct val="0"/>
              </a:spcBef>
              <a:defRPr/>
            </a:pPr>
            <a:r>
              <a:rPr lang="fa-IR" sz="3200" b="1" kern="1200" dirty="0">
                <a:ln w="11430"/>
                <a:gradFill>
                  <a:gsLst>
                    <a:gs pos="0">
                      <a:srgbClr val="C19859">
                        <a:tint val="90000"/>
                        <a:satMod val="120000"/>
                      </a:srgbClr>
                    </a:gs>
                    <a:gs pos="25000">
                      <a:srgbClr val="C19859">
                        <a:tint val="93000"/>
                        <a:satMod val="120000"/>
                      </a:srgbClr>
                    </a:gs>
                    <a:gs pos="50000">
                      <a:srgbClr val="C19859">
                        <a:shade val="89000"/>
                        <a:satMod val="110000"/>
                      </a:srgbClr>
                    </a:gs>
                    <a:gs pos="75000">
                      <a:srgbClr val="C19859">
                        <a:tint val="93000"/>
                        <a:satMod val="120000"/>
                      </a:srgbClr>
                    </a:gs>
                    <a:gs pos="100000">
                      <a:srgbClr val="C19859">
                        <a:tint val="90000"/>
                        <a:satMod val="120000"/>
                      </a:srgbClr>
                    </a:gs>
                  </a:gsLst>
                  <a:lin ang="5400000"/>
                </a:gradFill>
                <a:effectLst>
                  <a:outerShdw blurRad="80000" dist="40000" dir="5040000" algn="tl">
                    <a:srgbClr val="000000">
                      <a:alpha val="30000"/>
                    </a:srgbClr>
                  </a:outerShdw>
                </a:effectLst>
                <a:latin typeface="Franklin Gothic Book"/>
                <a:ea typeface="+mn-ea"/>
                <a:cs typeface="B Sina" pitchFamily="2" charset="-78"/>
              </a:rPr>
              <a:t>انواع مراکز خرید</a:t>
            </a:r>
            <a:endParaRPr lang="en-US" sz="3200" b="1" kern="1200" dirty="0">
              <a:ln w="11430"/>
              <a:gradFill>
                <a:gsLst>
                  <a:gs pos="0">
                    <a:srgbClr val="C19859">
                      <a:tint val="90000"/>
                      <a:satMod val="120000"/>
                    </a:srgbClr>
                  </a:gs>
                  <a:gs pos="25000">
                    <a:srgbClr val="C19859">
                      <a:tint val="93000"/>
                      <a:satMod val="120000"/>
                    </a:srgbClr>
                  </a:gs>
                  <a:gs pos="50000">
                    <a:srgbClr val="C19859">
                      <a:shade val="89000"/>
                      <a:satMod val="110000"/>
                    </a:srgbClr>
                  </a:gs>
                  <a:gs pos="75000">
                    <a:srgbClr val="C19859">
                      <a:tint val="93000"/>
                      <a:satMod val="120000"/>
                    </a:srgbClr>
                  </a:gs>
                  <a:gs pos="100000">
                    <a:srgbClr val="C19859">
                      <a:tint val="90000"/>
                      <a:satMod val="120000"/>
                    </a:srgbClr>
                  </a:gs>
                </a:gsLst>
                <a:lin ang="5400000"/>
              </a:gradFill>
              <a:effectLst>
                <a:outerShdw blurRad="80000" dist="40000" dir="5040000" algn="tl">
                  <a:srgbClr val="000000">
                    <a:alpha val="30000"/>
                  </a:srgbClr>
                </a:outerShdw>
              </a:effectLst>
              <a:latin typeface="Franklin Gothic Book"/>
              <a:ea typeface="+mn-ea"/>
              <a:cs typeface="B Sina" pitchFamily="2" charset="-78"/>
            </a:endParaRPr>
          </a:p>
        </p:txBody>
      </p:sp>
      <p:pic>
        <p:nvPicPr>
          <p:cNvPr id="3" name="Picture 2" descr="E:\Documents\3Ds Max\Tarh 3\powerpoint\عکس وپلان\مال copy.jpg"/>
          <p:cNvPicPr>
            <a:picLocks noChangeAspect="1" noChangeArrowheads="1"/>
          </p:cNvPicPr>
          <p:nvPr/>
        </p:nvPicPr>
        <p:blipFill>
          <a:blip r:embed="rId2" cstate="print"/>
          <a:srcRect/>
          <a:stretch>
            <a:fillRect/>
          </a:stretch>
        </p:blipFill>
        <p:spPr bwMode="auto">
          <a:xfrm>
            <a:off x="4357686" y="2500306"/>
            <a:ext cx="4375277" cy="30003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descr="E:\Documents\3Ds Max\Tarh 3\powerpoint\عکس وپلان\مال1 copy.jpg"/>
          <p:cNvPicPr>
            <a:picLocks noChangeAspect="1" noChangeArrowheads="1"/>
          </p:cNvPicPr>
          <p:nvPr/>
        </p:nvPicPr>
        <p:blipFill>
          <a:blip r:embed="rId3" cstate="print"/>
          <a:srcRect/>
          <a:stretch>
            <a:fillRect/>
          </a:stretch>
        </p:blipFill>
        <p:spPr bwMode="auto">
          <a:xfrm>
            <a:off x="214282" y="1428736"/>
            <a:ext cx="3929090" cy="50876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351032559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600200"/>
            <a:ext cx="8229600" cy="4708525"/>
          </a:xfrm>
          <a:prstGeom prst="rect">
            <a:avLst/>
          </a:prstGeom>
        </p:spPr>
        <p:txBody>
          <a:bodyPr/>
          <a:lstStyle/>
          <a:p>
            <a:pPr marL="548640" indent="-411480" algn="r" rtl="1">
              <a:spcBef>
                <a:spcPct val="20000"/>
              </a:spcBef>
              <a:buClr>
                <a:prstClr val="white">
                  <a:shade val="95000"/>
                </a:prstClr>
              </a:buClr>
              <a:buSzPct val="65000"/>
              <a:buFont typeface="Wingdings 2"/>
              <a:buChar char=""/>
              <a:defRPr/>
            </a:pPr>
            <a:r>
              <a:rPr lang="fa-IR" sz="2800" b="1" kern="1200" dirty="0">
                <a:solidFill>
                  <a:prstClr val="white"/>
                </a:solidFill>
                <a:latin typeface="Arial"/>
                <a:ea typeface="+mn-ea"/>
                <a:cs typeface="B Ferdosi" pitchFamily="2" charset="-78"/>
              </a:rPr>
              <a:t>مرکز خرید محله ای ( حومه ای ) </a:t>
            </a:r>
          </a:p>
          <a:p>
            <a:pPr marL="548640" indent="-411480" algn="r" rtl="1">
              <a:spcBef>
                <a:spcPct val="20000"/>
              </a:spcBef>
              <a:buClr>
                <a:prstClr val="white">
                  <a:shade val="95000"/>
                </a:prstClr>
              </a:buClr>
              <a:buSzPct val="65000"/>
              <a:buFont typeface="Wingdings 2"/>
              <a:buChar char=""/>
              <a:defRPr/>
            </a:pPr>
            <a:endParaRPr lang="fa-IR" sz="2800" b="1" kern="1200" dirty="0">
              <a:solidFill>
                <a:prstClr val="white"/>
              </a:solidFill>
              <a:latin typeface="Arial"/>
              <a:ea typeface="+mn-ea"/>
              <a:cs typeface="B Ferdosi" pitchFamily="2" charset="-78"/>
            </a:endParaRPr>
          </a:p>
          <a:p>
            <a:pPr marL="548640" indent="-411480" algn="r" rtl="1">
              <a:spcBef>
                <a:spcPct val="20000"/>
              </a:spcBef>
              <a:buClr>
                <a:prstClr val="white">
                  <a:shade val="95000"/>
                </a:prstClr>
              </a:buClr>
              <a:buSzPct val="65000"/>
              <a:buFont typeface="Wingdings 2"/>
              <a:buChar char=""/>
              <a:defRPr/>
            </a:pPr>
            <a:r>
              <a:rPr lang="fa-IR" sz="2800" b="1" kern="1200" dirty="0">
                <a:solidFill>
                  <a:prstClr val="white"/>
                </a:solidFill>
                <a:latin typeface="Arial"/>
                <a:ea typeface="+mn-ea"/>
                <a:cs typeface="B Ferdosi" pitchFamily="2" charset="-78"/>
              </a:rPr>
              <a:t>مراکز خرید متوسط یا اجتماعی </a:t>
            </a:r>
          </a:p>
          <a:p>
            <a:pPr marL="548640" indent="-411480" algn="r" rtl="1">
              <a:spcBef>
                <a:spcPct val="20000"/>
              </a:spcBef>
              <a:buClr>
                <a:prstClr val="white">
                  <a:shade val="95000"/>
                </a:prstClr>
              </a:buClr>
              <a:buSzPct val="65000"/>
              <a:buFont typeface="Wingdings 2"/>
              <a:buChar char=""/>
              <a:defRPr/>
            </a:pPr>
            <a:endParaRPr lang="fa-IR" sz="2800" b="1" kern="1200" dirty="0">
              <a:solidFill>
                <a:prstClr val="white"/>
              </a:solidFill>
              <a:latin typeface="Arial"/>
              <a:ea typeface="+mn-ea"/>
              <a:cs typeface="B Ferdosi" pitchFamily="2" charset="-78"/>
            </a:endParaRPr>
          </a:p>
          <a:p>
            <a:pPr marL="548640" indent="-411480" algn="r" rtl="1">
              <a:spcBef>
                <a:spcPct val="20000"/>
              </a:spcBef>
              <a:buClr>
                <a:prstClr val="white">
                  <a:shade val="95000"/>
                </a:prstClr>
              </a:buClr>
              <a:buSzPct val="65000"/>
              <a:buFont typeface="Wingdings 2"/>
              <a:buChar char=""/>
              <a:defRPr/>
            </a:pPr>
            <a:r>
              <a:rPr lang="fa-IR" sz="2800" b="1" kern="1200" dirty="0">
                <a:solidFill>
                  <a:prstClr val="white"/>
                </a:solidFill>
                <a:latin typeface="Arial"/>
                <a:ea typeface="+mn-ea"/>
                <a:cs typeface="B Ferdosi" pitchFamily="2" charset="-78"/>
              </a:rPr>
              <a:t>مراکز خرید منطقه ای ( حومه ای )</a:t>
            </a:r>
          </a:p>
          <a:p>
            <a:pPr marL="548640" indent="-411480" algn="r" rtl="1">
              <a:spcBef>
                <a:spcPct val="20000"/>
              </a:spcBef>
              <a:buClr>
                <a:prstClr val="white">
                  <a:shade val="95000"/>
                </a:prstClr>
              </a:buClr>
              <a:buSzPct val="65000"/>
              <a:buFont typeface="Wingdings 2"/>
              <a:buChar char=""/>
              <a:defRPr/>
            </a:pPr>
            <a:endParaRPr lang="fa-IR" sz="2800" b="1" kern="1200" dirty="0">
              <a:solidFill>
                <a:prstClr val="white"/>
              </a:solidFill>
              <a:latin typeface="Arial"/>
              <a:ea typeface="+mn-ea"/>
              <a:cs typeface="B Ferdosi" pitchFamily="2" charset="-78"/>
            </a:endParaRPr>
          </a:p>
          <a:p>
            <a:pPr marL="548640" indent="-411480" algn="r" rtl="1">
              <a:spcBef>
                <a:spcPct val="20000"/>
              </a:spcBef>
              <a:buClr>
                <a:prstClr val="white">
                  <a:shade val="95000"/>
                </a:prstClr>
              </a:buClr>
              <a:buSzPct val="65000"/>
              <a:buFont typeface="Wingdings 2"/>
              <a:buChar char=""/>
              <a:defRPr/>
            </a:pPr>
            <a:r>
              <a:rPr lang="fa-IR" sz="2800" b="1" kern="1200" dirty="0">
                <a:solidFill>
                  <a:prstClr val="white"/>
                </a:solidFill>
                <a:latin typeface="Arial"/>
                <a:ea typeface="+mn-ea"/>
                <a:cs typeface="B Ferdosi" pitchFamily="2" charset="-78"/>
              </a:rPr>
              <a:t>پاساژ</a:t>
            </a:r>
            <a:endParaRPr lang="en-US" sz="2800" kern="1200" dirty="0">
              <a:solidFill>
                <a:prstClr val="white"/>
              </a:solidFill>
              <a:latin typeface="Arial"/>
              <a:ea typeface="+mn-ea"/>
              <a:cs typeface="B Ferdosi" pitchFamily="2" charset="-78"/>
            </a:endParaRPr>
          </a:p>
          <a:p>
            <a:pPr marL="548640" indent="-411480" algn="r" rtl="1">
              <a:spcBef>
                <a:spcPct val="20000"/>
              </a:spcBef>
              <a:buClr>
                <a:prstClr val="white">
                  <a:shade val="95000"/>
                </a:prstClr>
              </a:buClr>
              <a:buSzPct val="65000"/>
              <a:buFont typeface="Wingdings 2"/>
              <a:buChar char=""/>
              <a:defRPr/>
            </a:pPr>
            <a:endParaRPr lang="fa-IR" sz="2800" kern="1200" dirty="0">
              <a:solidFill>
                <a:prstClr val="white"/>
              </a:solidFill>
              <a:latin typeface="Arial"/>
              <a:ea typeface="+mn-ea"/>
              <a:cs typeface="B Ferdosi" pitchFamily="2" charset="-78"/>
            </a:endParaRPr>
          </a:p>
          <a:p>
            <a:pPr marL="548640" indent="-411480" algn="r" rtl="1">
              <a:spcBef>
                <a:spcPct val="20000"/>
              </a:spcBef>
              <a:buClr>
                <a:prstClr val="white">
                  <a:shade val="95000"/>
                </a:prstClr>
              </a:buClr>
              <a:buSzPct val="65000"/>
              <a:buFont typeface="Wingdings 2"/>
              <a:buChar char=""/>
              <a:defRPr/>
            </a:pPr>
            <a:r>
              <a:rPr lang="fa-IR" sz="2800" b="1" kern="1200" dirty="0">
                <a:solidFill>
                  <a:prstClr val="white"/>
                </a:solidFill>
                <a:latin typeface="Arial"/>
                <a:ea typeface="+mn-ea"/>
                <a:cs typeface="B Ferdosi" pitchFamily="2" charset="-78"/>
              </a:rPr>
              <a:t>مالها </a:t>
            </a:r>
            <a:endParaRPr lang="en-US" sz="2800" kern="1200" dirty="0">
              <a:solidFill>
                <a:prstClr val="white"/>
              </a:solidFill>
              <a:latin typeface="Arial"/>
              <a:ea typeface="+mn-ea"/>
              <a:cs typeface="B Ferdosi" pitchFamily="2" charset="-78"/>
            </a:endParaRPr>
          </a:p>
        </p:txBody>
      </p:sp>
      <p:sp>
        <p:nvSpPr>
          <p:cNvPr id="4" name="Title 1"/>
          <p:cNvSpPr txBox="1">
            <a:spLocks/>
          </p:cNvSpPr>
          <p:nvPr/>
        </p:nvSpPr>
        <p:spPr>
          <a:xfrm>
            <a:off x="457200" y="274638"/>
            <a:ext cx="8229600" cy="1143000"/>
          </a:xfrm>
          <a:prstGeom prst="rect">
            <a:avLst/>
          </a:prstGeom>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r" rtl="1">
              <a:spcBef>
                <a:spcPct val="0"/>
              </a:spcBef>
              <a:defRPr/>
            </a:pPr>
            <a:r>
              <a:rPr lang="fa-IR" sz="3200" b="1" kern="1200" dirty="0">
                <a:ln w="11430"/>
                <a:gradFill>
                  <a:gsLst>
                    <a:gs pos="0">
                      <a:srgbClr val="C19859">
                        <a:tint val="90000"/>
                        <a:satMod val="120000"/>
                      </a:srgbClr>
                    </a:gs>
                    <a:gs pos="25000">
                      <a:srgbClr val="C19859">
                        <a:tint val="93000"/>
                        <a:satMod val="120000"/>
                      </a:srgbClr>
                    </a:gs>
                    <a:gs pos="50000">
                      <a:srgbClr val="C19859">
                        <a:shade val="89000"/>
                        <a:satMod val="110000"/>
                      </a:srgbClr>
                    </a:gs>
                    <a:gs pos="75000">
                      <a:srgbClr val="C19859">
                        <a:tint val="93000"/>
                        <a:satMod val="120000"/>
                      </a:srgbClr>
                    </a:gs>
                    <a:gs pos="100000">
                      <a:srgbClr val="C19859">
                        <a:tint val="90000"/>
                        <a:satMod val="120000"/>
                      </a:srgbClr>
                    </a:gs>
                  </a:gsLst>
                  <a:lin ang="5400000"/>
                </a:gradFill>
                <a:effectLst>
                  <a:outerShdw blurRad="80000" dist="40000" dir="5040000" algn="tl">
                    <a:srgbClr val="000000">
                      <a:alpha val="30000"/>
                    </a:srgbClr>
                  </a:outerShdw>
                </a:effectLst>
                <a:latin typeface="Franklin Gothic Book"/>
                <a:ea typeface="+mn-ea"/>
                <a:cs typeface="B Sina" pitchFamily="2" charset="-78"/>
              </a:rPr>
              <a:t>انواع مراکز خرید</a:t>
            </a:r>
            <a:endParaRPr lang="en-US" sz="3200" b="1" kern="1200" dirty="0">
              <a:ln w="11430"/>
              <a:gradFill>
                <a:gsLst>
                  <a:gs pos="0">
                    <a:srgbClr val="C19859">
                      <a:tint val="90000"/>
                      <a:satMod val="120000"/>
                    </a:srgbClr>
                  </a:gs>
                  <a:gs pos="25000">
                    <a:srgbClr val="C19859">
                      <a:tint val="93000"/>
                      <a:satMod val="120000"/>
                    </a:srgbClr>
                  </a:gs>
                  <a:gs pos="50000">
                    <a:srgbClr val="C19859">
                      <a:shade val="89000"/>
                      <a:satMod val="110000"/>
                    </a:srgbClr>
                  </a:gs>
                  <a:gs pos="75000">
                    <a:srgbClr val="C19859">
                      <a:tint val="93000"/>
                      <a:satMod val="120000"/>
                    </a:srgbClr>
                  </a:gs>
                  <a:gs pos="100000">
                    <a:srgbClr val="C19859">
                      <a:tint val="90000"/>
                      <a:satMod val="120000"/>
                    </a:srgbClr>
                  </a:gs>
                </a:gsLst>
                <a:lin ang="5400000"/>
              </a:gradFill>
              <a:effectLst>
                <a:outerShdw blurRad="80000" dist="40000" dir="5040000" algn="tl">
                  <a:srgbClr val="000000">
                    <a:alpha val="30000"/>
                  </a:srgbClr>
                </a:outerShdw>
              </a:effectLst>
              <a:latin typeface="Franklin Gothic Book"/>
              <a:ea typeface="+mn-ea"/>
              <a:cs typeface="B Sina" pitchFamily="2" charset="-78"/>
            </a:endParaRPr>
          </a:p>
        </p:txBody>
      </p:sp>
    </p:spTree>
    <p:extLst>
      <p:ext uri="{BB962C8B-B14F-4D97-AF65-F5344CB8AC3E}">
        <p14:creationId xmlns="" xmlns:p14="http://schemas.microsoft.com/office/powerpoint/2010/main" val="223688888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a:xfrm>
            <a:off x="928662" y="0"/>
            <a:ext cx="7954962" cy="911225"/>
          </a:xfrm>
        </p:spPr>
        <p:txBody>
          <a:bodyPr anchor="b">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algn="r" fontAlgn="auto">
              <a:spcAft>
                <a:spcPts val="0"/>
              </a:spcAft>
              <a:defRPr/>
            </a:pPr>
            <a:r>
              <a:rPr lang="fa-IR" sz="6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B Arshia" pitchFamily="2" charset="-78"/>
              </a:rPr>
              <a:t> </a:t>
            </a:r>
            <a:r>
              <a:rPr lang="fa-IR" sz="27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B Sina" pitchFamily="2" charset="-78"/>
              </a:rPr>
              <a:t>استانداردها و ضوابط اجرایی درمجتمع های تجاری </a:t>
            </a:r>
            <a:endParaRPr lang="en-US" sz="27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B Sina" pitchFamily="2" charset="-78"/>
            </a:endParaRPr>
          </a:p>
        </p:txBody>
      </p:sp>
      <p:pic>
        <p:nvPicPr>
          <p:cNvPr id="8195" name="Picture 6" descr="IMG_0142"/>
          <p:cNvPicPr>
            <a:picLocks noGrp="1" noChangeAspect="1" noChangeArrowheads="1"/>
          </p:cNvPicPr>
          <p:nvPr>
            <p:ph sz="quarter" idx="13"/>
          </p:nvPr>
        </p:nvPicPr>
        <p:blipFill>
          <a:blip r:embed="rId2" cstate="print"/>
          <a:srcRect/>
          <a:stretch>
            <a:fillRect/>
          </a:stretch>
        </p:blipFill>
        <p:spPr>
          <a:xfrm>
            <a:off x="357158" y="1000108"/>
            <a:ext cx="4105275" cy="3078162"/>
          </a:xfrm>
          <a:prstGeom prst="roundRect">
            <a:avLst>
              <a:gd name="adj" fmla="val 8594"/>
            </a:avLst>
          </a:prstGeom>
          <a:solidFill>
            <a:srgbClr val="FFFFFF">
              <a:shade val="85000"/>
            </a:srgbClr>
          </a:solidFill>
          <a:effectLst>
            <a:reflection blurRad="12700" stA="38000" endPos="28000" dist="5000" dir="5400000" sy="-100000" algn="bl" rotWithShape="0"/>
          </a:effectLst>
        </p:spPr>
      </p:pic>
      <p:pic>
        <p:nvPicPr>
          <p:cNvPr id="8196" name="Picture 8" descr="IMG_0218"/>
          <p:cNvPicPr>
            <a:picLocks noGrp="1" noChangeAspect="1" noChangeArrowheads="1"/>
          </p:cNvPicPr>
          <p:nvPr>
            <p:ph sz="quarter" idx="4294967295"/>
          </p:nvPr>
        </p:nvPicPr>
        <p:blipFill>
          <a:blip r:embed="rId3" cstate="print"/>
          <a:srcRect/>
          <a:stretch>
            <a:fillRect/>
          </a:stretch>
        </p:blipFill>
        <p:spPr>
          <a:xfrm>
            <a:off x="4762500" y="2928938"/>
            <a:ext cx="4381500" cy="3286125"/>
          </a:xfrm>
          <a:prstGeom prst="roundRect">
            <a:avLst>
              <a:gd name="adj" fmla="val 8594"/>
            </a:avLst>
          </a:prstGeom>
          <a:solidFill>
            <a:srgbClr val="FFFFFF">
              <a:shade val="85000"/>
            </a:srgbClr>
          </a:solidFill>
          <a:effectLst>
            <a:reflection blurRad="12700" stA="38000" endPos="28000" dist="5000" dir="5400000" sy="-100000" algn="bl" rotWithShape="0"/>
          </a:effectLst>
        </p:spPr>
      </p:pic>
    </p:spTree>
    <p:extLst>
      <p:ext uri="{BB962C8B-B14F-4D97-AF65-F5344CB8AC3E}">
        <p14:creationId xmlns="" xmlns:p14="http://schemas.microsoft.com/office/powerpoint/2010/main" val="380308726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80975" y="1714500"/>
            <a:ext cx="8963025" cy="2714625"/>
          </a:xfrm>
          <a:prstGeom prst="rect">
            <a:avLst/>
          </a:prstGeom>
        </p:spPr>
        <p:txBody>
          <a:bodyPr/>
          <a:lstStyle/>
          <a:p>
            <a:pPr marL="944563" lvl="1" indent="-487363" algn="r" rtl="1">
              <a:lnSpc>
                <a:spcPct val="90000"/>
              </a:lnSpc>
              <a:spcBef>
                <a:spcPct val="20000"/>
              </a:spcBef>
              <a:buClr>
                <a:prstClr val="white"/>
              </a:buClr>
              <a:buSzPct val="90000"/>
              <a:buFont typeface="Wingdings" pitchFamily="2" charset="2"/>
              <a:buChar char="ü"/>
              <a:defRPr/>
            </a:pPr>
            <a:r>
              <a:rPr lang="fa-IR" sz="2200" b="1" kern="1200" dirty="0">
                <a:solidFill>
                  <a:prstClr val="white"/>
                </a:solidFill>
                <a:latin typeface="Arial"/>
                <a:ea typeface="+mn-ea"/>
                <a:cs typeface="B Ferdosi" pitchFamily="2" charset="-78"/>
              </a:rPr>
              <a:t>عملکردهای مجاز در کاربری های مختلط تجاری  به شرح زیر می باشد:  </a:t>
            </a:r>
          </a:p>
          <a:p>
            <a:pPr marL="944563" lvl="1" indent="-487363" algn="r" rtl="1">
              <a:lnSpc>
                <a:spcPct val="90000"/>
              </a:lnSpc>
              <a:spcBef>
                <a:spcPct val="20000"/>
              </a:spcBef>
              <a:buClr>
                <a:prstClr val="white"/>
              </a:buClr>
              <a:buSzPct val="90000"/>
              <a:buFont typeface="Wingdings" pitchFamily="2" charset="2"/>
              <a:buChar char="ü"/>
              <a:defRPr/>
            </a:pPr>
            <a:r>
              <a:rPr lang="fa-IR" sz="2200" b="1" kern="1200" dirty="0">
                <a:solidFill>
                  <a:prstClr val="white"/>
                </a:solidFill>
                <a:latin typeface="Arial"/>
                <a:ea typeface="+mn-ea"/>
                <a:cs typeface="B Ferdosi" pitchFamily="2" charset="-78"/>
              </a:rPr>
              <a:t>         کلاسهای نهضت سوادآموزی،هنرکده های فنی ،هنری موسسات آموزش زبان خارجی ،دارالترجمه ها ، عتیقه فروشیها ،قاب سازی ها ،واحدهای خدمات پذیرایی ،سالن های اجتماعات،نمایش تئاتروفیلم،نمایندگی فروش کالاهای تجاری  وصنعتی وادارات ودفاتر بخش عمومی ،واحدهای تولیدی کوچک مثل خیاطی وگلدوزی،آموزش حسابداری و... شرکت های تاسیساتی،مهندسی،پیمانکاری،مهندسین مشاور،دفاتر خدمات کامپیوتر،گمرکی ،حمل ونقل، موسسات تولیدی ،ارائهخدمات چاپ وتکثیر ،شرکتهای  تهیه وتولید فیلم های سینمائی وویدئویی،دفاترثبت احوال ،بنگاههای  کاریابی ،مطب پزشکان ودندانپزشکان ،رادیولوژی وآزمایشگاه،خدمات بهداشتی درمانی،کلینیک های درمانی ،دامپزشکی ،کلیه کانون ها مثل </a:t>
            </a:r>
          </a:p>
          <a:p>
            <a:pPr marL="944563" lvl="1" indent="-487363" algn="r" rtl="1">
              <a:lnSpc>
                <a:spcPct val="90000"/>
              </a:lnSpc>
              <a:spcBef>
                <a:spcPct val="20000"/>
              </a:spcBef>
              <a:buClr>
                <a:prstClr val="white"/>
              </a:buClr>
              <a:buSzPct val="90000"/>
              <a:buFont typeface="Wingdings" pitchFamily="2" charset="2"/>
              <a:buChar char="ü"/>
              <a:defRPr/>
            </a:pPr>
            <a:r>
              <a:rPr lang="fa-IR" sz="2200" b="1" kern="1200" dirty="0">
                <a:solidFill>
                  <a:prstClr val="white"/>
                </a:solidFill>
                <a:latin typeface="Arial"/>
                <a:ea typeface="+mn-ea"/>
                <a:cs typeface="B Ferdosi" pitchFamily="2" charset="-78"/>
              </a:rPr>
              <a:t>         کانون بازنشتگان و...،آموزشکده های موسیقی ،نقاشی ،خطاطی، </a:t>
            </a:r>
            <a:r>
              <a:rPr lang="fa-IR" sz="2200" b="1" kern="1200" dirty="0">
                <a:solidFill>
                  <a:prstClr val="white"/>
                </a:solidFill>
                <a:latin typeface="Arial" pitchFamily="34" charset="0"/>
                <a:ea typeface="+mn-ea"/>
                <a:cs typeface="B Ferdosi" pitchFamily="2" charset="-78"/>
              </a:rPr>
              <a:t>و...،فرهنگسراها ،باشگاههای ورزشی،سازمان های بین المللی وخارجی و...ومشابه.</a:t>
            </a:r>
          </a:p>
          <a:p>
            <a:pPr marL="944563" lvl="1" indent="-487363" algn="r" rtl="1">
              <a:lnSpc>
                <a:spcPct val="90000"/>
              </a:lnSpc>
              <a:spcBef>
                <a:spcPct val="20000"/>
              </a:spcBef>
              <a:buClr>
                <a:prstClr val="white"/>
              </a:buClr>
              <a:buSzPct val="90000"/>
              <a:buFont typeface="Wingdings" pitchFamily="2" charset="2"/>
              <a:buChar char="ü"/>
              <a:defRPr/>
            </a:pPr>
            <a:endParaRPr lang="en-US" sz="2200" b="1" kern="1200" dirty="0">
              <a:solidFill>
                <a:prstClr val="white"/>
              </a:solidFill>
              <a:latin typeface="Arial"/>
              <a:ea typeface="+mn-ea"/>
              <a:cs typeface="B Ferdosi" pitchFamily="2" charset="-78"/>
            </a:endParaRPr>
          </a:p>
        </p:txBody>
      </p:sp>
      <p:sp>
        <p:nvSpPr>
          <p:cNvPr id="22531" name="Rectangle 3"/>
          <p:cNvSpPr>
            <a:spLocks noChangeArrowheads="1"/>
          </p:cNvSpPr>
          <p:nvPr/>
        </p:nvSpPr>
        <p:spPr bwMode="auto">
          <a:xfrm>
            <a:off x="285750" y="5214938"/>
            <a:ext cx="8391525" cy="1397000"/>
          </a:xfrm>
          <a:prstGeom prst="rect">
            <a:avLst/>
          </a:prstGeom>
          <a:noFill/>
          <a:ln w="9525">
            <a:noFill/>
            <a:miter lim="800000"/>
            <a:headEnd/>
            <a:tailEnd/>
          </a:ln>
        </p:spPr>
        <p:txBody>
          <a:bodyPr/>
          <a:lstStyle/>
          <a:p>
            <a:pPr marL="742950" lvl="1" indent="-285750" algn="r" rtl="1" fontAlgn="base">
              <a:spcBef>
                <a:spcPct val="20000"/>
              </a:spcBef>
              <a:spcAft>
                <a:spcPct val="0"/>
              </a:spcAft>
              <a:buFont typeface="Wingdings" pitchFamily="2" charset="2"/>
              <a:buChar char="ü"/>
            </a:pPr>
            <a:endParaRPr lang="en-US" sz="2200" b="1" kern="1200">
              <a:solidFill>
                <a:prstClr val="white"/>
              </a:solidFill>
              <a:latin typeface="Arial" pitchFamily="34" charset="0"/>
              <a:ea typeface="+mn-ea"/>
              <a:cs typeface="B Ferdosi" pitchFamily="2" charset="-78"/>
            </a:endParaRPr>
          </a:p>
          <a:p>
            <a:pPr marL="342900" indent="-342900" algn="r" rtl="1" fontAlgn="base">
              <a:spcBef>
                <a:spcPct val="20000"/>
              </a:spcBef>
              <a:spcAft>
                <a:spcPct val="0"/>
              </a:spcAft>
              <a:buFont typeface="Wingdings" pitchFamily="2" charset="2"/>
              <a:buChar char="ü"/>
            </a:pPr>
            <a:r>
              <a:rPr lang="fa-IR" sz="2200" b="1" kern="1200">
                <a:solidFill>
                  <a:prstClr val="white"/>
                </a:solidFill>
                <a:latin typeface="Arial" pitchFamily="34" charset="0"/>
                <a:ea typeface="+mn-ea"/>
                <a:cs typeface="B Ferdosi" pitchFamily="2" charset="-78"/>
              </a:rPr>
              <a:t>تبصره: فقط درمراکز محله ها،کاربری مسکونی درطبقات دوم وسوم به جای  عملکردهای مختلط مجاز است.دراین صورت دردوطبقه مزبورهیچگونه عملکرددیگری مجاز نمی باشد .</a:t>
            </a:r>
          </a:p>
          <a:p>
            <a:pPr marL="342900" indent="-342900" algn="r" rtl="1" fontAlgn="base">
              <a:spcBef>
                <a:spcPct val="20000"/>
              </a:spcBef>
              <a:spcAft>
                <a:spcPct val="0"/>
              </a:spcAft>
              <a:buFont typeface="Wingdings" pitchFamily="2" charset="2"/>
              <a:buChar char="ü"/>
            </a:pPr>
            <a:endParaRPr lang="en-US" sz="2200" b="1" kern="1200">
              <a:solidFill>
                <a:prstClr val="white"/>
              </a:solidFill>
              <a:latin typeface="Arial" pitchFamily="34" charset="0"/>
              <a:ea typeface="+mn-ea"/>
              <a:cs typeface="B Ferdosi" pitchFamily="2" charset="-78"/>
            </a:endParaRPr>
          </a:p>
          <a:p>
            <a:pPr marL="342900" indent="-342900" algn="r" rtl="1" fontAlgn="base">
              <a:spcBef>
                <a:spcPct val="20000"/>
              </a:spcBef>
              <a:spcAft>
                <a:spcPct val="0"/>
              </a:spcAft>
              <a:buFont typeface="Wingdings" pitchFamily="2" charset="2"/>
              <a:buChar char="ü"/>
            </a:pPr>
            <a:endParaRPr lang="en-US" sz="2200" b="1" kern="1200">
              <a:solidFill>
                <a:prstClr val="white"/>
              </a:solidFill>
              <a:latin typeface="Arial" pitchFamily="34" charset="0"/>
              <a:ea typeface="+mn-ea"/>
              <a:cs typeface="B Ferdosi" pitchFamily="2" charset="-78"/>
            </a:endParaRPr>
          </a:p>
        </p:txBody>
      </p:sp>
      <p:sp>
        <p:nvSpPr>
          <p:cNvPr id="22532" name="Rectangle 3"/>
          <p:cNvSpPr>
            <a:spLocks noChangeArrowheads="1"/>
          </p:cNvSpPr>
          <p:nvPr/>
        </p:nvSpPr>
        <p:spPr bwMode="auto">
          <a:xfrm>
            <a:off x="1190625" y="285750"/>
            <a:ext cx="7953375" cy="1446213"/>
          </a:xfrm>
          <a:prstGeom prst="rect">
            <a:avLst/>
          </a:prstGeom>
          <a:noFill/>
          <a:ln w="9525">
            <a:noFill/>
            <a:miter lim="800000"/>
            <a:headEnd/>
            <a:tailEnd/>
          </a:ln>
        </p:spPr>
        <p:txBody>
          <a:bodyPr>
            <a:spAutoFit/>
          </a:bodyPr>
          <a:lstStyle/>
          <a:p>
            <a:pPr marL="944563" lvl="1" indent="-487363" algn="r" rtl="1" fontAlgn="base">
              <a:spcBef>
                <a:spcPct val="20000"/>
              </a:spcBef>
              <a:spcAft>
                <a:spcPct val="0"/>
              </a:spcAft>
              <a:buFont typeface="Wingdings" pitchFamily="2" charset="2"/>
              <a:buChar char="ü"/>
            </a:pPr>
            <a:r>
              <a:rPr lang="fa-IR" sz="2200" b="1" kern="1200">
                <a:solidFill>
                  <a:prstClr val="white"/>
                </a:solidFill>
                <a:latin typeface="Arial" pitchFamily="34" charset="0"/>
                <a:ea typeface="+mn-ea"/>
                <a:cs typeface="B Ferdosi" pitchFamily="2" charset="-78"/>
              </a:rPr>
              <a:t>اراضی تجاری واقع در مراکز حوزه ها و مراکز مناطق  تا چهار طبقه فقط مجاز به عملکردهای تجاری رده مربوطه بوده از طبقه  چهارم تا هفتم مشمول عملکردهای تجاری ، مختلط یا ترکیب یا هردو بوده و از طبقه هشتم به بالا مجاز به استفاده از کاربری های  مختلط می با شد</a:t>
            </a:r>
          </a:p>
        </p:txBody>
      </p:sp>
    </p:spTree>
    <p:extLst>
      <p:ext uri="{BB962C8B-B14F-4D97-AF65-F5344CB8AC3E}">
        <p14:creationId xmlns="" xmlns:p14="http://schemas.microsoft.com/office/powerpoint/2010/main" val="410475093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428728" y="0"/>
            <a:ext cx="7161212" cy="817562"/>
          </a:xfrm>
        </p:spPr>
        <p:txBody>
          <a:bodyPr anchor="b">
            <a:normAutofit/>
            <a:scene3d>
              <a:camera prst="orthographicFront"/>
              <a:lightRig rig="glow" dir="tl">
                <a:rot lat="0" lon="0" rev="5400000"/>
              </a:lightRig>
            </a:scene3d>
            <a:sp3d contourW="12700">
              <a:bevelT w="25400" h="25400"/>
              <a:contourClr>
                <a:schemeClr val="accent6">
                  <a:shade val="73000"/>
                </a:schemeClr>
              </a:contourClr>
            </a:sp3d>
          </a:bodyPr>
          <a:lstStyle/>
          <a:p>
            <a:pPr algn="r" fontAlgn="auto">
              <a:spcAft>
                <a:spcPts val="0"/>
              </a:spcAft>
              <a:defRPr/>
            </a:pPr>
            <a:r>
              <a:rPr lang="fa-IR"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B Sina" pitchFamily="2" charset="-78"/>
              </a:rPr>
              <a:t>ضوابط مربوط به تفکیک</a:t>
            </a:r>
            <a:endParaRPr lang="en-US"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B Sina" pitchFamily="2" charset="-78"/>
            </a:endParaRPr>
          </a:p>
        </p:txBody>
      </p:sp>
      <p:sp>
        <p:nvSpPr>
          <p:cNvPr id="5" name="Rectangle 3"/>
          <p:cNvSpPr txBox="1">
            <a:spLocks noChangeArrowheads="1"/>
          </p:cNvSpPr>
          <p:nvPr/>
        </p:nvSpPr>
        <p:spPr>
          <a:xfrm>
            <a:off x="500063" y="1143000"/>
            <a:ext cx="8420100" cy="2735263"/>
          </a:xfrm>
          <a:prstGeom prst="rect">
            <a:avLst/>
          </a:prstGeom>
        </p:spPr>
        <p:txBody>
          <a:bodyPr>
            <a:normAutofit fontScale="92500"/>
          </a:bodyPr>
          <a:lstStyle/>
          <a:p>
            <a:pPr marL="609600" indent="-609600" algn="r" rtl="1">
              <a:spcBef>
                <a:spcPts val="700"/>
              </a:spcBef>
              <a:buClr>
                <a:srgbClr val="E3DED1"/>
              </a:buClr>
              <a:buSzPct val="95000"/>
              <a:buFont typeface="Wingdings" pitchFamily="2" charset="2"/>
              <a:buChar char="ü"/>
              <a:defRPr/>
            </a:pPr>
            <a:r>
              <a:rPr lang="fa-IR" b="1" kern="1200" dirty="0">
                <a:solidFill>
                  <a:prstClr val="white"/>
                </a:solidFill>
                <a:latin typeface="Arial"/>
                <a:ea typeface="+mn-ea"/>
                <a:cs typeface="B Koodak" pitchFamily="2" charset="-78"/>
              </a:rPr>
              <a:t> </a:t>
            </a:r>
            <a:r>
              <a:rPr lang="fa-IR" sz="2200" b="1" kern="1200" dirty="0">
                <a:solidFill>
                  <a:prstClr val="white"/>
                </a:solidFill>
                <a:latin typeface="Arial"/>
                <a:ea typeface="+mn-ea"/>
                <a:cs typeface="B Ferdosi" pitchFamily="2" charset="-78"/>
              </a:rPr>
              <a:t>حداقل تفکیک واحدهای تجاری درسلسله مراتب خدمات شهری به شرح زیر می باشد: </a:t>
            </a:r>
          </a:p>
          <a:p>
            <a:pPr marL="609600" indent="-609600" algn="r" rtl="1">
              <a:spcBef>
                <a:spcPts val="700"/>
              </a:spcBef>
              <a:buClr>
                <a:srgbClr val="E3DED1"/>
              </a:buClr>
              <a:buSzPct val="95000"/>
              <a:buFont typeface="Wingdings" pitchFamily="2" charset="2"/>
              <a:buChar char="ü"/>
              <a:defRPr/>
            </a:pPr>
            <a:r>
              <a:rPr lang="fa-IR" sz="2200" b="1" kern="1200" dirty="0">
                <a:solidFill>
                  <a:prstClr val="white"/>
                </a:solidFill>
                <a:latin typeface="Arial"/>
                <a:ea typeface="+mn-ea"/>
                <a:cs typeface="B Ferdosi" pitchFamily="2" charset="-78"/>
              </a:rPr>
              <a:t> درمراکز خدمات محله ای حداقل دهانه (عرض)2متر وحداقل عمق (طول)6/7 متر (حداقل وسعت مجاز 22مترمربع)</a:t>
            </a:r>
          </a:p>
          <a:p>
            <a:pPr marL="609600" indent="-609600" algn="r" rtl="1">
              <a:spcBef>
                <a:spcPts val="700"/>
              </a:spcBef>
              <a:buClr>
                <a:srgbClr val="E3DED1"/>
              </a:buClr>
              <a:buSzPct val="95000"/>
              <a:buFont typeface="Wingdings" pitchFamily="2" charset="2"/>
              <a:buChar char="ü"/>
              <a:defRPr/>
            </a:pPr>
            <a:r>
              <a:rPr lang="fa-IR" sz="2200" b="1" kern="1200" dirty="0">
                <a:solidFill>
                  <a:prstClr val="white"/>
                </a:solidFill>
                <a:latin typeface="Arial"/>
                <a:ea typeface="+mn-ea"/>
                <a:cs typeface="B Ferdosi" pitchFamily="2" charset="-78"/>
              </a:rPr>
              <a:t>درمراکز خدماتی ناحیه ای حداقل دهانه4/8 متر وحداقل عمق7/2 متر(حداقل وسعت مجاز 25 مترمربع )</a:t>
            </a:r>
          </a:p>
          <a:p>
            <a:pPr marL="609600" indent="-609600" algn="r" rtl="1">
              <a:spcBef>
                <a:spcPts val="700"/>
              </a:spcBef>
              <a:buClr>
                <a:srgbClr val="E3DED1"/>
              </a:buClr>
              <a:buSzPct val="95000"/>
              <a:buFont typeface="Wingdings" pitchFamily="2" charset="2"/>
              <a:buChar char="ü"/>
              <a:defRPr/>
            </a:pPr>
            <a:r>
              <a:rPr lang="fa-IR" sz="2200" b="1" kern="1200" dirty="0">
                <a:solidFill>
                  <a:prstClr val="white"/>
                </a:solidFill>
                <a:latin typeface="Arial"/>
                <a:ea typeface="+mn-ea"/>
                <a:cs typeface="B Ferdosi" pitchFamily="2" charset="-78"/>
              </a:rPr>
              <a:t>درمراکز خدماتی منطقه ای حداقل دهانه 6متر وحدال عمق 9/6متر (حداقل وسعت مجاز 58مترمربع)</a:t>
            </a:r>
          </a:p>
          <a:p>
            <a:pPr marL="609600" indent="-609600" algn="r" rtl="1">
              <a:spcBef>
                <a:spcPts val="700"/>
              </a:spcBef>
              <a:buClr>
                <a:srgbClr val="E3DED1"/>
              </a:buClr>
              <a:buSzPct val="95000"/>
              <a:buFont typeface="Wingdings" pitchFamily="2" charset="2"/>
              <a:buChar char="ü"/>
              <a:defRPr/>
            </a:pPr>
            <a:r>
              <a:rPr lang="fa-IR" sz="2200" b="1" kern="1200" dirty="0">
                <a:solidFill>
                  <a:prstClr val="white"/>
                </a:solidFill>
                <a:latin typeface="Arial"/>
                <a:ea typeface="+mn-ea"/>
                <a:cs typeface="B Ferdosi" pitchFamily="2" charset="-78"/>
              </a:rPr>
              <a:t>درمراکز خدماتی حوزه ،شهروفراترحداقل دهانه 7/2 متر وحداقل عمق 12متر(حداقل وسعت مجاز 86مترمربع) </a:t>
            </a:r>
          </a:p>
          <a:p>
            <a:pPr marL="609600" indent="-609600" algn="r" rtl="1">
              <a:spcBef>
                <a:spcPts val="700"/>
              </a:spcBef>
              <a:buClr>
                <a:srgbClr val="E3DED1"/>
              </a:buClr>
              <a:buSzPct val="95000"/>
              <a:buFont typeface="Wingdings" pitchFamily="2" charset="2"/>
              <a:buChar char="ü"/>
              <a:defRPr/>
            </a:pPr>
            <a:endParaRPr lang="fa-IR" b="1" kern="1200" dirty="0">
              <a:solidFill>
                <a:prstClr val="white"/>
              </a:solidFill>
              <a:latin typeface="Arial"/>
              <a:ea typeface="+mn-ea"/>
              <a:cs typeface="Tahoma"/>
            </a:endParaRPr>
          </a:p>
        </p:txBody>
      </p:sp>
      <p:pic>
        <p:nvPicPr>
          <p:cNvPr id="20484" name="Picture 11" descr="41"/>
          <p:cNvPicPr>
            <a:picLocks noChangeAspect="1" noChangeArrowheads="1"/>
          </p:cNvPicPr>
          <p:nvPr/>
        </p:nvPicPr>
        <p:blipFill>
          <a:blip r:embed="rId2" cstate="print"/>
          <a:srcRect/>
          <a:stretch>
            <a:fillRect/>
          </a:stretch>
        </p:blipFill>
        <p:spPr bwMode="auto">
          <a:xfrm>
            <a:off x="214282" y="4929198"/>
            <a:ext cx="2189617" cy="16430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3"/>
          <p:cNvSpPr>
            <a:spLocks noChangeArrowheads="1"/>
          </p:cNvSpPr>
          <p:nvPr/>
        </p:nvSpPr>
        <p:spPr bwMode="auto">
          <a:xfrm>
            <a:off x="365125" y="3760788"/>
            <a:ext cx="8610600" cy="1900237"/>
          </a:xfrm>
          <a:prstGeom prst="rect">
            <a:avLst/>
          </a:prstGeom>
          <a:noFill/>
          <a:ln w="9525">
            <a:noFill/>
            <a:miter lim="800000"/>
            <a:headEnd/>
            <a:tailEnd/>
          </a:ln>
        </p:spPr>
        <p:txBody>
          <a:bodyPr/>
          <a:lstStyle/>
          <a:p>
            <a:pPr marL="609600" indent="-609600" algn="r" rtl="1">
              <a:spcBef>
                <a:spcPts val="700"/>
              </a:spcBef>
              <a:buClr>
                <a:srgbClr val="E3DED1"/>
              </a:buClr>
              <a:buSzPct val="95000"/>
              <a:buFont typeface="Wingdings" pitchFamily="2" charset="2"/>
              <a:buChar char="ü"/>
              <a:defRPr/>
            </a:pPr>
            <a:r>
              <a:rPr lang="fa-IR" sz="2000" b="1" kern="1200" dirty="0">
                <a:solidFill>
                  <a:prstClr val="white"/>
                </a:solidFill>
                <a:latin typeface="Arial"/>
                <a:ea typeface="+mn-ea"/>
                <a:cs typeface="B Ferdosi" pitchFamily="2" charset="-78"/>
              </a:rPr>
              <a:t>برای کلیه واحدهای تجاری  امکان بارگیری و باراندازی باید به نحوی فراهم شود که اختلالی در شبکه عبور و مرور معابر مجاور ایجاد ننماید .</a:t>
            </a:r>
          </a:p>
          <a:p>
            <a:pPr marL="609600" indent="-609600" algn="r" rtl="1">
              <a:spcBef>
                <a:spcPts val="700"/>
              </a:spcBef>
              <a:buClr>
                <a:srgbClr val="E3DED1"/>
              </a:buClr>
              <a:buSzPct val="95000"/>
              <a:buFont typeface="Wingdings" pitchFamily="2" charset="2"/>
              <a:buChar char="ü"/>
              <a:defRPr/>
            </a:pPr>
            <a:r>
              <a:rPr lang="fa-IR" sz="2000" b="1" kern="1200" dirty="0">
                <a:solidFill>
                  <a:prstClr val="white"/>
                </a:solidFill>
                <a:latin typeface="Arial"/>
                <a:ea typeface="+mn-ea"/>
                <a:cs typeface="B Ferdosi" pitchFamily="2" charset="-78"/>
              </a:rPr>
              <a:t>احداث واحدهای منفرد تجاری در رده ناحیه و محله بر اساس طرح های تفضیلی فقط در مجاورت معابر درجه 2 و درجه 3 و خیابان های دسترسی مجاز است .</a:t>
            </a:r>
          </a:p>
          <a:p>
            <a:pPr marL="609600" indent="-609600" algn="r" rtl="1">
              <a:spcBef>
                <a:spcPts val="700"/>
              </a:spcBef>
              <a:buClr>
                <a:srgbClr val="E3DED1"/>
              </a:buClr>
              <a:buSzPct val="95000"/>
              <a:buFont typeface="Wingdings" pitchFamily="2" charset="2"/>
              <a:buChar char="ü"/>
              <a:defRPr/>
            </a:pPr>
            <a:r>
              <a:rPr lang="fa-IR" sz="2000" b="1" kern="1200" dirty="0">
                <a:solidFill>
                  <a:prstClr val="white"/>
                </a:solidFill>
                <a:latin typeface="Arial"/>
                <a:ea typeface="+mn-ea"/>
                <a:cs typeface="B Ferdosi" pitchFamily="2" charset="-78"/>
              </a:rPr>
              <a:t>فروشگاه های بزرگ ، سوپر مارکت ها ، نمایشگاه های اتوموبیل </a:t>
            </a:r>
          </a:p>
          <a:p>
            <a:pPr marL="609600" indent="-609600" algn="r" rtl="1">
              <a:spcBef>
                <a:spcPts val="700"/>
              </a:spcBef>
              <a:buClr>
                <a:srgbClr val="E3DED1"/>
              </a:buClr>
              <a:buSzPct val="95000"/>
              <a:defRPr/>
            </a:pPr>
            <a:r>
              <a:rPr lang="fa-IR" sz="2000" b="1" kern="1200" dirty="0">
                <a:solidFill>
                  <a:prstClr val="white"/>
                </a:solidFill>
                <a:latin typeface="Arial"/>
                <a:ea typeface="+mn-ea"/>
                <a:cs typeface="B Ferdosi" pitchFamily="2" charset="-78"/>
              </a:rPr>
              <a:t>و موارد مشابه ، فروشگاه های  منفرد قلمداد نمی گردند و مشمول ضوابط خاصی می باشند .</a:t>
            </a:r>
            <a:endParaRPr lang="en-US" sz="2000" b="1" kern="1200" dirty="0">
              <a:solidFill>
                <a:prstClr val="white"/>
              </a:solidFill>
              <a:latin typeface="Arial"/>
              <a:ea typeface="+mn-ea"/>
              <a:cs typeface="B Ferdosi" pitchFamily="2" charset="-78"/>
            </a:endParaRPr>
          </a:p>
        </p:txBody>
      </p:sp>
    </p:spTree>
    <p:extLst>
      <p:ext uri="{BB962C8B-B14F-4D97-AF65-F5344CB8AC3E}">
        <p14:creationId xmlns="" xmlns:p14="http://schemas.microsoft.com/office/powerpoint/2010/main" val="425453208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28625" y="214313"/>
            <a:ext cx="8420100" cy="2663825"/>
          </a:xfrm>
          <a:prstGeom prst="rect">
            <a:avLst/>
          </a:prstGeom>
        </p:spPr>
        <p:txBody>
          <a:bodyPr>
            <a:normAutofit/>
          </a:bodyPr>
          <a:lstStyle/>
          <a:p>
            <a:pPr marL="609600" indent="-609600" algn="r" rtl="1">
              <a:spcBef>
                <a:spcPts val="700"/>
              </a:spcBef>
              <a:buClr>
                <a:srgbClr val="E3DED1"/>
              </a:buClr>
              <a:buSzPct val="95000"/>
              <a:buFont typeface="Wingdings" pitchFamily="2" charset="2"/>
              <a:buChar char="ü"/>
              <a:defRPr/>
            </a:pPr>
            <a:r>
              <a:rPr lang="fa-IR" b="1" kern="1200" dirty="0">
                <a:solidFill>
                  <a:prstClr val="white"/>
                </a:solidFill>
                <a:latin typeface="Arial"/>
                <a:ea typeface="+mn-ea"/>
                <a:cs typeface="B Ferdosi" pitchFamily="2" charset="-78"/>
              </a:rPr>
              <a:t>حداقل تفکیک اراضی جهت احداث مجموعه های  تجاری  و مختلط بر حسب تراکم ساختمانی به شرح زیر می باشد:</a:t>
            </a:r>
          </a:p>
          <a:p>
            <a:pPr marL="609600" indent="-609600" algn="r" rtl="1">
              <a:spcBef>
                <a:spcPts val="700"/>
              </a:spcBef>
              <a:buClr>
                <a:srgbClr val="E3DED1"/>
              </a:buClr>
              <a:buSzPct val="95000"/>
              <a:buFont typeface="Wingdings" pitchFamily="2" charset="2"/>
              <a:buChar char="ü"/>
              <a:defRPr/>
            </a:pPr>
            <a:r>
              <a:rPr lang="fa-IR" b="1" kern="1200" dirty="0">
                <a:solidFill>
                  <a:prstClr val="white"/>
                </a:solidFill>
                <a:latin typeface="Arial"/>
                <a:ea typeface="+mn-ea"/>
                <a:cs typeface="B Ferdosi" pitchFamily="2" charset="-78"/>
              </a:rPr>
              <a:t>در تراکم ساختمانی 560% ، 5000 مترمربع</a:t>
            </a:r>
          </a:p>
          <a:p>
            <a:pPr marL="609600" indent="-609600" algn="r" rtl="1">
              <a:spcBef>
                <a:spcPts val="700"/>
              </a:spcBef>
              <a:buClr>
                <a:srgbClr val="E3DED1"/>
              </a:buClr>
              <a:buSzPct val="95000"/>
              <a:buFont typeface="Wingdings" pitchFamily="2" charset="2"/>
              <a:buChar char="ü"/>
              <a:defRPr/>
            </a:pPr>
            <a:r>
              <a:rPr lang="fa-IR" b="1" kern="1200" dirty="0">
                <a:solidFill>
                  <a:prstClr val="white"/>
                </a:solidFill>
                <a:latin typeface="Arial"/>
                <a:ea typeface="+mn-ea"/>
                <a:cs typeface="B Ferdosi" pitchFamily="2" charset="-78"/>
              </a:rPr>
              <a:t>در تراکم ساختمانی 420% ، 3000 مترمربع</a:t>
            </a:r>
          </a:p>
          <a:p>
            <a:pPr marL="609600" indent="-609600" algn="r" rtl="1">
              <a:spcBef>
                <a:spcPts val="700"/>
              </a:spcBef>
              <a:buClr>
                <a:srgbClr val="E3DED1"/>
              </a:buClr>
              <a:buSzPct val="95000"/>
              <a:buFont typeface="Wingdings" pitchFamily="2" charset="2"/>
              <a:buChar char="ü"/>
              <a:defRPr/>
            </a:pPr>
            <a:r>
              <a:rPr lang="fa-IR" b="1" kern="1200" dirty="0">
                <a:solidFill>
                  <a:prstClr val="white"/>
                </a:solidFill>
                <a:latin typeface="Arial"/>
                <a:ea typeface="+mn-ea"/>
                <a:cs typeface="B Ferdosi" pitchFamily="2" charset="-78"/>
              </a:rPr>
              <a:t>در تراکم ساختمانی 280% ، 2500 مترمربع</a:t>
            </a:r>
          </a:p>
          <a:p>
            <a:pPr marL="609600" indent="-609600" algn="r" rtl="1">
              <a:spcBef>
                <a:spcPts val="700"/>
              </a:spcBef>
              <a:buClr>
                <a:srgbClr val="E3DED1"/>
              </a:buClr>
              <a:buSzPct val="95000"/>
              <a:buFont typeface="Wingdings" pitchFamily="2" charset="2"/>
              <a:buChar char="ü"/>
              <a:defRPr/>
            </a:pPr>
            <a:r>
              <a:rPr lang="fa-IR" b="1" kern="1200" dirty="0">
                <a:solidFill>
                  <a:prstClr val="white"/>
                </a:solidFill>
                <a:latin typeface="Arial"/>
                <a:ea typeface="+mn-ea"/>
                <a:cs typeface="B Ferdosi" pitchFamily="2" charset="-78"/>
              </a:rPr>
              <a:t>در تراکم ساختمانی 180% ، 1500 مترمربع</a:t>
            </a:r>
          </a:p>
          <a:p>
            <a:pPr marL="609600" indent="-609600" algn="r" rtl="1">
              <a:spcBef>
                <a:spcPts val="700"/>
              </a:spcBef>
              <a:buClr>
                <a:srgbClr val="E3DED1"/>
              </a:buClr>
              <a:buSzPct val="95000"/>
              <a:buFont typeface="Wingdings" pitchFamily="2" charset="2"/>
              <a:buChar char="ü"/>
              <a:defRPr/>
            </a:pPr>
            <a:r>
              <a:rPr lang="fa-IR" b="1" kern="1200" dirty="0">
                <a:solidFill>
                  <a:prstClr val="white"/>
                </a:solidFill>
                <a:latin typeface="Arial"/>
                <a:ea typeface="+mn-ea"/>
                <a:cs typeface="B Ferdosi" pitchFamily="2" charset="-78"/>
              </a:rPr>
              <a:t>در تفکیک اراضی  تجاری در مراکز حوزه ها و مراکز مناطق ، نسبت عرض قطعه زمین به طول آن نباید کمتر از یک به سه باشد .</a:t>
            </a:r>
          </a:p>
        </p:txBody>
      </p:sp>
      <p:sp>
        <p:nvSpPr>
          <p:cNvPr id="24579" name="Rectangle 3"/>
          <p:cNvSpPr>
            <a:spLocks noChangeArrowheads="1"/>
          </p:cNvSpPr>
          <p:nvPr/>
        </p:nvSpPr>
        <p:spPr bwMode="auto">
          <a:xfrm>
            <a:off x="0" y="2714625"/>
            <a:ext cx="8915400" cy="2044700"/>
          </a:xfrm>
          <a:prstGeom prst="rect">
            <a:avLst/>
          </a:prstGeom>
          <a:noFill/>
          <a:ln w="9525">
            <a:noFill/>
            <a:miter lim="800000"/>
            <a:headEnd/>
            <a:tailEnd/>
          </a:ln>
        </p:spPr>
        <p:txBody>
          <a:bodyPr/>
          <a:lstStyle/>
          <a:p>
            <a:pPr marL="342900" indent="-342900" algn="r" rtl="1" fontAlgn="base">
              <a:lnSpc>
                <a:spcPct val="90000"/>
              </a:lnSpc>
              <a:spcBef>
                <a:spcPct val="20000"/>
              </a:spcBef>
              <a:spcAft>
                <a:spcPct val="0"/>
              </a:spcAft>
              <a:buFont typeface="Wingdings" pitchFamily="2" charset="2"/>
              <a:buChar char="ü"/>
            </a:pPr>
            <a:r>
              <a:rPr lang="fa-IR" b="1" kern="1200">
                <a:solidFill>
                  <a:prstClr val="white"/>
                </a:solidFill>
                <a:latin typeface="Arial" pitchFamily="34" charset="0"/>
                <a:ea typeface="+mn-ea"/>
                <a:cs typeface="B Ferdosi" pitchFamily="2" charset="-78"/>
              </a:rPr>
              <a:t>ضریب اشتغال بنا در طبقات بر اساس تراکم های ساختمانی مختلف به شرح زیر می باشد :</a:t>
            </a:r>
          </a:p>
          <a:p>
            <a:pPr marL="342900" indent="-342900" algn="r" rtl="1" fontAlgn="base">
              <a:lnSpc>
                <a:spcPct val="90000"/>
              </a:lnSpc>
              <a:spcBef>
                <a:spcPct val="20000"/>
              </a:spcBef>
              <a:spcAft>
                <a:spcPct val="0"/>
              </a:spcAft>
              <a:buFont typeface="Wingdings" pitchFamily="2" charset="2"/>
              <a:buChar char="ü"/>
            </a:pPr>
            <a:r>
              <a:rPr lang="fa-IR" b="1" kern="1200">
                <a:solidFill>
                  <a:prstClr val="white"/>
                </a:solidFill>
                <a:latin typeface="Arial" pitchFamily="34" charset="0"/>
                <a:ea typeface="+mn-ea"/>
                <a:cs typeface="B Ferdosi" pitchFamily="2" charset="-78"/>
              </a:rPr>
              <a:t>در تراکم ساختمانی حداکثر 180% در هر یک از طبقات همکف و اول، 80% و طبقات  دوم و سوم  45%</a:t>
            </a:r>
          </a:p>
          <a:p>
            <a:pPr marL="342900" indent="-342900" algn="r" rtl="1" fontAlgn="base">
              <a:lnSpc>
                <a:spcPct val="90000"/>
              </a:lnSpc>
              <a:spcBef>
                <a:spcPct val="20000"/>
              </a:spcBef>
              <a:spcAft>
                <a:spcPct val="0"/>
              </a:spcAft>
              <a:buFont typeface="Wingdings" pitchFamily="2" charset="2"/>
              <a:buChar char="ü"/>
            </a:pPr>
            <a:r>
              <a:rPr lang="fa-IR" b="1" kern="1200">
                <a:solidFill>
                  <a:prstClr val="white"/>
                </a:solidFill>
                <a:latin typeface="Arial" pitchFamily="34" charset="0"/>
                <a:ea typeface="+mn-ea"/>
                <a:cs typeface="B Ferdosi" pitchFamily="2" charset="-78"/>
              </a:rPr>
              <a:t>در تراکم ویژه حداکثر 280% در هر یک از طبقات همکف و اول، 60% و طبقات  دوم تا ششم  45%</a:t>
            </a:r>
          </a:p>
          <a:p>
            <a:pPr marL="342900" indent="-342900" algn="r" rtl="1" fontAlgn="base">
              <a:lnSpc>
                <a:spcPct val="90000"/>
              </a:lnSpc>
              <a:spcBef>
                <a:spcPct val="20000"/>
              </a:spcBef>
              <a:spcAft>
                <a:spcPct val="0"/>
              </a:spcAft>
              <a:buFont typeface="Wingdings" pitchFamily="2" charset="2"/>
              <a:buChar char="ü"/>
            </a:pPr>
            <a:r>
              <a:rPr lang="fa-IR" b="1" kern="1200">
                <a:solidFill>
                  <a:prstClr val="white"/>
                </a:solidFill>
                <a:latin typeface="Arial" pitchFamily="34" charset="0"/>
                <a:ea typeface="+mn-ea"/>
                <a:cs typeface="B Ferdosi" pitchFamily="2" charset="-78"/>
              </a:rPr>
              <a:t>در تراکم ویژه حداکثر 420% در هر یک از طبقات همکف تا سوم ، 45% و طبقات  چهارم تا سیزدهم  35%</a:t>
            </a:r>
          </a:p>
          <a:p>
            <a:pPr marL="342900" indent="-342900" algn="r" rtl="1" fontAlgn="base">
              <a:lnSpc>
                <a:spcPct val="90000"/>
              </a:lnSpc>
              <a:spcBef>
                <a:spcPct val="20000"/>
              </a:spcBef>
              <a:spcAft>
                <a:spcPct val="0"/>
              </a:spcAft>
              <a:buFont typeface="Wingdings" pitchFamily="2" charset="2"/>
              <a:buChar char="ü"/>
            </a:pPr>
            <a:r>
              <a:rPr lang="fa-IR" b="1" kern="1200">
                <a:solidFill>
                  <a:prstClr val="white"/>
                </a:solidFill>
                <a:latin typeface="Arial" pitchFamily="34" charset="0"/>
                <a:ea typeface="+mn-ea"/>
                <a:cs typeface="B Ferdosi" pitchFamily="2" charset="-78"/>
              </a:rPr>
              <a:t>در تراکم ویژه حداکثر 560% در هر یک از طبقات همکف تا سوم ، 35% و طبقات  چهارم تا بیستم  25% ، درطبقات بیستم  به بالا 20%</a:t>
            </a:r>
            <a:endParaRPr lang="en-US" b="1" kern="1200">
              <a:solidFill>
                <a:prstClr val="white"/>
              </a:solidFill>
              <a:latin typeface="Arial" pitchFamily="34" charset="0"/>
              <a:ea typeface="+mn-ea"/>
              <a:cs typeface="B Ferdosi" pitchFamily="2" charset="-78"/>
            </a:endParaRPr>
          </a:p>
        </p:txBody>
      </p:sp>
      <p:sp>
        <p:nvSpPr>
          <p:cNvPr id="4" name="Rectangle 3"/>
          <p:cNvSpPr>
            <a:spLocks noChangeArrowheads="1"/>
          </p:cNvSpPr>
          <p:nvPr/>
        </p:nvSpPr>
        <p:spPr bwMode="auto">
          <a:xfrm>
            <a:off x="1428750" y="4429125"/>
            <a:ext cx="7466013" cy="2187575"/>
          </a:xfrm>
          <a:prstGeom prst="rect">
            <a:avLst/>
          </a:prstGeom>
        </p:spPr>
        <p:txBody>
          <a:bodyPr>
            <a:normAutofit/>
          </a:bodyPr>
          <a:lstStyle/>
          <a:p>
            <a:pPr marL="609600" indent="-609600" algn="r" rtl="1">
              <a:lnSpc>
                <a:spcPct val="90000"/>
              </a:lnSpc>
              <a:spcBef>
                <a:spcPts val="700"/>
              </a:spcBef>
              <a:buClr>
                <a:srgbClr val="E3DED1"/>
              </a:buClr>
              <a:buSzPct val="95000"/>
              <a:buFont typeface="Wingdings" pitchFamily="2" charset="2"/>
              <a:buChar char="ü"/>
              <a:defRPr/>
            </a:pPr>
            <a:r>
              <a:rPr lang="fa-IR" b="1" kern="1200" dirty="0">
                <a:solidFill>
                  <a:prstClr val="white"/>
                </a:solidFill>
                <a:latin typeface="Arial"/>
                <a:ea typeface="+mn-ea"/>
                <a:cs typeface="B Ferdosi" pitchFamily="2" charset="-78"/>
              </a:rPr>
              <a:t>احداث نیم طبقه در طبقات  همکف واحدهای تجاری منفرد مجاز نیست .</a:t>
            </a:r>
          </a:p>
          <a:p>
            <a:pPr marL="609600" indent="-609600" algn="r" rtl="1">
              <a:lnSpc>
                <a:spcPct val="90000"/>
              </a:lnSpc>
              <a:spcBef>
                <a:spcPts val="700"/>
              </a:spcBef>
              <a:buClr>
                <a:srgbClr val="E3DED1"/>
              </a:buClr>
              <a:buSzPct val="95000"/>
              <a:buFont typeface="Wingdings" pitchFamily="2" charset="2"/>
              <a:buChar char="ü"/>
              <a:defRPr/>
            </a:pPr>
            <a:r>
              <a:rPr lang="fa-IR" b="1" kern="1200" dirty="0">
                <a:solidFill>
                  <a:prstClr val="white"/>
                </a:solidFill>
                <a:latin typeface="Arial"/>
                <a:ea typeface="+mn-ea"/>
                <a:cs typeface="B Ferdosi" pitchFamily="2" charset="-78"/>
              </a:rPr>
              <a:t>ارتفاع مفید واحد های تجاری منفرد در طبقه همکف حداقل 3.6 و حداکثر 4.8 متر می باشد .</a:t>
            </a:r>
          </a:p>
          <a:p>
            <a:pPr marL="609600" indent="-609600" algn="r" rtl="1">
              <a:lnSpc>
                <a:spcPct val="90000"/>
              </a:lnSpc>
              <a:spcBef>
                <a:spcPts val="700"/>
              </a:spcBef>
              <a:buClr>
                <a:srgbClr val="E3DED1"/>
              </a:buClr>
              <a:buSzPct val="95000"/>
              <a:buFont typeface="Wingdings" pitchFamily="2" charset="2"/>
              <a:buChar char="ü"/>
              <a:defRPr/>
            </a:pPr>
            <a:r>
              <a:rPr lang="fa-IR" b="1" kern="1200" dirty="0">
                <a:solidFill>
                  <a:prstClr val="white"/>
                </a:solidFill>
                <a:latin typeface="Arial"/>
                <a:ea typeface="+mn-ea"/>
                <a:cs typeface="B Ferdosi" pitchFamily="2" charset="-78"/>
              </a:rPr>
              <a:t>تبصره 1: ارتفاع مفید طبقه همکف در مجتمع های تجاری  و فروشگاه های بزرگ  و نظایر آن 4.8 متر می باشد .</a:t>
            </a:r>
          </a:p>
          <a:p>
            <a:pPr marL="609600" indent="-609600" algn="r" rtl="1">
              <a:lnSpc>
                <a:spcPct val="90000"/>
              </a:lnSpc>
              <a:spcBef>
                <a:spcPts val="700"/>
              </a:spcBef>
              <a:buClr>
                <a:srgbClr val="E3DED1"/>
              </a:buClr>
              <a:buSzPct val="95000"/>
              <a:buFont typeface="Wingdings" pitchFamily="2" charset="2"/>
              <a:buChar char="ü"/>
              <a:defRPr/>
            </a:pPr>
            <a:r>
              <a:rPr lang="fa-IR" b="1" kern="1200" dirty="0">
                <a:solidFill>
                  <a:prstClr val="white"/>
                </a:solidFill>
                <a:latin typeface="Arial"/>
                <a:ea typeface="+mn-ea"/>
                <a:cs typeface="B Ferdosi" pitchFamily="2" charset="-78"/>
              </a:rPr>
              <a:t>تبصره 2: در معبر پاساژها و مجموعه های تجاری ، فروشگاه های بزرگ و نظایر آن  هرگاه ارتفاع فضای مشترک دو طبقه و بیشتر باشد ، سطح فضای مشترک  فقط یک بار جهت تعیین سطح زیربنا مورد محاسبه قرار می گیرد .</a:t>
            </a:r>
            <a:endParaRPr lang="en-US" b="1" kern="1200" dirty="0">
              <a:solidFill>
                <a:prstClr val="white"/>
              </a:solidFill>
              <a:latin typeface="Arial"/>
              <a:ea typeface="+mn-ea"/>
              <a:cs typeface="B Ferdosi" pitchFamily="2" charset="-78"/>
            </a:endParaRPr>
          </a:p>
        </p:txBody>
      </p:sp>
    </p:spTree>
    <p:extLst>
      <p:ext uri="{BB962C8B-B14F-4D97-AF65-F5344CB8AC3E}">
        <p14:creationId xmlns="" xmlns:p14="http://schemas.microsoft.com/office/powerpoint/2010/main" val="323642854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0" y="214313"/>
            <a:ext cx="8915400" cy="2189162"/>
          </a:xfrm>
          <a:prstGeom prst="rect">
            <a:avLst/>
          </a:prstGeom>
        </p:spPr>
        <p:txBody>
          <a:bodyPr>
            <a:normAutofit/>
          </a:bodyPr>
          <a:lstStyle/>
          <a:p>
            <a:pPr marL="582613" indent="-582613" algn="r" rtl="0">
              <a:lnSpc>
                <a:spcPct val="90000"/>
              </a:lnSpc>
              <a:spcBef>
                <a:spcPts val="700"/>
              </a:spcBef>
              <a:buClr>
                <a:srgbClr val="E3DED1"/>
              </a:buClr>
              <a:buSzPct val="95000"/>
              <a:buFont typeface="Wingdings"/>
              <a:buChar char=""/>
              <a:defRPr/>
            </a:pPr>
            <a:r>
              <a:rPr lang="fa-IR" b="1" kern="1200" dirty="0">
                <a:solidFill>
                  <a:prstClr val="white"/>
                </a:solidFill>
                <a:latin typeface="Arial"/>
                <a:ea typeface="+mn-ea"/>
                <a:cs typeface="B Ferdosi" pitchFamily="2" charset="-78"/>
              </a:rPr>
              <a:t>ارتفاع مفیدطبقات حداقل 3متر وحداکثر 6/3متر می باشد </a:t>
            </a:r>
            <a:r>
              <a:rPr lang="en-US" b="1" kern="1200" dirty="0">
                <a:solidFill>
                  <a:prstClr val="white"/>
                </a:solidFill>
                <a:latin typeface="Arial"/>
                <a:ea typeface="+mn-ea"/>
                <a:cs typeface="B Ferdosi" pitchFamily="2" charset="-78"/>
              </a:rPr>
              <a:t>.</a:t>
            </a:r>
          </a:p>
          <a:p>
            <a:pPr marL="582613" indent="-582613" algn="r" rtl="0">
              <a:lnSpc>
                <a:spcPct val="90000"/>
              </a:lnSpc>
              <a:spcBef>
                <a:spcPts val="700"/>
              </a:spcBef>
              <a:buClr>
                <a:srgbClr val="E3DED1"/>
              </a:buClr>
              <a:buSzPct val="95000"/>
              <a:buFont typeface="Wingdings"/>
              <a:buChar char=""/>
              <a:defRPr/>
            </a:pPr>
            <a:r>
              <a:rPr lang="fa-IR" b="1" kern="1200" dirty="0">
                <a:solidFill>
                  <a:prstClr val="white"/>
                </a:solidFill>
                <a:latin typeface="Arial"/>
                <a:ea typeface="+mn-ea"/>
                <a:cs typeface="B Ferdosi" pitchFamily="2" charset="-78"/>
              </a:rPr>
              <a:t>ارتفاع کف ورودی فضاهای تجاری اعم ازمنفرد یامجتمع فقط تا 20سانتی متر بالاترازرقوم کف (معبر مجاور)،مجاز می باشد.</a:t>
            </a:r>
            <a:endParaRPr lang="en-US" b="1" kern="1200" dirty="0">
              <a:solidFill>
                <a:prstClr val="white"/>
              </a:solidFill>
              <a:latin typeface="Arial"/>
              <a:ea typeface="+mn-ea"/>
              <a:cs typeface="B Ferdosi" pitchFamily="2" charset="-78"/>
            </a:endParaRPr>
          </a:p>
          <a:p>
            <a:pPr marL="582613" indent="-582613" algn="r" rtl="0">
              <a:lnSpc>
                <a:spcPct val="90000"/>
              </a:lnSpc>
              <a:spcBef>
                <a:spcPts val="700"/>
              </a:spcBef>
              <a:buClr>
                <a:srgbClr val="E3DED1"/>
              </a:buClr>
              <a:buSzPct val="95000"/>
              <a:buFont typeface="Wingdings"/>
              <a:buChar char=""/>
              <a:defRPr/>
            </a:pPr>
            <a:r>
              <a:rPr lang="fa-IR" b="1" kern="1200" dirty="0">
                <a:solidFill>
                  <a:prstClr val="white"/>
                </a:solidFill>
                <a:latin typeface="Arial"/>
                <a:ea typeface="+mn-ea"/>
                <a:cs typeface="B Ferdosi" pitchFamily="2" charset="-78"/>
              </a:rPr>
              <a:t>ارتفاع مجاز بنا براساس تعداد طبقات وضوابط ارتفاع مفید طبقات واحتساب ضخامت سقف محاسبه می گردد.</a:t>
            </a:r>
          </a:p>
          <a:p>
            <a:pPr marL="582613" indent="-582613" algn="r" rtl="0">
              <a:lnSpc>
                <a:spcPct val="90000"/>
              </a:lnSpc>
              <a:spcBef>
                <a:spcPts val="700"/>
              </a:spcBef>
              <a:buClr>
                <a:srgbClr val="E3DED1"/>
              </a:buClr>
              <a:buSzPct val="95000"/>
              <a:defRPr/>
            </a:pPr>
            <a:r>
              <a:rPr lang="fa-IR" b="1" kern="1200" dirty="0">
                <a:solidFill>
                  <a:prstClr val="white"/>
                </a:solidFill>
                <a:latin typeface="Arial"/>
                <a:ea typeface="+mn-ea"/>
                <a:cs typeface="B Ferdosi" pitchFamily="2" charset="-78"/>
              </a:rPr>
              <a:t> تبصره1: درصورت استفاده ازسقف شیبدار ارتفاع بنا تا حداکثر 2/1 مترقابل افزایش است.</a:t>
            </a:r>
          </a:p>
          <a:p>
            <a:pPr marL="582613" indent="-582613" algn="r" rtl="0">
              <a:lnSpc>
                <a:spcPct val="90000"/>
              </a:lnSpc>
              <a:spcBef>
                <a:spcPts val="700"/>
              </a:spcBef>
              <a:buClr>
                <a:srgbClr val="E3DED1"/>
              </a:buClr>
              <a:buSzPct val="95000"/>
              <a:defRPr/>
            </a:pPr>
            <a:r>
              <a:rPr lang="fa-IR" b="1" kern="1200" dirty="0">
                <a:solidFill>
                  <a:prstClr val="white"/>
                </a:solidFill>
                <a:latin typeface="Arial"/>
                <a:ea typeface="+mn-ea"/>
                <a:cs typeface="B Ferdosi" pitchFamily="2" charset="-78"/>
              </a:rPr>
              <a:t> تبصره2:درصورتی که به دلایل فنی وتاسیساتی یا ایجاد سقف کاذب ارتفاع بیشتری لازم باشد،مراتب باید به تایید کمیسیون فنی شهرداری برسد.</a:t>
            </a:r>
            <a:r>
              <a:rPr lang="fa-IR" sz="2500" b="1" kern="1200" dirty="0">
                <a:solidFill>
                  <a:prstClr val="white"/>
                </a:solidFill>
                <a:latin typeface="Arial"/>
                <a:ea typeface="+mn-ea"/>
                <a:cs typeface="B Ferdosi" pitchFamily="2" charset="-78"/>
              </a:rPr>
              <a:t>      </a:t>
            </a:r>
            <a:endParaRPr lang="en-US" sz="2500" b="1" kern="1200" dirty="0">
              <a:solidFill>
                <a:prstClr val="white"/>
              </a:solidFill>
              <a:latin typeface="Arial"/>
              <a:ea typeface="+mn-ea"/>
              <a:cs typeface="B Ferdosi" pitchFamily="2" charset="-78"/>
            </a:endParaRPr>
          </a:p>
        </p:txBody>
      </p:sp>
      <p:sp>
        <p:nvSpPr>
          <p:cNvPr id="25603" name="Rectangle 3"/>
          <p:cNvSpPr>
            <a:spLocks noChangeArrowheads="1"/>
          </p:cNvSpPr>
          <p:nvPr/>
        </p:nvSpPr>
        <p:spPr bwMode="auto">
          <a:xfrm>
            <a:off x="357188" y="4643438"/>
            <a:ext cx="8458200" cy="2405062"/>
          </a:xfrm>
          <a:prstGeom prst="rect">
            <a:avLst/>
          </a:prstGeom>
          <a:noFill/>
          <a:ln w="9525">
            <a:noFill/>
            <a:miter lim="800000"/>
            <a:headEnd/>
            <a:tailEnd/>
          </a:ln>
        </p:spPr>
        <p:txBody>
          <a:bodyPr/>
          <a:lstStyle/>
          <a:p>
            <a:pPr marL="342900" indent="-342900" algn="r" rtl="1" fontAlgn="base">
              <a:lnSpc>
                <a:spcPct val="90000"/>
              </a:lnSpc>
              <a:spcBef>
                <a:spcPct val="20000"/>
              </a:spcBef>
              <a:spcAft>
                <a:spcPct val="0"/>
              </a:spcAft>
              <a:buFont typeface="Wingdings" pitchFamily="2" charset="2"/>
              <a:buChar char="ü"/>
            </a:pPr>
            <a:r>
              <a:rPr lang="fa-IR" sz="1900" b="1" kern="1200">
                <a:solidFill>
                  <a:prstClr val="white"/>
                </a:solidFill>
                <a:latin typeface="Arial" pitchFamily="34" charset="0"/>
                <a:ea typeface="+mn-ea"/>
                <a:cs typeface="B Ferdosi" pitchFamily="2" charset="-78"/>
              </a:rPr>
              <a:t>شکل سطح مجاز احداث بنا درقطعه زمین،درطبقات همکف تاسوم،مشروط به اینکه فضای آزاد به نحوی قرارگیرد که به صورت مشاع بوده وقابلیت استفاده عمومی توسط ساکنین ومراجعین راداشته باشد،محدودیت ندارد.</a:t>
            </a:r>
          </a:p>
          <a:p>
            <a:pPr marL="342900" indent="-342900" algn="r" rtl="1" fontAlgn="base">
              <a:lnSpc>
                <a:spcPct val="90000"/>
              </a:lnSpc>
              <a:spcBef>
                <a:spcPct val="20000"/>
              </a:spcBef>
              <a:spcAft>
                <a:spcPct val="0"/>
              </a:spcAft>
              <a:buFont typeface="Wingdings" pitchFamily="2" charset="2"/>
              <a:buChar char="ü"/>
            </a:pPr>
            <a:r>
              <a:rPr lang="fa-IR" sz="1900" b="1" kern="1200">
                <a:solidFill>
                  <a:prstClr val="white"/>
                </a:solidFill>
                <a:latin typeface="Arial" pitchFamily="34" charset="0"/>
                <a:ea typeface="+mn-ea"/>
                <a:cs typeface="B Ferdosi" pitchFamily="2" charset="-78"/>
              </a:rPr>
              <a:t>ازطبقه چهارم به بالا ،فاصله سطح مجازاحداث بناازپلاکهای مجاور باید رعایت گردد.حداقل این فاصله تاتهیه طرح تفضیلی مراکز حوزه هاومناطق به شرح زیر است:</a:t>
            </a:r>
          </a:p>
          <a:p>
            <a:pPr marL="342900" indent="-342900" algn="r" rtl="1" fontAlgn="base">
              <a:lnSpc>
                <a:spcPct val="90000"/>
              </a:lnSpc>
              <a:spcBef>
                <a:spcPct val="20000"/>
              </a:spcBef>
              <a:spcAft>
                <a:spcPct val="0"/>
              </a:spcAft>
            </a:pPr>
            <a:r>
              <a:rPr lang="fa-IR" sz="1900" b="1" kern="1200">
                <a:solidFill>
                  <a:prstClr val="white"/>
                </a:solidFill>
                <a:latin typeface="Arial" pitchFamily="34" charset="0"/>
                <a:ea typeface="+mn-ea"/>
                <a:cs typeface="B Ferdosi" pitchFamily="2" charset="-78"/>
              </a:rPr>
              <a:t>   1.ازطبقه چهارم تاطبقه هفتم ،3متر.</a:t>
            </a:r>
          </a:p>
          <a:p>
            <a:pPr marL="342900" indent="-342900" algn="r" rtl="1" fontAlgn="base">
              <a:lnSpc>
                <a:spcPct val="90000"/>
              </a:lnSpc>
              <a:spcBef>
                <a:spcPct val="20000"/>
              </a:spcBef>
              <a:spcAft>
                <a:spcPct val="0"/>
              </a:spcAft>
            </a:pPr>
            <a:r>
              <a:rPr lang="fa-IR" sz="1900" b="1" kern="1200">
                <a:solidFill>
                  <a:prstClr val="white"/>
                </a:solidFill>
                <a:latin typeface="Arial" pitchFamily="34" charset="0"/>
                <a:ea typeface="+mn-ea"/>
                <a:cs typeface="B Ferdosi" pitchFamily="2" charset="-78"/>
              </a:rPr>
              <a:t>   2.ازطبقه هشتم تاطبقه چهاردهم ،6متر.</a:t>
            </a:r>
          </a:p>
          <a:p>
            <a:pPr marL="342900" indent="-342900" algn="r" rtl="1" fontAlgn="base">
              <a:lnSpc>
                <a:spcPct val="90000"/>
              </a:lnSpc>
              <a:spcBef>
                <a:spcPct val="20000"/>
              </a:spcBef>
              <a:spcAft>
                <a:spcPct val="0"/>
              </a:spcAft>
            </a:pPr>
            <a:r>
              <a:rPr lang="fa-IR" sz="1900" b="1" kern="1200">
                <a:solidFill>
                  <a:prstClr val="white"/>
                </a:solidFill>
                <a:latin typeface="Arial" pitchFamily="34" charset="0"/>
                <a:ea typeface="+mn-ea"/>
                <a:cs typeface="B Ferdosi" pitchFamily="2" charset="-78"/>
              </a:rPr>
              <a:t>   3.ازطبقه پانزدهم به بالا ،9متر.</a:t>
            </a:r>
            <a:endParaRPr lang="en-US" sz="1900" b="1" kern="1200">
              <a:solidFill>
                <a:prstClr val="white"/>
              </a:solidFill>
              <a:latin typeface="Arial" pitchFamily="34" charset="0"/>
              <a:ea typeface="+mn-ea"/>
              <a:cs typeface="B Ferdosi" pitchFamily="2" charset="-78"/>
            </a:endParaRPr>
          </a:p>
        </p:txBody>
      </p:sp>
      <p:pic>
        <p:nvPicPr>
          <p:cNvPr id="22532" name="Picture 6" descr="6"/>
          <p:cNvPicPr>
            <a:picLocks noChangeAspect="1" noChangeArrowheads="1"/>
          </p:cNvPicPr>
          <p:nvPr/>
        </p:nvPicPr>
        <p:blipFill>
          <a:blip r:embed="rId2" cstate="print"/>
          <a:srcRect/>
          <a:stretch>
            <a:fillRect/>
          </a:stretch>
        </p:blipFill>
        <p:spPr bwMode="auto">
          <a:xfrm>
            <a:off x="2786050" y="5643578"/>
            <a:ext cx="1734070" cy="12144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5605" name="Rectangle 3"/>
          <p:cNvSpPr>
            <a:spLocks noChangeArrowheads="1"/>
          </p:cNvSpPr>
          <p:nvPr/>
        </p:nvSpPr>
        <p:spPr bwMode="auto">
          <a:xfrm>
            <a:off x="500063" y="2214563"/>
            <a:ext cx="8339137" cy="2087562"/>
          </a:xfrm>
          <a:prstGeom prst="rect">
            <a:avLst/>
          </a:prstGeom>
          <a:noFill/>
          <a:ln w="9525">
            <a:noFill/>
            <a:miter lim="800000"/>
            <a:headEnd/>
            <a:tailEnd/>
          </a:ln>
        </p:spPr>
        <p:txBody>
          <a:bodyPr/>
          <a:lstStyle/>
          <a:p>
            <a:pPr marL="342900" indent="-342900" algn="r" rtl="1" fontAlgn="base">
              <a:spcBef>
                <a:spcPct val="20000"/>
              </a:spcBef>
              <a:spcAft>
                <a:spcPct val="0"/>
              </a:spcAft>
              <a:buFont typeface="Wingdings" pitchFamily="2" charset="2"/>
              <a:buChar char="ü"/>
            </a:pPr>
            <a:r>
              <a:rPr lang="fa-IR" sz="1900" b="1" kern="1200">
                <a:solidFill>
                  <a:prstClr val="white"/>
                </a:solidFill>
                <a:latin typeface="Arial" pitchFamily="34" charset="0"/>
                <a:ea typeface="+mn-ea"/>
                <a:cs typeface="B Ferdosi" pitchFamily="2" charset="-78"/>
              </a:rPr>
              <a:t>کلیه سطوح خارجی بنا که درمعرض دید قرار دارند،باید نماسازی شوند.</a:t>
            </a:r>
          </a:p>
          <a:p>
            <a:pPr marL="342900" indent="-342900" algn="r" rtl="1" fontAlgn="base">
              <a:spcBef>
                <a:spcPct val="20000"/>
              </a:spcBef>
              <a:spcAft>
                <a:spcPct val="0"/>
              </a:spcAft>
              <a:buFont typeface="Wingdings" pitchFamily="2" charset="2"/>
              <a:buChar char="ü"/>
            </a:pPr>
            <a:r>
              <a:rPr lang="fa-IR" sz="1900" b="1" kern="1200">
                <a:solidFill>
                  <a:prstClr val="white"/>
                </a:solidFill>
                <a:latin typeface="Arial" pitchFamily="34" charset="0"/>
                <a:ea typeface="+mn-ea"/>
                <a:cs typeface="B Ferdosi" pitchFamily="2" charset="-78"/>
              </a:rPr>
              <a:t>حداقل عرض نورگیر،پاسیو یا حیاط مرکزی برای بناهاتاطبقه دوم 6متر،تاطبقه چهارم 9متروتاطبقه ششم 12متر می باشد.</a:t>
            </a:r>
          </a:p>
          <a:p>
            <a:pPr marL="342900" indent="-342900" algn="r" rtl="1" fontAlgn="base">
              <a:spcBef>
                <a:spcPct val="20000"/>
              </a:spcBef>
              <a:spcAft>
                <a:spcPct val="0"/>
              </a:spcAft>
              <a:buFont typeface="Wingdings" pitchFamily="2" charset="2"/>
              <a:buChar char="ü"/>
            </a:pPr>
            <a:r>
              <a:rPr lang="fa-IR" sz="1900" b="1" kern="1200">
                <a:solidFill>
                  <a:prstClr val="white"/>
                </a:solidFill>
                <a:latin typeface="Arial" pitchFamily="34" charset="0"/>
                <a:ea typeface="+mn-ea"/>
                <a:cs typeface="B Ferdosi" pitchFamily="2" charset="-78"/>
              </a:rPr>
              <a:t>تبصره:سطح نورگیرها،پاسیوهاوحیاط های مرکزی بارعایت حداقل عرض موضوع بند فوق جزء زیر بنا محسوب نمیگردد.</a:t>
            </a:r>
          </a:p>
          <a:p>
            <a:pPr marL="342900" indent="-342900" algn="r" rtl="1" fontAlgn="base">
              <a:spcBef>
                <a:spcPct val="20000"/>
              </a:spcBef>
              <a:spcAft>
                <a:spcPct val="0"/>
              </a:spcAft>
              <a:buFont typeface="Wingdings" pitchFamily="2" charset="2"/>
              <a:buChar char="ü"/>
            </a:pPr>
            <a:r>
              <a:rPr lang="fa-IR" sz="1900" b="1" kern="1200">
                <a:solidFill>
                  <a:prstClr val="white"/>
                </a:solidFill>
                <a:latin typeface="Arial" pitchFamily="34" charset="0"/>
                <a:ea typeface="+mn-ea"/>
                <a:cs typeface="B Ferdosi" pitchFamily="2" charset="-78"/>
              </a:rPr>
              <a:t>حداکثر طبقات زیرزمین برای تراکم ساختمانی 180درصد دوطبقه می باشد.</a:t>
            </a:r>
          </a:p>
          <a:p>
            <a:pPr marL="342900" indent="-342900" algn="r" rtl="1" fontAlgn="base">
              <a:spcBef>
                <a:spcPct val="20000"/>
              </a:spcBef>
              <a:spcAft>
                <a:spcPct val="0"/>
              </a:spcAft>
              <a:buFont typeface="Wingdings" pitchFamily="2" charset="2"/>
              <a:buChar char="ü"/>
            </a:pPr>
            <a:r>
              <a:rPr lang="fa-IR" sz="1900" b="1" kern="1200">
                <a:solidFill>
                  <a:prstClr val="white"/>
                </a:solidFill>
                <a:latin typeface="Arial" pitchFamily="34" charset="0"/>
                <a:ea typeface="+mn-ea"/>
                <a:cs typeface="B Ferdosi" pitchFamily="2" charset="-78"/>
              </a:rPr>
              <a:t>حداکثر سطح هرطبقه زیر زمین معادل طبقه همکف بوده وبیش ازآن منوط به تایید کمیسیون فنی شهرداری می باشد.</a:t>
            </a:r>
            <a:endParaRPr lang="en-US" sz="1900" b="1" kern="1200">
              <a:solidFill>
                <a:prstClr val="white"/>
              </a:solidFill>
              <a:latin typeface="Arial" pitchFamily="34" charset="0"/>
              <a:ea typeface="+mn-ea"/>
              <a:cs typeface="B Ferdosi" pitchFamily="2" charset="-78"/>
            </a:endParaRPr>
          </a:p>
        </p:txBody>
      </p:sp>
      <p:pic>
        <p:nvPicPr>
          <p:cNvPr id="22534" name="Picture 6" descr="5"/>
          <p:cNvPicPr>
            <a:picLocks noChangeAspect="1" noChangeArrowheads="1"/>
          </p:cNvPicPr>
          <p:nvPr/>
        </p:nvPicPr>
        <p:blipFill>
          <a:blip r:embed="rId3" cstate="print"/>
          <a:srcRect/>
          <a:stretch>
            <a:fillRect/>
          </a:stretch>
        </p:blipFill>
        <p:spPr bwMode="auto">
          <a:xfrm>
            <a:off x="500034" y="5649913"/>
            <a:ext cx="1800225" cy="12080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15443683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28596" y="357166"/>
            <a:ext cx="8229600" cy="1143000"/>
          </a:xfrm>
          <a:prstGeom prst="rect">
            <a:avLst/>
          </a:prstGeom>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r" rtl="1">
              <a:spcBef>
                <a:spcPct val="0"/>
              </a:spcBef>
              <a:defRPr/>
            </a:pPr>
            <a:r>
              <a:rPr lang="fa-IR" sz="3200" b="1" kern="1200" dirty="0">
                <a:ln w="11430"/>
                <a:gradFill>
                  <a:gsLst>
                    <a:gs pos="0">
                      <a:srgbClr val="C19859">
                        <a:tint val="90000"/>
                        <a:satMod val="120000"/>
                      </a:srgbClr>
                    </a:gs>
                    <a:gs pos="25000">
                      <a:srgbClr val="C19859">
                        <a:tint val="93000"/>
                        <a:satMod val="120000"/>
                      </a:srgbClr>
                    </a:gs>
                    <a:gs pos="50000">
                      <a:srgbClr val="C19859">
                        <a:shade val="89000"/>
                        <a:satMod val="110000"/>
                      </a:srgbClr>
                    </a:gs>
                    <a:gs pos="75000">
                      <a:srgbClr val="C19859">
                        <a:tint val="93000"/>
                        <a:satMod val="120000"/>
                      </a:srgbClr>
                    </a:gs>
                    <a:gs pos="100000">
                      <a:srgbClr val="C19859">
                        <a:tint val="90000"/>
                        <a:satMod val="120000"/>
                      </a:srgbClr>
                    </a:gs>
                  </a:gsLst>
                  <a:lin ang="5400000"/>
                </a:gradFill>
                <a:effectLst>
                  <a:glow rad="228600">
                    <a:srgbClr val="C19859">
                      <a:satMod val="175000"/>
                      <a:alpha val="40000"/>
                    </a:srgbClr>
                  </a:glow>
                  <a:outerShdw blurRad="80000" dist="40000" dir="5040000" algn="tl">
                    <a:srgbClr val="000000">
                      <a:alpha val="30000"/>
                    </a:srgbClr>
                  </a:outerShdw>
                </a:effectLst>
                <a:latin typeface="Franklin Gothic Book"/>
                <a:ea typeface="+mn-ea"/>
                <a:cs typeface="B Sina" pitchFamily="2" charset="-78"/>
              </a:rPr>
              <a:t>تعریف</a:t>
            </a:r>
            <a:endParaRPr lang="en-US" sz="3200" b="1" kern="1200" dirty="0">
              <a:ln w="11430"/>
              <a:gradFill>
                <a:gsLst>
                  <a:gs pos="0">
                    <a:srgbClr val="C19859">
                      <a:tint val="90000"/>
                      <a:satMod val="120000"/>
                    </a:srgbClr>
                  </a:gs>
                  <a:gs pos="25000">
                    <a:srgbClr val="C19859">
                      <a:tint val="93000"/>
                      <a:satMod val="120000"/>
                    </a:srgbClr>
                  </a:gs>
                  <a:gs pos="50000">
                    <a:srgbClr val="C19859">
                      <a:shade val="89000"/>
                      <a:satMod val="110000"/>
                    </a:srgbClr>
                  </a:gs>
                  <a:gs pos="75000">
                    <a:srgbClr val="C19859">
                      <a:tint val="93000"/>
                      <a:satMod val="120000"/>
                    </a:srgbClr>
                  </a:gs>
                  <a:gs pos="100000">
                    <a:srgbClr val="C19859">
                      <a:tint val="90000"/>
                      <a:satMod val="120000"/>
                    </a:srgbClr>
                  </a:gs>
                </a:gsLst>
                <a:lin ang="5400000"/>
              </a:gradFill>
              <a:effectLst>
                <a:glow rad="228600">
                  <a:srgbClr val="C19859">
                    <a:satMod val="175000"/>
                    <a:alpha val="40000"/>
                  </a:srgbClr>
                </a:glow>
                <a:outerShdw blurRad="80000" dist="40000" dir="5040000" algn="tl">
                  <a:srgbClr val="000000">
                    <a:alpha val="30000"/>
                  </a:srgbClr>
                </a:outerShdw>
              </a:effectLst>
              <a:latin typeface="Franklin Gothic Book"/>
              <a:ea typeface="+mn-ea"/>
              <a:cs typeface="B Sina" pitchFamily="2" charset="-78"/>
            </a:endParaRPr>
          </a:p>
        </p:txBody>
      </p:sp>
      <p:sp>
        <p:nvSpPr>
          <p:cNvPr id="3" name="Content Placeholder 2"/>
          <p:cNvSpPr txBox="1">
            <a:spLocks/>
          </p:cNvSpPr>
          <p:nvPr/>
        </p:nvSpPr>
        <p:spPr>
          <a:xfrm>
            <a:off x="457200" y="1600200"/>
            <a:ext cx="8229600" cy="4708525"/>
          </a:xfrm>
          <a:prstGeom prst="rect">
            <a:avLst/>
          </a:prstGeom>
        </p:spPr>
        <p:txBody>
          <a:bodyPr>
            <a:normAutofit fontScale="92500"/>
          </a:bodyPr>
          <a:lstStyle/>
          <a:p>
            <a:pPr marL="548640" indent="-411480" algn="just" rtl="1">
              <a:spcBef>
                <a:spcPct val="20000"/>
              </a:spcBef>
              <a:buClr>
                <a:prstClr val="white">
                  <a:shade val="95000"/>
                </a:prstClr>
              </a:buClr>
              <a:buSzPct val="65000"/>
              <a:buFont typeface="Wingdings 2"/>
              <a:buChar char=""/>
              <a:defRPr/>
            </a:pPr>
            <a:r>
              <a:rPr lang="fa-IR" sz="2800" kern="1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mn-ea"/>
                <a:cs typeface="B Ferdosi" pitchFamily="2" charset="-78"/>
              </a:rPr>
              <a:t>هرشبکه ای که خرید و فروش کالاها و خدمات در آن انجام پذیرد بازار نامیده می شود. </a:t>
            </a:r>
          </a:p>
          <a:p>
            <a:pPr marL="548640" indent="-411480" algn="just" rtl="1">
              <a:spcBef>
                <a:spcPct val="20000"/>
              </a:spcBef>
              <a:buClr>
                <a:prstClr val="white">
                  <a:shade val="95000"/>
                </a:prstClr>
              </a:buClr>
              <a:buSzPct val="65000"/>
              <a:buFont typeface="Wingdings 2"/>
              <a:buChar char=""/>
              <a:defRPr/>
            </a:pPr>
            <a:r>
              <a:rPr lang="fa-IR" sz="2800" kern="1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mn-ea"/>
                <a:cs typeface="B Ferdosi" pitchFamily="2" charset="-78"/>
              </a:rPr>
              <a:t>بازار نباید لزوماً وجود مادی داشته و فضای مشخصی را در بر گرفته باشد. به عنوان مثال بازار معاملات سهام در سطح جهانی بازاری است که عملیات آن صرفاً از طریق شبکه مخابرات بین المللی انجام می گیرد و در مجموع جای معینی ندارد.</a:t>
            </a:r>
          </a:p>
          <a:p>
            <a:pPr marL="548640" indent="-411480" algn="r" rtl="1">
              <a:spcBef>
                <a:spcPct val="20000"/>
              </a:spcBef>
              <a:buClr>
                <a:prstClr val="white">
                  <a:shade val="95000"/>
                </a:prstClr>
              </a:buClr>
              <a:buSzPct val="65000"/>
              <a:buFont typeface="Wingdings 2"/>
              <a:buChar char=""/>
              <a:defRPr/>
            </a:pPr>
            <a:r>
              <a:rPr lang="fa-IR" sz="2800" kern="1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mn-ea"/>
                <a:cs typeface="B Ferdosi" pitchFamily="2" charset="-78"/>
              </a:rPr>
              <a:t>در اقتصاد سنتی ایران بازار معمولاً مکانی مسقف بوده که در آن صنف های مختلف در راسته های خاص خود به داد و ستد اشتغال داشته اند. بدین ترتیب بازار سنتی به دلیل مرکزیتی که در امور اقتصادی و تجاری داشت خود به خود به مرکز زندگی سیاسی نیز تبدیل می شد</a:t>
            </a:r>
            <a:r>
              <a:rPr lang="en-US" sz="2800" kern="1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mn-ea"/>
                <a:cs typeface="B Ferdosi" pitchFamily="2" charset="-78"/>
              </a:rPr>
              <a:t>. </a:t>
            </a:r>
            <a:br>
              <a:rPr lang="en-US" sz="2800" kern="1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mn-ea"/>
                <a:cs typeface="B Ferdosi" pitchFamily="2" charset="-78"/>
              </a:rPr>
            </a:br>
            <a:r>
              <a:rPr lang="en-US" sz="2800" kern="1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mn-ea"/>
                <a:cs typeface="B Ferdosi" pitchFamily="2" charset="-78"/>
              </a:rPr>
              <a:t/>
            </a:r>
            <a:br>
              <a:rPr lang="en-US" sz="2800" kern="1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mn-ea"/>
                <a:cs typeface="B Ferdosi" pitchFamily="2" charset="-78"/>
              </a:rPr>
            </a:br>
            <a:endParaRPr lang="fa-IR" sz="2800" kern="1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mn-ea"/>
              <a:cs typeface="B Ferdosi" pitchFamily="2" charset="-78"/>
            </a:endParaRPr>
          </a:p>
          <a:p>
            <a:pPr marL="548640" indent="-411480" algn="just" rtl="1">
              <a:spcBef>
                <a:spcPct val="20000"/>
              </a:spcBef>
              <a:buClr>
                <a:prstClr val="white">
                  <a:shade val="95000"/>
                </a:prstClr>
              </a:buClr>
              <a:buSzPct val="65000"/>
              <a:buFont typeface="Wingdings 2"/>
              <a:buNone/>
              <a:defRPr/>
            </a:pPr>
            <a:endParaRPr lang="en-US" sz="2800" kern="1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mn-ea"/>
              <a:cs typeface="B Ferdosi" pitchFamily="2" charset="-78"/>
            </a:endParaRPr>
          </a:p>
        </p:txBody>
      </p:sp>
    </p:spTree>
    <p:extLst>
      <p:ext uri="{BB962C8B-B14F-4D97-AF65-F5344CB8AC3E}">
        <p14:creationId xmlns="" xmlns:p14="http://schemas.microsoft.com/office/powerpoint/2010/main" val="322227520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214313"/>
            <a:ext cx="8915400" cy="2908300"/>
          </a:xfrm>
          <a:prstGeom prst="rect">
            <a:avLst/>
          </a:prstGeom>
        </p:spPr>
        <p:txBody>
          <a:bodyPr/>
          <a:lstStyle/>
          <a:p>
            <a:pPr marL="411480" indent="-342900" algn="r" rtl="1">
              <a:lnSpc>
                <a:spcPct val="80000"/>
              </a:lnSpc>
              <a:spcBef>
                <a:spcPts val="700"/>
              </a:spcBef>
              <a:buClr>
                <a:srgbClr val="E3DED1"/>
              </a:buClr>
              <a:buSzPct val="95000"/>
              <a:buFont typeface="Wingdings" pitchFamily="2" charset="2"/>
              <a:buChar char="ü"/>
              <a:defRPr/>
            </a:pPr>
            <a:r>
              <a:rPr lang="fa-IR" sz="2000" b="1" kern="1200" dirty="0">
                <a:solidFill>
                  <a:prstClr val="white"/>
                </a:solidFill>
                <a:latin typeface="Arial"/>
                <a:ea typeface="+mn-ea"/>
                <a:cs typeface="B Ferdosi" pitchFamily="2" charset="-78"/>
              </a:rPr>
              <a:t>زیرزمین جزء مشاعات بوده وبهره برداری ازآن جهت عملکردهای زیر مجاز می باشد:</a:t>
            </a:r>
          </a:p>
          <a:p>
            <a:pPr marL="411480" indent="-342900" algn="r" rtl="1">
              <a:lnSpc>
                <a:spcPct val="80000"/>
              </a:lnSpc>
              <a:spcBef>
                <a:spcPts val="700"/>
              </a:spcBef>
              <a:buClr>
                <a:srgbClr val="E3DED1"/>
              </a:buClr>
              <a:buSzPct val="95000"/>
              <a:defRPr/>
            </a:pPr>
            <a:r>
              <a:rPr lang="fa-IR" sz="2000" b="1" kern="1200" dirty="0">
                <a:solidFill>
                  <a:prstClr val="white"/>
                </a:solidFill>
                <a:latin typeface="Arial"/>
                <a:ea typeface="+mn-ea"/>
                <a:cs typeface="B Ferdosi" pitchFamily="2" charset="-78"/>
              </a:rPr>
              <a:t>   1.انبار،باحداکثر سطح 6مترمربع به تعداد واحدهای تجاری منفرد.</a:t>
            </a:r>
          </a:p>
          <a:p>
            <a:pPr marL="411480" indent="-342900" algn="r" rtl="1">
              <a:lnSpc>
                <a:spcPct val="80000"/>
              </a:lnSpc>
              <a:spcBef>
                <a:spcPts val="700"/>
              </a:spcBef>
              <a:buClr>
                <a:srgbClr val="E3DED1"/>
              </a:buClr>
              <a:buSzPct val="95000"/>
              <a:defRPr/>
            </a:pPr>
            <a:r>
              <a:rPr lang="fa-IR" sz="2000" b="1" kern="1200" dirty="0">
                <a:solidFill>
                  <a:prstClr val="white"/>
                </a:solidFill>
                <a:latin typeface="Arial"/>
                <a:ea typeface="+mn-ea"/>
                <a:cs typeface="B Ferdosi" pitchFamily="2" charset="-78"/>
              </a:rPr>
              <a:t>   2.پارکینگ.</a:t>
            </a:r>
          </a:p>
          <a:p>
            <a:pPr marL="411480" indent="-342900" algn="r" rtl="1">
              <a:lnSpc>
                <a:spcPct val="80000"/>
              </a:lnSpc>
              <a:spcBef>
                <a:spcPts val="700"/>
              </a:spcBef>
              <a:buClr>
                <a:srgbClr val="E3DED1"/>
              </a:buClr>
              <a:buSzPct val="95000"/>
              <a:defRPr/>
            </a:pPr>
            <a:r>
              <a:rPr lang="fa-IR" sz="2000" b="1" kern="1200" dirty="0">
                <a:solidFill>
                  <a:prstClr val="white"/>
                </a:solidFill>
                <a:latin typeface="Arial"/>
                <a:ea typeface="+mn-ea"/>
                <a:cs typeface="B Ferdosi" pitchFamily="2" charset="-78"/>
              </a:rPr>
              <a:t>   3.موتورخانه.</a:t>
            </a:r>
          </a:p>
          <a:p>
            <a:pPr marL="411480" indent="-342900" algn="r" rtl="1">
              <a:lnSpc>
                <a:spcPct val="80000"/>
              </a:lnSpc>
              <a:spcBef>
                <a:spcPts val="700"/>
              </a:spcBef>
              <a:buClr>
                <a:srgbClr val="E3DED1"/>
              </a:buClr>
              <a:buSzPct val="95000"/>
              <a:defRPr/>
            </a:pPr>
            <a:r>
              <a:rPr lang="fa-IR" sz="2000" b="1" kern="1200" dirty="0">
                <a:solidFill>
                  <a:prstClr val="white"/>
                </a:solidFill>
                <a:latin typeface="Arial"/>
                <a:ea typeface="+mn-ea"/>
                <a:cs typeface="B Ferdosi" pitchFamily="2" charset="-78"/>
              </a:rPr>
              <a:t>   4.سرویسهای بهداشتی شامل توالت های عمومی.</a:t>
            </a:r>
          </a:p>
          <a:p>
            <a:pPr marL="411480" indent="-342900" algn="r" rtl="1">
              <a:lnSpc>
                <a:spcPct val="80000"/>
              </a:lnSpc>
              <a:spcBef>
                <a:spcPts val="700"/>
              </a:spcBef>
              <a:buClr>
                <a:srgbClr val="E3DED1"/>
              </a:buClr>
              <a:buSzPct val="95000"/>
              <a:defRPr/>
            </a:pPr>
            <a:r>
              <a:rPr lang="fa-IR" sz="2000" b="1" kern="1200" dirty="0">
                <a:solidFill>
                  <a:prstClr val="white"/>
                </a:solidFill>
                <a:latin typeface="Arial"/>
                <a:ea typeface="+mn-ea"/>
                <a:cs typeface="B Ferdosi" pitchFamily="2" charset="-78"/>
              </a:rPr>
              <a:t>   5.آبدارخانه عمومی به وسعت حداکثر 15مترمربع.</a:t>
            </a:r>
          </a:p>
          <a:p>
            <a:pPr marL="411480" indent="-342900" algn="r" rtl="1">
              <a:lnSpc>
                <a:spcPct val="80000"/>
              </a:lnSpc>
              <a:spcBef>
                <a:spcPts val="700"/>
              </a:spcBef>
              <a:buClr>
                <a:srgbClr val="E3DED1"/>
              </a:buClr>
              <a:buSzPct val="95000"/>
              <a:defRPr/>
            </a:pPr>
            <a:r>
              <a:rPr lang="fa-IR" sz="2000" b="1" kern="1200" dirty="0">
                <a:solidFill>
                  <a:prstClr val="white"/>
                </a:solidFill>
                <a:latin typeface="Arial"/>
                <a:ea typeface="+mn-ea"/>
                <a:cs typeface="B Ferdosi" pitchFamily="2" charset="-78"/>
              </a:rPr>
              <a:t>   6.کارگاه تعمیرات ونگهداری ساختمان. </a:t>
            </a:r>
          </a:p>
          <a:p>
            <a:pPr marL="411480" indent="-342900" algn="r" rtl="1">
              <a:lnSpc>
                <a:spcPct val="80000"/>
              </a:lnSpc>
              <a:spcBef>
                <a:spcPts val="700"/>
              </a:spcBef>
              <a:buClr>
                <a:srgbClr val="E3DED1"/>
              </a:buClr>
              <a:buSzPct val="95000"/>
              <a:defRPr/>
            </a:pPr>
            <a:r>
              <a:rPr lang="fa-IR" sz="2000" b="1" kern="1200" dirty="0">
                <a:solidFill>
                  <a:prstClr val="white"/>
                </a:solidFill>
                <a:latin typeface="Arial"/>
                <a:ea typeface="+mn-ea"/>
                <a:cs typeface="B Ferdosi" pitchFamily="2" charset="-78"/>
              </a:rPr>
              <a:t>   7.سردخانه.</a:t>
            </a:r>
          </a:p>
          <a:p>
            <a:pPr marL="411480" indent="-342900" algn="r" rtl="1">
              <a:lnSpc>
                <a:spcPct val="80000"/>
              </a:lnSpc>
              <a:spcBef>
                <a:spcPts val="700"/>
              </a:spcBef>
              <a:buClr>
                <a:srgbClr val="E3DED1"/>
              </a:buClr>
              <a:buSzPct val="95000"/>
              <a:defRPr/>
            </a:pPr>
            <a:r>
              <a:rPr lang="fa-IR" sz="2000" b="1" kern="1200" dirty="0">
                <a:solidFill>
                  <a:prstClr val="white"/>
                </a:solidFill>
                <a:latin typeface="Arial"/>
                <a:ea typeface="+mn-ea"/>
                <a:cs typeface="B Ferdosi" pitchFamily="2" charset="-78"/>
              </a:rPr>
              <a:t>   8.سطوح وسیع ویکپارچه (تجاری)مثل سوپرمارکت ،قسمتهایی ازفروشگاههای بزرگ وامثا لهم.</a:t>
            </a:r>
          </a:p>
          <a:p>
            <a:pPr marL="411480" indent="-342900" algn="r" rtl="1">
              <a:lnSpc>
                <a:spcPct val="80000"/>
              </a:lnSpc>
              <a:spcBef>
                <a:spcPts val="700"/>
              </a:spcBef>
              <a:buClr>
                <a:srgbClr val="E3DED1"/>
              </a:buClr>
              <a:buSzPct val="95000"/>
              <a:defRPr/>
            </a:pPr>
            <a:r>
              <a:rPr lang="fa-IR" sz="2000" b="1" kern="1200" dirty="0">
                <a:solidFill>
                  <a:prstClr val="white"/>
                </a:solidFill>
                <a:latin typeface="Arial"/>
                <a:ea typeface="+mn-ea"/>
                <a:cs typeface="B Ferdosi" pitchFamily="2" charset="-78"/>
              </a:rPr>
              <a:t>تبصره:ایجاد بازشو یاپنجره اززیرزمین به خیابان یاکوچه ویا فضاهای عمومی مجاور مجاز نمی باشد.</a:t>
            </a:r>
            <a:endParaRPr lang="en-US" sz="2000" b="1" kern="1200" dirty="0">
              <a:solidFill>
                <a:prstClr val="white"/>
              </a:solidFill>
              <a:latin typeface="Arial"/>
              <a:ea typeface="+mn-ea"/>
              <a:cs typeface="B Ferdosi" pitchFamily="2" charset="-78"/>
            </a:endParaRPr>
          </a:p>
        </p:txBody>
      </p:sp>
      <p:sp>
        <p:nvSpPr>
          <p:cNvPr id="26627" name="Rectangle 3"/>
          <p:cNvSpPr>
            <a:spLocks noChangeArrowheads="1"/>
          </p:cNvSpPr>
          <p:nvPr/>
        </p:nvSpPr>
        <p:spPr bwMode="auto">
          <a:xfrm>
            <a:off x="500063" y="3786188"/>
            <a:ext cx="8380412" cy="1252537"/>
          </a:xfrm>
          <a:prstGeom prst="rect">
            <a:avLst/>
          </a:prstGeom>
          <a:noFill/>
          <a:ln w="9525">
            <a:noFill/>
            <a:miter lim="800000"/>
            <a:headEnd/>
            <a:tailEnd/>
          </a:ln>
        </p:spPr>
        <p:txBody>
          <a:bodyPr/>
          <a:lstStyle/>
          <a:p>
            <a:pPr marL="342900" indent="-342900" algn="r" rtl="1" fontAlgn="base">
              <a:lnSpc>
                <a:spcPct val="80000"/>
              </a:lnSpc>
              <a:spcBef>
                <a:spcPct val="20000"/>
              </a:spcBef>
              <a:spcAft>
                <a:spcPct val="0"/>
              </a:spcAft>
              <a:buFont typeface="Wingdings" pitchFamily="2" charset="2"/>
              <a:buChar char="ü"/>
            </a:pPr>
            <a:r>
              <a:rPr lang="fa-IR" sz="2000" b="1" kern="1200">
                <a:solidFill>
                  <a:prstClr val="white"/>
                </a:solidFill>
                <a:latin typeface="Arial" pitchFamily="34" charset="0"/>
                <a:ea typeface="+mn-ea"/>
                <a:cs typeface="B Ferdosi" pitchFamily="2" charset="-78"/>
              </a:rPr>
              <a:t>برای تراکم های ویژه تاسه طبقه زیرزمین مجاز بوده وبیش ازآن منوط به تایید کمیسیون فنی شهرداری می باشد.</a:t>
            </a:r>
          </a:p>
          <a:p>
            <a:pPr marL="342900" indent="-342900" algn="r" rtl="1" fontAlgn="base">
              <a:lnSpc>
                <a:spcPct val="80000"/>
              </a:lnSpc>
              <a:spcBef>
                <a:spcPct val="20000"/>
              </a:spcBef>
              <a:spcAft>
                <a:spcPct val="0"/>
              </a:spcAft>
              <a:buFontTx/>
              <a:buChar char="•"/>
            </a:pPr>
            <a:endParaRPr lang="fa-IR" sz="2000" b="1" kern="1200">
              <a:solidFill>
                <a:prstClr val="white"/>
              </a:solidFill>
              <a:latin typeface="Arial" pitchFamily="34" charset="0"/>
              <a:ea typeface="+mn-ea"/>
              <a:cs typeface="B Ferdosi" pitchFamily="2" charset="-78"/>
            </a:endParaRPr>
          </a:p>
          <a:p>
            <a:pPr marL="342900" indent="-342900" algn="r" rtl="1" fontAlgn="base">
              <a:lnSpc>
                <a:spcPct val="80000"/>
              </a:lnSpc>
              <a:spcBef>
                <a:spcPct val="20000"/>
              </a:spcBef>
              <a:spcAft>
                <a:spcPct val="0"/>
              </a:spcAft>
              <a:buFont typeface="Wingdings" pitchFamily="2" charset="2"/>
              <a:buChar char="ü"/>
            </a:pPr>
            <a:r>
              <a:rPr lang="fa-IR" sz="2000" b="1" kern="1200">
                <a:solidFill>
                  <a:prstClr val="white"/>
                </a:solidFill>
                <a:latin typeface="Arial" pitchFamily="34" charset="0"/>
                <a:ea typeface="+mn-ea"/>
                <a:cs typeface="B Ferdosi" pitchFamily="2" charset="-78"/>
              </a:rPr>
              <a:t>احداث پیلوت دربناهای تجاری مجاز نمی باشد.</a:t>
            </a:r>
          </a:p>
          <a:p>
            <a:pPr marL="342900" indent="-342900" algn="r" rtl="1" fontAlgn="base">
              <a:lnSpc>
                <a:spcPct val="80000"/>
              </a:lnSpc>
              <a:spcBef>
                <a:spcPct val="20000"/>
              </a:spcBef>
              <a:spcAft>
                <a:spcPct val="0"/>
              </a:spcAft>
            </a:pPr>
            <a:endParaRPr lang="en-US" sz="2000" b="1" kern="1200">
              <a:solidFill>
                <a:prstClr val="white"/>
              </a:solidFill>
              <a:latin typeface="Arial" pitchFamily="34" charset="0"/>
              <a:ea typeface="+mn-ea"/>
              <a:cs typeface="B Ferdosi" pitchFamily="2" charset="-78"/>
            </a:endParaRPr>
          </a:p>
        </p:txBody>
      </p:sp>
      <p:pic>
        <p:nvPicPr>
          <p:cNvPr id="23556" name="Picture 8" descr="7"/>
          <p:cNvPicPr>
            <a:picLocks noChangeAspect="1" noChangeArrowheads="1"/>
          </p:cNvPicPr>
          <p:nvPr/>
        </p:nvPicPr>
        <p:blipFill>
          <a:blip r:embed="rId2" cstate="print"/>
          <a:srcRect/>
          <a:stretch>
            <a:fillRect/>
          </a:stretch>
        </p:blipFill>
        <p:spPr bwMode="auto">
          <a:xfrm>
            <a:off x="357158" y="4429132"/>
            <a:ext cx="2797175" cy="21796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3557" name="Picture 9" descr="9"/>
          <p:cNvPicPr>
            <a:picLocks noChangeAspect="1" noChangeArrowheads="1"/>
          </p:cNvPicPr>
          <p:nvPr/>
        </p:nvPicPr>
        <p:blipFill>
          <a:blip r:embed="rId3" cstate="print"/>
          <a:srcRect/>
          <a:stretch>
            <a:fillRect/>
          </a:stretch>
        </p:blipFill>
        <p:spPr bwMode="auto">
          <a:xfrm>
            <a:off x="285720" y="642918"/>
            <a:ext cx="2857520" cy="21431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288673472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214313"/>
            <a:ext cx="8764588" cy="1252537"/>
          </a:xfrm>
          <a:prstGeom prst="rect">
            <a:avLst/>
          </a:prstGeom>
        </p:spPr>
        <p:txBody>
          <a:bodyPr/>
          <a:lstStyle/>
          <a:p>
            <a:pPr marL="411480" indent="-342900" algn="r" rtl="1">
              <a:lnSpc>
                <a:spcPct val="80000"/>
              </a:lnSpc>
              <a:spcBef>
                <a:spcPts val="700"/>
              </a:spcBef>
              <a:buClr>
                <a:srgbClr val="E3DED1"/>
              </a:buClr>
              <a:buSzPct val="95000"/>
              <a:buFont typeface="Wingdings" pitchFamily="2" charset="2"/>
              <a:buChar char="ü"/>
              <a:defRPr/>
            </a:pPr>
            <a:r>
              <a:rPr lang="fa-IR" sz="2000" b="1" kern="1200" dirty="0">
                <a:solidFill>
                  <a:prstClr val="white"/>
                </a:solidFill>
                <a:latin typeface="Arial"/>
                <a:ea typeface="+mn-ea"/>
                <a:cs typeface="B Ferdosi" pitchFamily="2" charset="-78"/>
              </a:rPr>
              <a:t>ضوابط زیر در مراکز خرید،پاساژ،بازارچه متشکل ازواحدهای تجاری منفرد،فروشگاههای بزگ،فروشگاههای زنجیره ای ،نمایشگاههای تجاری واحیانا گالری ها ،چایخانه وغذاخوری،شعبات بانک ها،سوپرمارکتها،استودیوهای عکس وفیلم،پارکینگهای طبقاتی وامثا لهم به شرح زیر لازم می باشد:</a:t>
            </a:r>
          </a:p>
          <a:p>
            <a:pPr marL="411480" indent="-342900" algn="r" rtl="1">
              <a:lnSpc>
                <a:spcPct val="80000"/>
              </a:lnSpc>
              <a:spcBef>
                <a:spcPts val="700"/>
              </a:spcBef>
              <a:buClr>
                <a:srgbClr val="E3DED1"/>
              </a:buClr>
              <a:buSzPct val="95000"/>
              <a:buFont typeface="Wingdings" pitchFamily="2" charset="2"/>
              <a:buChar char="ü"/>
              <a:defRPr/>
            </a:pPr>
            <a:endParaRPr lang="fa-IR" sz="2000" b="1" kern="1200" dirty="0">
              <a:solidFill>
                <a:prstClr val="white"/>
              </a:solidFill>
              <a:latin typeface="Arial"/>
              <a:ea typeface="+mn-ea"/>
              <a:cs typeface="B Ferdosi" pitchFamily="2" charset="-78"/>
            </a:endParaRPr>
          </a:p>
          <a:p>
            <a:pPr marL="411480" indent="-342900" algn="r" rtl="1">
              <a:lnSpc>
                <a:spcPct val="80000"/>
              </a:lnSpc>
              <a:spcBef>
                <a:spcPts val="700"/>
              </a:spcBef>
              <a:buClr>
                <a:srgbClr val="E3DED1"/>
              </a:buClr>
              <a:buSzPct val="95000"/>
              <a:buFont typeface="Wingdings" pitchFamily="2" charset="2"/>
              <a:buChar char="ü"/>
              <a:defRPr/>
            </a:pPr>
            <a:endParaRPr lang="fa-IR" sz="2000" b="1" kern="1200" dirty="0">
              <a:solidFill>
                <a:prstClr val="white"/>
              </a:solidFill>
              <a:latin typeface="Arial"/>
              <a:ea typeface="+mn-ea"/>
              <a:cs typeface="B Ferdosi" pitchFamily="2" charset="-78"/>
            </a:endParaRPr>
          </a:p>
          <a:p>
            <a:pPr marL="411480" indent="-342900" algn="r" rtl="1">
              <a:lnSpc>
                <a:spcPct val="80000"/>
              </a:lnSpc>
              <a:spcBef>
                <a:spcPts val="700"/>
              </a:spcBef>
              <a:buClr>
                <a:srgbClr val="E3DED1"/>
              </a:buClr>
              <a:buSzPct val="95000"/>
              <a:defRPr/>
            </a:pPr>
            <a:endParaRPr lang="fa-IR" sz="2000" b="1" kern="1200" dirty="0">
              <a:solidFill>
                <a:prstClr val="white"/>
              </a:solidFill>
              <a:latin typeface="Arial"/>
              <a:ea typeface="+mn-ea"/>
              <a:cs typeface="B Ferdosi" pitchFamily="2" charset="-78"/>
            </a:endParaRPr>
          </a:p>
          <a:p>
            <a:pPr marL="411480" indent="-342900" algn="r" rtl="1">
              <a:lnSpc>
                <a:spcPct val="80000"/>
              </a:lnSpc>
              <a:spcBef>
                <a:spcPts val="700"/>
              </a:spcBef>
              <a:buClr>
                <a:srgbClr val="E3DED1"/>
              </a:buClr>
              <a:buSzPct val="95000"/>
              <a:defRPr/>
            </a:pPr>
            <a:r>
              <a:rPr lang="fa-IR" sz="2000" b="1" kern="1200" dirty="0">
                <a:solidFill>
                  <a:prstClr val="white"/>
                </a:solidFill>
                <a:latin typeface="Arial"/>
                <a:ea typeface="+mn-ea"/>
                <a:cs typeface="B Ferdosi" pitchFamily="2" charset="-78"/>
              </a:rPr>
              <a:t>   </a:t>
            </a:r>
            <a:endParaRPr lang="en-US" sz="2000" b="1" kern="1200" dirty="0">
              <a:solidFill>
                <a:prstClr val="white"/>
              </a:solidFill>
              <a:latin typeface="Arial"/>
              <a:ea typeface="+mn-ea"/>
              <a:cs typeface="B Ferdosi" pitchFamily="2" charset="-78"/>
            </a:endParaRPr>
          </a:p>
        </p:txBody>
      </p:sp>
      <p:pic>
        <p:nvPicPr>
          <p:cNvPr id="24579" name="Picture 7" descr="96"/>
          <p:cNvPicPr>
            <a:picLocks noChangeAspect="1" noChangeArrowheads="1"/>
          </p:cNvPicPr>
          <p:nvPr/>
        </p:nvPicPr>
        <p:blipFill>
          <a:blip r:embed="rId2" cstate="print"/>
          <a:srcRect/>
          <a:stretch>
            <a:fillRect/>
          </a:stretch>
        </p:blipFill>
        <p:spPr bwMode="auto">
          <a:xfrm>
            <a:off x="2520950" y="1220788"/>
            <a:ext cx="2160588" cy="16208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4580" name="Picture 8" descr="IMG_0143"/>
          <p:cNvPicPr>
            <a:picLocks noChangeAspect="1" noChangeArrowheads="1"/>
          </p:cNvPicPr>
          <p:nvPr/>
        </p:nvPicPr>
        <p:blipFill>
          <a:blip r:embed="rId3" cstate="print"/>
          <a:srcRect/>
          <a:stretch>
            <a:fillRect/>
          </a:stretch>
        </p:blipFill>
        <p:spPr bwMode="auto">
          <a:xfrm>
            <a:off x="4929190" y="1285860"/>
            <a:ext cx="2157412" cy="1619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4581" name="Picture 9" descr="IMG_0248"/>
          <p:cNvPicPr>
            <a:picLocks noChangeAspect="1" noChangeArrowheads="1"/>
          </p:cNvPicPr>
          <p:nvPr/>
        </p:nvPicPr>
        <p:blipFill>
          <a:blip r:embed="rId4" cstate="print"/>
          <a:srcRect/>
          <a:stretch>
            <a:fillRect/>
          </a:stretch>
        </p:blipFill>
        <p:spPr bwMode="auto">
          <a:xfrm>
            <a:off x="71438" y="1149350"/>
            <a:ext cx="2232025" cy="16748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7654" name="Rectangle 3"/>
          <p:cNvSpPr>
            <a:spLocks noChangeArrowheads="1"/>
          </p:cNvSpPr>
          <p:nvPr/>
        </p:nvSpPr>
        <p:spPr bwMode="auto">
          <a:xfrm>
            <a:off x="0" y="2857500"/>
            <a:ext cx="8915400" cy="1323975"/>
          </a:xfrm>
          <a:prstGeom prst="rect">
            <a:avLst/>
          </a:prstGeom>
          <a:noFill/>
          <a:ln w="9525">
            <a:noFill/>
            <a:miter lim="800000"/>
            <a:headEnd/>
            <a:tailEnd/>
          </a:ln>
        </p:spPr>
        <p:txBody>
          <a:bodyPr/>
          <a:lstStyle/>
          <a:p>
            <a:pPr marL="342900" indent="-342900" algn="r" rtl="1" fontAlgn="base">
              <a:lnSpc>
                <a:spcPct val="80000"/>
              </a:lnSpc>
              <a:spcBef>
                <a:spcPct val="20000"/>
              </a:spcBef>
              <a:spcAft>
                <a:spcPct val="0"/>
              </a:spcAft>
            </a:pPr>
            <a:r>
              <a:rPr lang="fa-IR" sz="2000" kern="1200">
                <a:solidFill>
                  <a:prstClr val="white"/>
                </a:solidFill>
                <a:latin typeface="Arial" pitchFamily="34" charset="0"/>
                <a:ea typeface="+mn-ea"/>
                <a:cs typeface="B Ferdosi" pitchFamily="2" charset="-78"/>
              </a:rPr>
              <a:t> 1.حداقل عرض ورودی 6متر.</a:t>
            </a:r>
          </a:p>
          <a:p>
            <a:pPr marL="342900" indent="-342900" algn="r" rtl="1" fontAlgn="base">
              <a:lnSpc>
                <a:spcPct val="80000"/>
              </a:lnSpc>
              <a:spcBef>
                <a:spcPct val="20000"/>
              </a:spcBef>
              <a:spcAft>
                <a:spcPct val="0"/>
              </a:spcAft>
            </a:pPr>
            <a:r>
              <a:rPr lang="fa-IR" sz="2000" kern="1200">
                <a:solidFill>
                  <a:prstClr val="white"/>
                </a:solidFill>
                <a:latin typeface="Arial" pitchFamily="34" charset="0"/>
                <a:ea typeface="+mn-ea"/>
                <a:cs typeface="B Ferdosi" pitchFamily="2" charset="-78"/>
              </a:rPr>
              <a:t>2.حداقل عرض راهروی اصلی درطبقه همکف 8/4متردرمراکز نواحی،6متردرمراکز مناطق،9متردرمرکز حوزه.</a:t>
            </a:r>
          </a:p>
          <a:p>
            <a:pPr marL="342900" indent="-342900" algn="r" rtl="1" fontAlgn="base">
              <a:spcBef>
                <a:spcPct val="20000"/>
              </a:spcBef>
              <a:spcAft>
                <a:spcPct val="0"/>
              </a:spcAft>
            </a:pPr>
            <a:r>
              <a:rPr lang="fa-IR" sz="2000" kern="1200">
                <a:solidFill>
                  <a:prstClr val="white"/>
                </a:solidFill>
                <a:latin typeface="Arial" pitchFamily="34" charset="0"/>
                <a:ea typeface="+mn-ea"/>
                <a:cs typeface="B Ferdosi" pitchFamily="2" charset="-78"/>
              </a:rPr>
              <a:t>3. حداقل عرض راهروی عبوری مقابل مغازه ها </a:t>
            </a:r>
            <a:r>
              <a:rPr lang="en-US" sz="2000" kern="1200">
                <a:solidFill>
                  <a:prstClr val="white"/>
                </a:solidFill>
                <a:latin typeface="Arial" pitchFamily="34" charset="0"/>
                <a:ea typeface="+mn-ea"/>
                <a:cs typeface="B Ferdosi" pitchFamily="2" charset="-78"/>
              </a:rPr>
              <a:t> </a:t>
            </a:r>
            <a:r>
              <a:rPr lang="fa-IR" sz="2000" kern="1200">
                <a:solidFill>
                  <a:prstClr val="white"/>
                </a:solidFill>
                <a:latin typeface="Arial" pitchFamily="34" charset="0"/>
                <a:ea typeface="+mn-ea"/>
                <a:cs typeface="B Ferdosi" pitchFamily="2" charset="-78"/>
              </a:rPr>
              <a:t>درطبقات به صورت یک طرفه 4/2مترودرحالت دوطرفه مطابق عرض راهروی اصلی طبقه همکف.</a:t>
            </a:r>
          </a:p>
          <a:p>
            <a:pPr marL="342900" indent="-342900" algn="r" rtl="1" fontAlgn="base">
              <a:spcBef>
                <a:spcPct val="20000"/>
              </a:spcBef>
              <a:spcAft>
                <a:spcPct val="0"/>
              </a:spcAft>
            </a:pPr>
            <a:r>
              <a:rPr lang="fa-IR" sz="2000" kern="1200">
                <a:solidFill>
                  <a:prstClr val="white"/>
                </a:solidFill>
                <a:latin typeface="Arial" pitchFamily="34" charset="0"/>
                <a:ea typeface="+mn-ea"/>
                <a:cs typeface="B Ferdosi" pitchFamily="2" charset="-78"/>
              </a:rPr>
              <a:t>4.حداقل عرض راهروی فرعی 4/2 متر.</a:t>
            </a:r>
            <a:endParaRPr lang="en-US" sz="2000" kern="1200">
              <a:solidFill>
                <a:prstClr val="white"/>
              </a:solidFill>
              <a:latin typeface="Arial" pitchFamily="34" charset="0"/>
              <a:ea typeface="+mn-ea"/>
              <a:cs typeface="B Ferdosi" pitchFamily="2" charset="-78"/>
            </a:endParaRPr>
          </a:p>
        </p:txBody>
      </p:sp>
      <p:pic>
        <p:nvPicPr>
          <p:cNvPr id="24584" name="Picture 5" descr="IMG_0108"/>
          <p:cNvPicPr>
            <a:picLocks noChangeAspect="1" noChangeArrowheads="1"/>
          </p:cNvPicPr>
          <p:nvPr/>
        </p:nvPicPr>
        <p:blipFill>
          <a:blip r:embed="rId5" cstate="print"/>
          <a:srcRect/>
          <a:stretch>
            <a:fillRect/>
          </a:stretch>
        </p:blipFill>
        <p:spPr bwMode="auto">
          <a:xfrm>
            <a:off x="357158" y="3929066"/>
            <a:ext cx="2035592" cy="27146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4585" name="Picture 6" descr="IMG_0192"/>
          <p:cNvPicPr>
            <a:picLocks noChangeAspect="1" noChangeArrowheads="1"/>
          </p:cNvPicPr>
          <p:nvPr/>
        </p:nvPicPr>
        <p:blipFill>
          <a:blip r:embed="rId6" cstate="print"/>
          <a:srcRect/>
          <a:stretch>
            <a:fillRect/>
          </a:stretch>
        </p:blipFill>
        <p:spPr bwMode="auto">
          <a:xfrm>
            <a:off x="5357818" y="4643446"/>
            <a:ext cx="2665412" cy="19986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4586" name="Picture 7" descr="IMG_0237"/>
          <p:cNvPicPr>
            <a:picLocks noChangeAspect="1" noChangeArrowheads="1"/>
          </p:cNvPicPr>
          <p:nvPr/>
        </p:nvPicPr>
        <p:blipFill>
          <a:blip r:embed="rId7" cstate="print"/>
          <a:srcRect/>
          <a:stretch>
            <a:fillRect/>
          </a:stretch>
        </p:blipFill>
        <p:spPr bwMode="auto">
          <a:xfrm>
            <a:off x="2857488" y="4214818"/>
            <a:ext cx="2089150" cy="2444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114194815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descr="IMG_0253"/>
          <p:cNvPicPr>
            <a:picLocks noChangeAspect="1" noChangeArrowheads="1"/>
          </p:cNvPicPr>
          <p:nvPr/>
        </p:nvPicPr>
        <p:blipFill>
          <a:blip r:embed="rId2" cstate="print"/>
          <a:srcRect/>
          <a:stretch>
            <a:fillRect/>
          </a:stretch>
        </p:blipFill>
        <p:spPr bwMode="auto">
          <a:xfrm>
            <a:off x="0" y="2714620"/>
            <a:ext cx="2232025" cy="16748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7"/>
          <p:cNvSpPr txBox="1">
            <a:spLocks noChangeArrowheads="1"/>
          </p:cNvSpPr>
          <p:nvPr/>
        </p:nvSpPr>
        <p:spPr>
          <a:xfrm>
            <a:off x="0" y="0"/>
            <a:ext cx="8785225" cy="892175"/>
          </a:xfrm>
          <a:prstGeom prst="rect">
            <a:avLst/>
          </a:prstGeom>
        </p:spPr>
        <p:txBody>
          <a:bodyPr/>
          <a:lstStyle/>
          <a:p>
            <a:pPr marL="411480" indent="-342900" algn="r" rtl="1">
              <a:lnSpc>
                <a:spcPct val="90000"/>
              </a:lnSpc>
              <a:spcBef>
                <a:spcPts val="700"/>
              </a:spcBef>
              <a:buClr>
                <a:srgbClr val="E3DED1"/>
              </a:buClr>
              <a:buSzPct val="95000"/>
              <a:defRPr/>
            </a:pPr>
            <a:endParaRPr lang="fa-IR" sz="2000" b="1" kern="1200" dirty="0">
              <a:solidFill>
                <a:prstClr val="white"/>
              </a:solidFill>
              <a:latin typeface="Arial"/>
              <a:ea typeface="+mn-ea"/>
              <a:cs typeface="B Ferdosi" pitchFamily="2" charset="-78"/>
            </a:endParaRPr>
          </a:p>
          <a:p>
            <a:pPr marL="411480" indent="-342900" algn="r" rtl="1">
              <a:lnSpc>
                <a:spcPct val="90000"/>
              </a:lnSpc>
              <a:spcBef>
                <a:spcPts val="700"/>
              </a:spcBef>
              <a:buClr>
                <a:srgbClr val="E3DED1"/>
              </a:buClr>
              <a:buSzPct val="95000"/>
              <a:defRPr/>
            </a:pPr>
            <a:r>
              <a:rPr lang="fa-IR" sz="2000" b="1" kern="1200" dirty="0">
                <a:solidFill>
                  <a:prstClr val="white"/>
                </a:solidFill>
                <a:latin typeface="Arial"/>
                <a:ea typeface="+mn-ea"/>
                <a:cs typeface="B Ferdosi" pitchFamily="2" charset="-78"/>
              </a:rPr>
              <a:t>5.حداقل عرض پله 4/2متر.</a:t>
            </a:r>
          </a:p>
          <a:p>
            <a:pPr marL="411480" indent="-342900" algn="r" rtl="1">
              <a:lnSpc>
                <a:spcPct val="90000"/>
              </a:lnSpc>
              <a:spcBef>
                <a:spcPts val="700"/>
              </a:spcBef>
              <a:buClr>
                <a:srgbClr val="E3DED1"/>
              </a:buClr>
              <a:buSzPct val="95000"/>
              <a:defRPr/>
            </a:pPr>
            <a:r>
              <a:rPr lang="fa-IR" sz="2000" b="1" kern="1200" dirty="0">
                <a:solidFill>
                  <a:prstClr val="white"/>
                </a:solidFill>
                <a:latin typeface="Arial"/>
                <a:ea typeface="+mn-ea"/>
                <a:cs typeface="B Ferdosi" pitchFamily="2" charset="-78"/>
              </a:rPr>
              <a:t>6.پیش بینی آسانسوروپله برقی جهت ارتباطات عمودی.</a:t>
            </a:r>
          </a:p>
          <a:p>
            <a:pPr marL="411480" indent="-342900" algn="r" rtl="1">
              <a:lnSpc>
                <a:spcPct val="90000"/>
              </a:lnSpc>
              <a:spcBef>
                <a:spcPts val="700"/>
              </a:spcBef>
              <a:buClr>
                <a:srgbClr val="E3DED1"/>
              </a:buClr>
              <a:buSzPct val="95000"/>
              <a:defRPr/>
            </a:pPr>
            <a:endParaRPr lang="fa-IR" sz="2000" b="1" kern="1200" dirty="0">
              <a:solidFill>
                <a:prstClr val="white"/>
              </a:solidFill>
              <a:latin typeface="Arial"/>
              <a:ea typeface="+mn-ea"/>
              <a:cs typeface="B Ferdosi" pitchFamily="2" charset="-78"/>
            </a:endParaRPr>
          </a:p>
          <a:p>
            <a:pPr marL="411480" indent="-342900" algn="r" rtl="1">
              <a:lnSpc>
                <a:spcPct val="90000"/>
              </a:lnSpc>
              <a:spcBef>
                <a:spcPts val="700"/>
              </a:spcBef>
              <a:buClr>
                <a:srgbClr val="E3DED1"/>
              </a:buClr>
              <a:buSzPct val="95000"/>
              <a:defRPr/>
            </a:pPr>
            <a:endParaRPr lang="fa-IR" sz="2000" b="1" kern="1200" dirty="0">
              <a:solidFill>
                <a:prstClr val="white"/>
              </a:solidFill>
              <a:latin typeface="Arial"/>
              <a:ea typeface="+mn-ea"/>
              <a:cs typeface="B Ferdosi" pitchFamily="2" charset="-78"/>
            </a:endParaRPr>
          </a:p>
          <a:p>
            <a:pPr marL="411480" indent="-342900" algn="r" rtl="1">
              <a:lnSpc>
                <a:spcPct val="90000"/>
              </a:lnSpc>
              <a:spcBef>
                <a:spcPts val="700"/>
              </a:spcBef>
              <a:buClr>
                <a:srgbClr val="E3DED1"/>
              </a:buClr>
              <a:buSzPct val="95000"/>
              <a:defRPr/>
            </a:pPr>
            <a:endParaRPr lang="fa-IR" sz="2000" b="1" kern="1200" dirty="0">
              <a:solidFill>
                <a:prstClr val="white"/>
              </a:solidFill>
              <a:latin typeface="Arial"/>
              <a:ea typeface="+mn-ea"/>
              <a:cs typeface="B Ferdosi" pitchFamily="2" charset="-78"/>
            </a:endParaRPr>
          </a:p>
          <a:p>
            <a:pPr marL="411480" indent="-342900" algn="r" rtl="1">
              <a:lnSpc>
                <a:spcPct val="90000"/>
              </a:lnSpc>
              <a:spcBef>
                <a:spcPts val="700"/>
              </a:spcBef>
              <a:buClr>
                <a:srgbClr val="E3DED1"/>
              </a:buClr>
              <a:buSzPct val="95000"/>
              <a:defRPr/>
            </a:pPr>
            <a:endParaRPr lang="fa-IR" sz="2000" b="1" kern="1200" dirty="0">
              <a:solidFill>
                <a:prstClr val="white"/>
              </a:solidFill>
              <a:latin typeface="Arial"/>
              <a:ea typeface="+mn-ea"/>
              <a:cs typeface="B Ferdosi" pitchFamily="2" charset="-78"/>
            </a:endParaRPr>
          </a:p>
          <a:p>
            <a:pPr marL="411480" indent="-342900" algn="r" rtl="1">
              <a:lnSpc>
                <a:spcPct val="90000"/>
              </a:lnSpc>
              <a:spcBef>
                <a:spcPts val="700"/>
              </a:spcBef>
              <a:buClr>
                <a:srgbClr val="E3DED1"/>
              </a:buClr>
              <a:buSzPct val="95000"/>
              <a:defRPr/>
            </a:pPr>
            <a:endParaRPr lang="en-US" sz="2000" b="1" kern="1200" dirty="0">
              <a:solidFill>
                <a:prstClr val="white"/>
              </a:solidFill>
              <a:latin typeface="Arial"/>
              <a:ea typeface="+mn-ea"/>
              <a:cs typeface="B Ferdosi" pitchFamily="2" charset="-78"/>
            </a:endParaRPr>
          </a:p>
        </p:txBody>
      </p:sp>
      <p:pic>
        <p:nvPicPr>
          <p:cNvPr id="25604" name="Picture 10" descr="10"/>
          <p:cNvPicPr>
            <a:picLocks noChangeAspect="1" noChangeArrowheads="1"/>
          </p:cNvPicPr>
          <p:nvPr/>
        </p:nvPicPr>
        <p:blipFill>
          <a:blip r:embed="rId3" cstate="print"/>
          <a:srcRect/>
          <a:stretch>
            <a:fillRect/>
          </a:stretch>
        </p:blipFill>
        <p:spPr bwMode="auto">
          <a:xfrm>
            <a:off x="2376488" y="1411288"/>
            <a:ext cx="2447925" cy="21605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5605" name="Picture 13" descr="IMG_0246"/>
          <p:cNvPicPr>
            <a:picLocks noChangeAspect="1" noChangeArrowheads="1"/>
          </p:cNvPicPr>
          <p:nvPr/>
        </p:nvPicPr>
        <p:blipFill>
          <a:blip r:embed="rId4" cstate="print"/>
          <a:srcRect/>
          <a:stretch>
            <a:fillRect/>
          </a:stretch>
        </p:blipFill>
        <p:spPr bwMode="auto">
          <a:xfrm>
            <a:off x="0" y="428604"/>
            <a:ext cx="2303463" cy="21605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5606" name="Picture 14" descr="IMG_0168"/>
          <p:cNvPicPr>
            <a:picLocks noChangeAspect="1" noChangeArrowheads="1"/>
          </p:cNvPicPr>
          <p:nvPr/>
        </p:nvPicPr>
        <p:blipFill>
          <a:blip r:embed="rId5" cstate="print"/>
          <a:srcRect/>
          <a:stretch>
            <a:fillRect/>
          </a:stretch>
        </p:blipFill>
        <p:spPr bwMode="auto">
          <a:xfrm>
            <a:off x="7000875" y="1285875"/>
            <a:ext cx="1974850" cy="26336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5607" name="Picture 15" descr="IMG_0181"/>
          <p:cNvPicPr>
            <a:picLocks noChangeAspect="1" noChangeArrowheads="1"/>
          </p:cNvPicPr>
          <p:nvPr/>
        </p:nvPicPr>
        <p:blipFill>
          <a:blip r:embed="rId6" cstate="print"/>
          <a:srcRect/>
          <a:stretch>
            <a:fillRect/>
          </a:stretch>
        </p:blipFill>
        <p:spPr bwMode="auto">
          <a:xfrm>
            <a:off x="4929188" y="1285875"/>
            <a:ext cx="1974850" cy="26336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8680" name="Rectangle 3"/>
          <p:cNvSpPr>
            <a:spLocks noChangeArrowheads="1"/>
          </p:cNvSpPr>
          <p:nvPr/>
        </p:nvSpPr>
        <p:spPr bwMode="auto">
          <a:xfrm>
            <a:off x="1357313" y="4265613"/>
            <a:ext cx="7548562" cy="2592387"/>
          </a:xfrm>
          <a:prstGeom prst="rect">
            <a:avLst/>
          </a:prstGeom>
          <a:noFill/>
          <a:ln w="9525">
            <a:noFill/>
            <a:miter lim="800000"/>
            <a:headEnd/>
            <a:tailEnd/>
          </a:ln>
        </p:spPr>
        <p:txBody>
          <a:bodyPr/>
          <a:lstStyle/>
          <a:p>
            <a:pPr marL="342900" indent="-342900" algn="r" rtl="1" fontAlgn="base">
              <a:spcBef>
                <a:spcPct val="20000"/>
              </a:spcBef>
              <a:spcAft>
                <a:spcPct val="0"/>
              </a:spcAft>
            </a:pPr>
            <a:r>
              <a:rPr lang="fa-IR" sz="2000" b="1" kern="1200">
                <a:solidFill>
                  <a:prstClr val="white"/>
                </a:solidFill>
                <a:latin typeface="Arial" pitchFamily="34" charset="0"/>
                <a:ea typeface="+mn-ea"/>
                <a:cs typeface="B Ferdosi" pitchFamily="2" charset="-78"/>
              </a:rPr>
              <a:t>7.درمراکز تجاری کلیه قسمتهای عمومی به اضافه 10درصد واحدهای تجاری وهمچنین کلیه واحدهای بیش از100مترمربع باید برای معلولان جسمی وحرکتی طبق ضوابط ومقررات شهرسازی ومعماری برای معلولین جسمی وحرکتی شورای عالی شهرسازی ومعماری ایران قابل دسترسی واستفاده باشد.</a:t>
            </a:r>
          </a:p>
          <a:p>
            <a:pPr marL="342900" indent="-342900" algn="r" rtl="1" fontAlgn="base">
              <a:spcBef>
                <a:spcPct val="20000"/>
              </a:spcBef>
              <a:spcAft>
                <a:spcPct val="0"/>
              </a:spcAft>
            </a:pPr>
            <a:r>
              <a:rPr lang="fa-IR" sz="2000" b="1" kern="1200">
                <a:solidFill>
                  <a:prstClr val="white"/>
                </a:solidFill>
                <a:latin typeface="Arial" pitchFamily="34" charset="0"/>
                <a:ea typeface="+mn-ea"/>
                <a:cs typeface="B Ferdosi" pitchFamily="2" charset="-78"/>
              </a:rPr>
              <a:t>8.پیش بینی پارکینگ برای مراجعه کنندگان درزیرزمین ویا بصورت پارکینگ طبقاتی.</a:t>
            </a:r>
          </a:p>
          <a:p>
            <a:pPr marL="342900" indent="-342900" algn="r" rtl="1" fontAlgn="base">
              <a:spcBef>
                <a:spcPct val="20000"/>
              </a:spcBef>
              <a:spcAft>
                <a:spcPct val="0"/>
              </a:spcAft>
            </a:pPr>
            <a:r>
              <a:rPr lang="fa-IR" sz="2000" b="1" kern="1200">
                <a:solidFill>
                  <a:prstClr val="white"/>
                </a:solidFill>
                <a:latin typeface="Arial" pitchFamily="34" charset="0"/>
                <a:ea typeface="+mn-ea"/>
                <a:cs typeface="B Ferdosi" pitchFamily="2" charset="-78"/>
              </a:rPr>
              <a:t>9. پیش بینی سیستم برق اضطراری .</a:t>
            </a:r>
          </a:p>
          <a:p>
            <a:pPr marL="342900" indent="-342900" algn="r" rtl="1" fontAlgn="base">
              <a:spcBef>
                <a:spcPct val="20000"/>
              </a:spcBef>
              <a:spcAft>
                <a:spcPct val="0"/>
              </a:spcAft>
            </a:pPr>
            <a:r>
              <a:rPr lang="fa-IR" sz="2000" b="1" kern="1200">
                <a:solidFill>
                  <a:prstClr val="white"/>
                </a:solidFill>
                <a:latin typeface="Arial" pitchFamily="34" charset="0"/>
                <a:ea typeface="+mn-ea"/>
                <a:cs typeface="B Ferdosi" pitchFamily="2" charset="-78"/>
              </a:rPr>
              <a:t>10.تامین سرویس های بهداشتی با تهویه کافی با تجهیزات بهداشتی اختصاصی معلولین ،به تفکیک مردانه وزنانه.</a:t>
            </a:r>
          </a:p>
          <a:p>
            <a:pPr marL="342900" indent="-342900" algn="r" rtl="1" fontAlgn="base">
              <a:spcBef>
                <a:spcPct val="20000"/>
              </a:spcBef>
              <a:spcAft>
                <a:spcPct val="0"/>
              </a:spcAft>
            </a:pPr>
            <a:endParaRPr lang="en-US" sz="2000" b="1" kern="1200">
              <a:solidFill>
                <a:prstClr val="white"/>
              </a:solidFill>
              <a:latin typeface="Arial" pitchFamily="34" charset="0"/>
              <a:ea typeface="+mn-ea"/>
              <a:cs typeface="B Ferdosi" pitchFamily="2" charset="-78"/>
            </a:endParaRPr>
          </a:p>
        </p:txBody>
      </p:sp>
    </p:spTree>
    <p:extLst>
      <p:ext uri="{BB962C8B-B14F-4D97-AF65-F5344CB8AC3E}">
        <p14:creationId xmlns="" xmlns:p14="http://schemas.microsoft.com/office/powerpoint/2010/main" val="36774542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28625" y="214313"/>
            <a:ext cx="8493125" cy="1916112"/>
          </a:xfrm>
          <a:prstGeom prst="rect">
            <a:avLst/>
          </a:prstGeom>
        </p:spPr>
        <p:txBody>
          <a:bodyPr/>
          <a:lstStyle/>
          <a:p>
            <a:pPr marL="411480" indent="-342900" algn="r" rtl="1">
              <a:spcBef>
                <a:spcPts val="700"/>
              </a:spcBef>
              <a:buClr>
                <a:srgbClr val="E3DED1"/>
              </a:buClr>
              <a:buSzPct val="95000"/>
              <a:defRPr/>
            </a:pPr>
            <a:r>
              <a:rPr lang="fa-IR" sz="2000" b="1" kern="1200" dirty="0">
                <a:solidFill>
                  <a:prstClr val="white"/>
                </a:solidFill>
                <a:latin typeface="Arial"/>
                <a:ea typeface="+mn-ea"/>
                <a:cs typeface="B Ferdosi" pitchFamily="2" charset="-78"/>
              </a:rPr>
              <a:t>تبصره:تعداد سرویس های بهداشتی برحسب هر200مترمربع زیربنا یک زوج می باشد.</a:t>
            </a:r>
          </a:p>
          <a:p>
            <a:pPr marL="411480" indent="-342900" algn="r" rtl="1">
              <a:spcBef>
                <a:spcPts val="700"/>
              </a:spcBef>
              <a:buClr>
                <a:srgbClr val="E3DED1"/>
              </a:buClr>
              <a:buSzPct val="95000"/>
              <a:defRPr/>
            </a:pPr>
            <a:r>
              <a:rPr lang="fa-IR" sz="2000" b="1" kern="1200" dirty="0">
                <a:solidFill>
                  <a:prstClr val="white"/>
                </a:solidFill>
                <a:latin typeface="Arial"/>
                <a:ea typeface="+mn-ea"/>
                <a:cs typeface="B Ferdosi" pitchFamily="2" charset="-78"/>
              </a:rPr>
              <a:t>11.پیش بینی بارانداز وامکان دسترسی مجزا جهت وسائط حمل ونقل مواد وکالاوتخلیه زباله.</a:t>
            </a:r>
          </a:p>
          <a:p>
            <a:pPr marL="411480" indent="-342900" algn="r" rtl="1">
              <a:spcBef>
                <a:spcPts val="700"/>
              </a:spcBef>
              <a:buClr>
                <a:srgbClr val="E3DED1"/>
              </a:buClr>
              <a:buSzPct val="95000"/>
              <a:defRPr/>
            </a:pPr>
            <a:r>
              <a:rPr lang="fa-IR" sz="2000" b="1" kern="1200" dirty="0">
                <a:solidFill>
                  <a:prstClr val="white"/>
                </a:solidFill>
                <a:latin typeface="Arial"/>
                <a:ea typeface="+mn-ea"/>
                <a:cs typeface="B Ferdosi" pitchFamily="2" charset="-78"/>
              </a:rPr>
              <a:t>12.پیش بینی تاسیسات حرارتی وبرودتی به صورت تهویه مطبوع.</a:t>
            </a:r>
          </a:p>
          <a:p>
            <a:pPr marL="411480" indent="-342900" algn="r" rtl="1">
              <a:spcBef>
                <a:spcPts val="700"/>
              </a:spcBef>
              <a:buClr>
                <a:srgbClr val="E3DED1"/>
              </a:buClr>
              <a:buSzPct val="95000"/>
              <a:defRPr/>
            </a:pPr>
            <a:r>
              <a:rPr lang="fa-IR" sz="2000" b="1" kern="1200" dirty="0">
                <a:solidFill>
                  <a:prstClr val="white"/>
                </a:solidFill>
                <a:latin typeface="Arial"/>
                <a:ea typeface="+mn-ea"/>
                <a:cs typeface="B Ferdosi" pitchFamily="2" charset="-78"/>
              </a:rPr>
              <a:t>13.پیش بینی راههای خروجی وپله فراروسایر جوانب مربوط به ایمنی درمقابل حریق.</a:t>
            </a:r>
          </a:p>
          <a:p>
            <a:pPr marL="411480" indent="-342900" algn="r" rtl="1">
              <a:spcBef>
                <a:spcPts val="700"/>
              </a:spcBef>
              <a:buClr>
                <a:srgbClr val="E3DED1"/>
              </a:buClr>
              <a:buSzPct val="95000"/>
              <a:defRPr/>
            </a:pPr>
            <a:r>
              <a:rPr lang="fa-IR" sz="2000" b="1" kern="1200" dirty="0">
                <a:solidFill>
                  <a:prstClr val="white"/>
                </a:solidFill>
                <a:latin typeface="Arial"/>
                <a:ea typeface="+mn-ea"/>
                <a:cs typeface="B Ferdosi" pitchFamily="2" charset="-78"/>
              </a:rPr>
              <a:t>تبصره:دراین مورداخذ تاییدسازمان آتش نشانی لازم است.</a:t>
            </a:r>
            <a:endParaRPr lang="en-US" sz="2000" b="1" kern="1200" dirty="0">
              <a:solidFill>
                <a:prstClr val="white"/>
              </a:solidFill>
              <a:latin typeface="Arial"/>
              <a:ea typeface="+mn-ea"/>
              <a:cs typeface="B Ferdosi" pitchFamily="2" charset="-78"/>
            </a:endParaRPr>
          </a:p>
        </p:txBody>
      </p:sp>
      <p:pic>
        <p:nvPicPr>
          <p:cNvPr id="26627" name="Picture 8" descr="11"/>
          <p:cNvPicPr>
            <a:picLocks noChangeAspect="1" noChangeArrowheads="1"/>
          </p:cNvPicPr>
          <p:nvPr/>
        </p:nvPicPr>
        <p:blipFill>
          <a:blip r:embed="rId2" cstate="print"/>
          <a:srcRect/>
          <a:stretch>
            <a:fillRect/>
          </a:stretch>
        </p:blipFill>
        <p:spPr bwMode="auto">
          <a:xfrm>
            <a:off x="1000100" y="3857628"/>
            <a:ext cx="3500462" cy="26272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9700" name="Rectangle 3"/>
          <p:cNvSpPr>
            <a:spLocks noChangeArrowheads="1"/>
          </p:cNvSpPr>
          <p:nvPr/>
        </p:nvSpPr>
        <p:spPr bwMode="auto">
          <a:xfrm>
            <a:off x="0" y="2428875"/>
            <a:ext cx="8915400" cy="1684338"/>
          </a:xfrm>
          <a:prstGeom prst="rect">
            <a:avLst/>
          </a:prstGeom>
          <a:noFill/>
          <a:ln w="9525">
            <a:noFill/>
            <a:miter lim="800000"/>
            <a:headEnd/>
            <a:tailEnd/>
          </a:ln>
        </p:spPr>
        <p:txBody>
          <a:bodyPr/>
          <a:lstStyle/>
          <a:p>
            <a:pPr marL="342900" indent="-342900" algn="r" rtl="1" fontAlgn="base">
              <a:spcBef>
                <a:spcPct val="20000"/>
              </a:spcBef>
              <a:spcAft>
                <a:spcPct val="0"/>
              </a:spcAft>
              <a:buFont typeface="Wingdings" pitchFamily="2" charset="2"/>
              <a:buChar char="ü"/>
            </a:pPr>
            <a:r>
              <a:rPr lang="fa-IR" sz="2000" b="1" kern="1200">
                <a:solidFill>
                  <a:prstClr val="white"/>
                </a:solidFill>
                <a:latin typeface="Arial" pitchFamily="34" charset="0"/>
                <a:ea typeface="+mn-ea"/>
                <a:cs typeface="B Ferdosi" pitchFamily="2" charset="-78"/>
              </a:rPr>
              <a:t>تامین حداقل یک واحد پارکینگ به ازای هرواحد تجاری منفرد 30مترمربع الزامی است.</a:t>
            </a:r>
          </a:p>
          <a:p>
            <a:pPr marL="342900" indent="-342900" algn="r" rtl="1" fontAlgn="base">
              <a:spcBef>
                <a:spcPct val="20000"/>
              </a:spcBef>
              <a:spcAft>
                <a:spcPct val="0"/>
              </a:spcAft>
              <a:buFont typeface="Wingdings" pitchFamily="2" charset="2"/>
              <a:buChar char="ü"/>
            </a:pPr>
            <a:r>
              <a:rPr lang="fa-IR" sz="2000" b="1" kern="1200">
                <a:solidFill>
                  <a:prstClr val="white"/>
                </a:solidFill>
                <a:latin typeface="Arial" pitchFamily="34" charset="0"/>
                <a:ea typeface="+mn-ea"/>
                <a:cs typeface="B Ferdosi" pitchFamily="2" charset="-78"/>
              </a:rPr>
              <a:t>درمجموعه های تجاری مثل مراکز خرید ،پاساژیابازارچه، بایدبه ازای هر75مترمربع زیربنای تجاری یک پارکینگ وبه ازای هر100مترمربعزیربنای مختلط نیز یک پارکینگ پیش بینی شود. سطح مربوطه درزیرزمین ،محوطه همکف، در طبقات ویادربام قابل تامین است.</a:t>
            </a:r>
          </a:p>
          <a:p>
            <a:pPr marL="342900" indent="-342900" algn="r" rtl="1" fontAlgn="base">
              <a:spcBef>
                <a:spcPct val="20000"/>
              </a:spcBef>
              <a:spcAft>
                <a:spcPct val="0"/>
              </a:spcAft>
              <a:buFont typeface="Wingdings" pitchFamily="2" charset="2"/>
              <a:buChar char="ü"/>
            </a:pPr>
            <a:r>
              <a:rPr lang="fa-IR" sz="2000" b="1" kern="1200">
                <a:solidFill>
                  <a:prstClr val="white"/>
                </a:solidFill>
                <a:latin typeface="Arial" pitchFamily="34" charset="0"/>
                <a:ea typeface="+mn-ea"/>
                <a:cs typeface="B Ferdosi" pitchFamily="2" charset="-78"/>
              </a:rPr>
              <a:t>   تبصره:میانگین سطح مورد نیاز برای </a:t>
            </a:r>
          </a:p>
          <a:p>
            <a:pPr marL="342900" indent="-342900" algn="r" rtl="1" fontAlgn="base">
              <a:spcBef>
                <a:spcPct val="20000"/>
              </a:spcBef>
              <a:spcAft>
                <a:spcPct val="0"/>
              </a:spcAft>
            </a:pPr>
            <a:r>
              <a:rPr lang="fa-IR" sz="2000" b="1" kern="1200">
                <a:solidFill>
                  <a:prstClr val="white"/>
                </a:solidFill>
                <a:latin typeface="Arial" pitchFamily="34" charset="0"/>
                <a:ea typeface="+mn-ea"/>
                <a:cs typeface="B Ferdosi" pitchFamily="2" charset="-78"/>
              </a:rPr>
              <a:t>هرواحد پارکینگ 25مترمربع می باشد.</a:t>
            </a:r>
            <a:endParaRPr lang="en-US" sz="2000" b="1" kern="1200">
              <a:solidFill>
                <a:prstClr val="white"/>
              </a:solidFill>
              <a:latin typeface="Arial" pitchFamily="34" charset="0"/>
              <a:ea typeface="+mn-ea"/>
              <a:cs typeface="B Ferdosi" pitchFamily="2" charset="-78"/>
            </a:endParaRPr>
          </a:p>
        </p:txBody>
      </p:sp>
    </p:spTree>
    <p:extLst>
      <p:ext uri="{BB962C8B-B14F-4D97-AF65-F5344CB8AC3E}">
        <p14:creationId xmlns="" xmlns:p14="http://schemas.microsoft.com/office/powerpoint/2010/main" val="240515282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Picture 021"/>
          <p:cNvPicPr>
            <a:picLocks noChangeAspect="1" noChangeArrowheads="1"/>
          </p:cNvPicPr>
          <p:nvPr/>
        </p:nvPicPr>
        <p:blipFill>
          <a:blip r:embed="rId2" cstate="print"/>
          <a:srcRect/>
          <a:stretch>
            <a:fillRect/>
          </a:stretch>
        </p:blipFill>
        <p:spPr bwMode="auto">
          <a:xfrm>
            <a:off x="714348" y="2214554"/>
            <a:ext cx="7429552" cy="44876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0723" name="Text Box 7"/>
          <p:cNvSpPr txBox="1">
            <a:spLocks noChangeArrowheads="1"/>
          </p:cNvSpPr>
          <p:nvPr/>
        </p:nvSpPr>
        <p:spPr bwMode="auto">
          <a:xfrm>
            <a:off x="928688" y="1143000"/>
            <a:ext cx="7912100" cy="1016000"/>
          </a:xfrm>
          <a:prstGeom prst="rect">
            <a:avLst/>
          </a:prstGeom>
          <a:noFill/>
          <a:ln w="9525">
            <a:noFill/>
            <a:miter lim="800000"/>
            <a:headEnd/>
            <a:tailEnd/>
          </a:ln>
        </p:spPr>
        <p:txBody>
          <a:bodyPr>
            <a:spAutoFit/>
          </a:bodyPr>
          <a:lstStyle/>
          <a:p>
            <a:pPr algn="r" rtl="1" fontAlgn="base">
              <a:spcBef>
                <a:spcPct val="50000"/>
              </a:spcBef>
              <a:spcAft>
                <a:spcPct val="0"/>
              </a:spcAft>
            </a:pPr>
            <a:r>
              <a:rPr lang="fa-IR" sz="2400" b="1" kern="1200">
                <a:solidFill>
                  <a:prstClr val="white"/>
                </a:solidFill>
                <a:latin typeface="Arial" pitchFamily="34" charset="0"/>
                <a:ea typeface="+mn-ea"/>
                <a:cs typeface="B Ferdosi" pitchFamily="2" charset="-78"/>
              </a:rPr>
              <a:t>مساحت کل مجموعه: 8300 متر مربع</a:t>
            </a:r>
          </a:p>
          <a:p>
            <a:pPr algn="r" rtl="1" fontAlgn="base">
              <a:spcBef>
                <a:spcPct val="50000"/>
              </a:spcBef>
              <a:spcAft>
                <a:spcPct val="0"/>
              </a:spcAft>
            </a:pPr>
            <a:r>
              <a:rPr lang="fa-IR" sz="2400" b="1" kern="1200">
                <a:solidFill>
                  <a:prstClr val="white"/>
                </a:solidFill>
                <a:latin typeface="Arial" pitchFamily="34" charset="0"/>
                <a:ea typeface="+mn-ea"/>
                <a:cs typeface="B Ferdosi" pitchFamily="2" charset="-78"/>
              </a:rPr>
              <a:t>مساحت زیربنا: 34000 متر مربع  در 4 طبقه</a:t>
            </a:r>
            <a:endParaRPr lang="en-US" sz="2400" b="1" kern="1200">
              <a:solidFill>
                <a:prstClr val="white"/>
              </a:solidFill>
              <a:latin typeface="Arial" pitchFamily="34" charset="0"/>
              <a:ea typeface="+mn-ea"/>
              <a:cs typeface="B Ferdosi" pitchFamily="2" charset="-78"/>
            </a:endParaRPr>
          </a:p>
        </p:txBody>
      </p:sp>
      <p:sp>
        <p:nvSpPr>
          <p:cNvPr id="8" name="Title 1"/>
          <p:cNvSpPr txBox="1">
            <a:spLocks/>
          </p:cNvSpPr>
          <p:nvPr/>
        </p:nvSpPr>
        <p:spPr>
          <a:xfrm>
            <a:off x="428596" y="285728"/>
            <a:ext cx="8229600" cy="1143000"/>
          </a:xfrm>
          <a:prstGeom prst="rect">
            <a:avLst/>
          </a:prstGeom>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r" rtl="1">
              <a:spcBef>
                <a:spcPct val="0"/>
              </a:spcBef>
              <a:defRPr/>
            </a:pPr>
            <a:r>
              <a:rPr lang="fa-IR" sz="3200" b="1" kern="1200" dirty="0">
                <a:ln w="11430"/>
                <a:gradFill>
                  <a:gsLst>
                    <a:gs pos="0">
                      <a:srgbClr val="C19859">
                        <a:tint val="90000"/>
                        <a:satMod val="120000"/>
                      </a:srgbClr>
                    </a:gs>
                    <a:gs pos="25000">
                      <a:srgbClr val="C19859">
                        <a:tint val="93000"/>
                        <a:satMod val="120000"/>
                      </a:srgbClr>
                    </a:gs>
                    <a:gs pos="50000">
                      <a:srgbClr val="C19859">
                        <a:shade val="89000"/>
                        <a:satMod val="110000"/>
                      </a:srgbClr>
                    </a:gs>
                    <a:gs pos="75000">
                      <a:srgbClr val="C19859">
                        <a:tint val="93000"/>
                        <a:satMod val="120000"/>
                      </a:srgbClr>
                    </a:gs>
                    <a:gs pos="100000">
                      <a:srgbClr val="C19859">
                        <a:tint val="90000"/>
                        <a:satMod val="120000"/>
                      </a:srgbClr>
                    </a:gs>
                  </a:gsLst>
                  <a:lin ang="5400000"/>
                </a:gradFill>
                <a:effectLst>
                  <a:outerShdw blurRad="80000" dist="40000" dir="5040000" algn="tl">
                    <a:srgbClr val="000000">
                      <a:alpha val="30000"/>
                    </a:srgbClr>
                  </a:outerShdw>
                </a:effectLst>
                <a:latin typeface="Franklin Gothic Book"/>
                <a:ea typeface="+mn-ea"/>
                <a:cs typeface="B Sina" pitchFamily="2" charset="-78"/>
              </a:rPr>
              <a:t>مجتمع تجاری تیراژه </a:t>
            </a:r>
            <a:r>
              <a:rPr lang="fa-IR" sz="2400" kern="1200" dirty="0">
                <a:ln w="11430"/>
                <a:gradFill>
                  <a:gsLst>
                    <a:gs pos="0">
                      <a:srgbClr val="C19859">
                        <a:tint val="90000"/>
                        <a:satMod val="120000"/>
                      </a:srgbClr>
                    </a:gs>
                    <a:gs pos="25000">
                      <a:srgbClr val="C19859">
                        <a:tint val="93000"/>
                        <a:satMod val="120000"/>
                      </a:srgbClr>
                    </a:gs>
                    <a:gs pos="50000">
                      <a:srgbClr val="C19859">
                        <a:shade val="89000"/>
                        <a:satMod val="110000"/>
                      </a:srgbClr>
                    </a:gs>
                    <a:gs pos="75000">
                      <a:srgbClr val="C19859">
                        <a:tint val="93000"/>
                        <a:satMod val="120000"/>
                      </a:srgbClr>
                    </a:gs>
                    <a:gs pos="100000">
                      <a:srgbClr val="C19859">
                        <a:tint val="90000"/>
                        <a:satMod val="120000"/>
                      </a:srgbClr>
                    </a:gs>
                  </a:gsLst>
                  <a:lin ang="5400000"/>
                </a:gradFill>
                <a:latin typeface="Franklin Gothic Book"/>
                <a:ea typeface="+mn-ea"/>
                <a:cs typeface="B Sina" pitchFamily="2" charset="-78"/>
              </a:rPr>
              <a:t>(تهران)</a:t>
            </a:r>
            <a:endParaRPr lang="en-US" sz="2400" kern="1200" dirty="0">
              <a:ln w="11430"/>
              <a:gradFill>
                <a:gsLst>
                  <a:gs pos="0">
                    <a:srgbClr val="C19859">
                      <a:tint val="90000"/>
                      <a:satMod val="120000"/>
                    </a:srgbClr>
                  </a:gs>
                  <a:gs pos="25000">
                    <a:srgbClr val="C19859">
                      <a:tint val="93000"/>
                      <a:satMod val="120000"/>
                    </a:srgbClr>
                  </a:gs>
                  <a:gs pos="50000">
                    <a:srgbClr val="C19859">
                      <a:shade val="89000"/>
                      <a:satMod val="110000"/>
                    </a:srgbClr>
                  </a:gs>
                  <a:gs pos="75000">
                    <a:srgbClr val="C19859">
                      <a:tint val="93000"/>
                      <a:satMod val="120000"/>
                    </a:srgbClr>
                  </a:gs>
                  <a:gs pos="100000">
                    <a:srgbClr val="C19859">
                      <a:tint val="90000"/>
                      <a:satMod val="120000"/>
                    </a:srgbClr>
                  </a:gs>
                </a:gsLst>
                <a:lin ang="5400000"/>
              </a:gradFill>
              <a:latin typeface="Franklin Gothic Book"/>
              <a:ea typeface="+mn-ea"/>
              <a:cs typeface="B Sina" pitchFamily="2" charset="-78"/>
            </a:endParaRPr>
          </a:p>
        </p:txBody>
      </p:sp>
    </p:spTree>
    <p:extLst>
      <p:ext uri="{BB962C8B-B14F-4D97-AF65-F5344CB8AC3E}">
        <p14:creationId xmlns="" xmlns:p14="http://schemas.microsoft.com/office/powerpoint/2010/main" val="342533263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5"/>
          <p:cNvSpPr txBox="1">
            <a:spLocks noChangeArrowheads="1"/>
          </p:cNvSpPr>
          <p:nvPr/>
        </p:nvSpPr>
        <p:spPr bwMode="auto">
          <a:xfrm>
            <a:off x="500063" y="928688"/>
            <a:ext cx="8161337" cy="708025"/>
          </a:xfrm>
          <a:prstGeom prst="rect">
            <a:avLst/>
          </a:prstGeom>
          <a:noFill/>
          <a:ln w="9525">
            <a:noFill/>
            <a:miter lim="800000"/>
            <a:headEnd/>
            <a:tailEnd/>
          </a:ln>
        </p:spPr>
        <p:txBody>
          <a:bodyPr>
            <a:spAutoFit/>
          </a:bodyPr>
          <a:lstStyle/>
          <a:p>
            <a:pPr algn="r" rtl="1" fontAlgn="base">
              <a:spcBef>
                <a:spcPct val="50000"/>
              </a:spcBef>
              <a:spcAft>
                <a:spcPct val="0"/>
              </a:spcAft>
            </a:pPr>
            <a:r>
              <a:rPr lang="fa-IR" sz="2000" b="1" kern="1200">
                <a:solidFill>
                  <a:prstClr val="white"/>
                </a:solidFill>
                <a:latin typeface="Arial" pitchFamily="34" charset="0"/>
                <a:ea typeface="+mn-ea"/>
                <a:cs typeface="B Ferdosi" pitchFamily="2" charset="-78"/>
              </a:rPr>
              <a:t>این ایده برگرفته از الگوی بازارها و فضای شهری در سنت معماری کشورمان (البته در قالبی نوین و امروزی) میباشد که در ان بسیاری از مناسبات اجتماعی و فرهنگی در درون اینگونه فضاها صورت می پذیرفت.</a:t>
            </a:r>
            <a:endParaRPr lang="en-US" sz="2000" b="1" kern="1200">
              <a:solidFill>
                <a:prstClr val="white"/>
              </a:solidFill>
              <a:latin typeface="Arial" pitchFamily="34" charset="0"/>
              <a:ea typeface="+mn-ea"/>
              <a:cs typeface="B Ferdosi" pitchFamily="2" charset="-78"/>
            </a:endParaRPr>
          </a:p>
        </p:txBody>
      </p:sp>
      <p:pic>
        <p:nvPicPr>
          <p:cNvPr id="6" name="Picture 6" descr="22 copy"/>
          <p:cNvPicPr>
            <a:picLocks noChangeAspect="1" noChangeArrowheads="1"/>
          </p:cNvPicPr>
          <p:nvPr/>
        </p:nvPicPr>
        <p:blipFill>
          <a:blip r:embed="rId2" cstate="print"/>
          <a:srcRect t="3673" r="3121" b="1874"/>
          <a:stretch>
            <a:fillRect/>
          </a:stretch>
        </p:blipFill>
        <p:spPr bwMode="auto">
          <a:xfrm>
            <a:off x="1571604" y="1857364"/>
            <a:ext cx="6072230" cy="47233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itle 1"/>
          <p:cNvSpPr txBox="1">
            <a:spLocks/>
          </p:cNvSpPr>
          <p:nvPr/>
        </p:nvSpPr>
        <p:spPr>
          <a:xfrm>
            <a:off x="457200" y="274638"/>
            <a:ext cx="8229600" cy="1143000"/>
          </a:xfrm>
          <a:prstGeom prst="rect">
            <a:avLst/>
          </a:prstGeom>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r" rtl="1">
              <a:spcBef>
                <a:spcPct val="0"/>
              </a:spcBef>
              <a:defRPr/>
            </a:pPr>
            <a:r>
              <a:rPr lang="fa-IR" sz="2800" b="1" kern="1200" dirty="0">
                <a:ln w="11430"/>
                <a:gradFill>
                  <a:gsLst>
                    <a:gs pos="0">
                      <a:srgbClr val="C19859">
                        <a:tint val="90000"/>
                        <a:satMod val="120000"/>
                      </a:srgbClr>
                    </a:gs>
                    <a:gs pos="25000">
                      <a:srgbClr val="C19859">
                        <a:tint val="93000"/>
                        <a:satMod val="120000"/>
                      </a:srgbClr>
                    </a:gs>
                    <a:gs pos="50000">
                      <a:srgbClr val="C19859">
                        <a:shade val="89000"/>
                        <a:satMod val="110000"/>
                      </a:srgbClr>
                    </a:gs>
                    <a:gs pos="75000">
                      <a:srgbClr val="C19859">
                        <a:tint val="93000"/>
                        <a:satMod val="120000"/>
                      </a:srgbClr>
                    </a:gs>
                    <a:gs pos="100000">
                      <a:srgbClr val="C19859">
                        <a:tint val="90000"/>
                        <a:satMod val="120000"/>
                      </a:srgbClr>
                    </a:gs>
                  </a:gsLst>
                  <a:lin ang="5400000"/>
                </a:gradFill>
                <a:effectLst>
                  <a:outerShdw blurRad="80000" dist="40000" dir="5040000" algn="tl">
                    <a:srgbClr val="000000">
                      <a:alpha val="30000"/>
                    </a:srgbClr>
                  </a:outerShdw>
                </a:effectLst>
                <a:latin typeface="Franklin Gothic Book"/>
                <a:ea typeface="+mn-ea"/>
                <a:cs typeface="B Sina" pitchFamily="2" charset="-78"/>
              </a:rPr>
              <a:t>ایده طراحی</a:t>
            </a:r>
            <a:endParaRPr lang="en-US" sz="2800" b="1" kern="1200" dirty="0">
              <a:ln w="11430"/>
              <a:gradFill>
                <a:gsLst>
                  <a:gs pos="0">
                    <a:srgbClr val="C19859">
                      <a:tint val="90000"/>
                      <a:satMod val="120000"/>
                    </a:srgbClr>
                  </a:gs>
                  <a:gs pos="25000">
                    <a:srgbClr val="C19859">
                      <a:tint val="93000"/>
                      <a:satMod val="120000"/>
                    </a:srgbClr>
                  </a:gs>
                  <a:gs pos="50000">
                    <a:srgbClr val="C19859">
                      <a:shade val="89000"/>
                      <a:satMod val="110000"/>
                    </a:srgbClr>
                  </a:gs>
                  <a:gs pos="75000">
                    <a:srgbClr val="C19859">
                      <a:tint val="93000"/>
                      <a:satMod val="120000"/>
                    </a:srgbClr>
                  </a:gs>
                  <a:gs pos="100000">
                    <a:srgbClr val="C19859">
                      <a:tint val="90000"/>
                      <a:satMod val="120000"/>
                    </a:srgbClr>
                  </a:gs>
                </a:gsLst>
                <a:lin ang="5400000"/>
              </a:gradFill>
              <a:effectLst>
                <a:outerShdw blurRad="80000" dist="40000" dir="5040000" algn="tl">
                  <a:srgbClr val="000000">
                    <a:alpha val="30000"/>
                  </a:srgbClr>
                </a:outerShdw>
              </a:effectLst>
              <a:latin typeface="Franklin Gothic Book"/>
              <a:ea typeface="+mn-ea"/>
              <a:cs typeface="B Sina" pitchFamily="2" charset="-78"/>
            </a:endParaRPr>
          </a:p>
        </p:txBody>
      </p:sp>
    </p:spTree>
    <p:extLst>
      <p:ext uri="{BB962C8B-B14F-4D97-AF65-F5344CB8AC3E}">
        <p14:creationId xmlns="" xmlns:p14="http://schemas.microsoft.com/office/powerpoint/2010/main" val="39887979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Picture 015"/>
          <p:cNvPicPr>
            <a:picLocks noChangeAspect="1" noChangeArrowheads="1"/>
          </p:cNvPicPr>
          <p:nvPr/>
        </p:nvPicPr>
        <p:blipFill>
          <a:blip r:embed="rId2" cstate="print"/>
          <a:srcRect/>
          <a:stretch>
            <a:fillRect/>
          </a:stretch>
        </p:blipFill>
        <p:spPr bwMode="auto">
          <a:xfrm>
            <a:off x="428596" y="1922283"/>
            <a:ext cx="5715040" cy="49357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2771" name="Text Box 8"/>
          <p:cNvSpPr txBox="1">
            <a:spLocks noChangeArrowheads="1"/>
          </p:cNvSpPr>
          <p:nvPr/>
        </p:nvSpPr>
        <p:spPr bwMode="auto">
          <a:xfrm>
            <a:off x="500063" y="928688"/>
            <a:ext cx="8429625" cy="1108075"/>
          </a:xfrm>
          <a:prstGeom prst="rect">
            <a:avLst/>
          </a:prstGeom>
          <a:noFill/>
          <a:ln w="9525">
            <a:noFill/>
            <a:miter lim="800000"/>
            <a:headEnd/>
            <a:tailEnd/>
          </a:ln>
        </p:spPr>
        <p:txBody>
          <a:bodyPr>
            <a:spAutoFit/>
          </a:bodyPr>
          <a:lstStyle/>
          <a:p>
            <a:pPr algn="r" rtl="1" fontAlgn="base">
              <a:spcBef>
                <a:spcPct val="50000"/>
              </a:spcBef>
              <a:spcAft>
                <a:spcPct val="0"/>
              </a:spcAft>
            </a:pPr>
            <a:r>
              <a:rPr lang="fa-IR" sz="2200" kern="1200">
                <a:solidFill>
                  <a:prstClr val="white"/>
                </a:solidFill>
                <a:latin typeface="Arial" pitchFamily="34" charset="0"/>
                <a:ea typeface="+mn-ea"/>
                <a:cs typeface="B Ferdosi" pitchFamily="2" charset="-78"/>
              </a:rPr>
              <a:t>پلان مجموعه علی رغم فرم ساده آن از جذابیت و گیرایی خاصی برخوردار بوده وبا ایجاد ابهام در فضاهای جانبی و خلق منظر ها ودیدهای متنوع مراجعه کنندگان را به جستجو و کشف زوایای جدید مجتمع وا می دارد.</a:t>
            </a:r>
            <a:endParaRPr lang="en-US" sz="2200" kern="1200">
              <a:solidFill>
                <a:prstClr val="white"/>
              </a:solidFill>
              <a:latin typeface="Arial" pitchFamily="34" charset="0"/>
              <a:ea typeface="+mn-ea"/>
              <a:cs typeface="B Ferdosi" pitchFamily="2" charset="-78"/>
            </a:endParaRPr>
          </a:p>
        </p:txBody>
      </p:sp>
      <p:sp>
        <p:nvSpPr>
          <p:cNvPr id="7" name="Text Box 9"/>
          <p:cNvSpPr txBox="1">
            <a:spLocks noChangeArrowheads="1"/>
          </p:cNvSpPr>
          <p:nvPr/>
        </p:nvSpPr>
        <p:spPr bwMode="auto">
          <a:xfrm>
            <a:off x="6929438" y="2714625"/>
            <a:ext cx="1866900" cy="1077913"/>
          </a:xfrm>
          <a:prstGeom prst="rect">
            <a:avLst/>
          </a:prstGeom>
          <a:noFill/>
          <a:ln w="9525">
            <a:noFill/>
            <a:miter lim="800000"/>
            <a:headEnd/>
            <a:tailEnd/>
          </a:ln>
        </p:spPr>
        <p:txBody>
          <a:bodyPr>
            <a:spAutoFit/>
          </a:bodyPr>
          <a:lstStyle/>
          <a:p>
            <a:pPr algn="r" rtl="1" fontAlgn="base">
              <a:spcBef>
                <a:spcPct val="50000"/>
              </a:spcBef>
              <a:spcAft>
                <a:spcPct val="0"/>
              </a:spcAft>
              <a:defRPr/>
            </a:pPr>
            <a:r>
              <a:rPr lang="fa-IR" sz="1600" kern="1200" dirty="0">
                <a:solidFill>
                  <a:prstClr val="white">
                    <a:lumMod val="95000"/>
                  </a:prstClr>
                </a:solidFill>
                <a:latin typeface="Arial" pitchFamily="34" charset="0"/>
                <a:ea typeface="+mn-ea"/>
                <a:cs typeface="B Esfehan" pitchFamily="2" charset="-78"/>
              </a:rPr>
              <a:t>1-واحدهای تجاری</a:t>
            </a:r>
          </a:p>
          <a:p>
            <a:pPr algn="r" rtl="1" fontAlgn="base">
              <a:spcBef>
                <a:spcPct val="50000"/>
              </a:spcBef>
              <a:spcAft>
                <a:spcPct val="0"/>
              </a:spcAft>
              <a:defRPr/>
            </a:pPr>
            <a:r>
              <a:rPr lang="fa-IR" sz="1600" kern="1200" dirty="0">
                <a:solidFill>
                  <a:prstClr val="white">
                    <a:lumMod val="95000"/>
                  </a:prstClr>
                </a:solidFill>
                <a:latin typeface="Arial" pitchFamily="34" charset="0"/>
                <a:ea typeface="+mn-ea"/>
                <a:cs typeface="B Esfehan" pitchFamily="2" charset="-78"/>
              </a:rPr>
              <a:t>2-کافی شاپ</a:t>
            </a:r>
          </a:p>
          <a:p>
            <a:pPr algn="r" rtl="1" fontAlgn="base">
              <a:spcBef>
                <a:spcPct val="50000"/>
              </a:spcBef>
              <a:spcAft>
                <a:spcPct val="0"/>
              </a:spcAft>
              <a:defRPr/>
            </a:pPr>
            <a:r>
              <a:rPr lang="fa-IR" sz="1600" kern="1200" dirty="0">
                <a:solidFill>
                  <a:prstClr val="white">
                    <a:lumMod val="95000"/>
                  </a:prstClr>
                </a:solidFill>
                <a:latin typeface="Arial" pitchFamily="34" charset="0"/>
                <a:ea typeface="+mn-ea"/>
                <a:cs typeface="B Esfehan" pitchFamily="2" charset="-78"/>
              </a:rPr>
              <a:t>3-سرویسها</a:t>
            </a:r>
            <a:endParaRPr lang="en-US" sz="1600" kern="1200" dirty="0">
              <a:solidFill>
                <a:prstClr val="white">
                  <a:lumMod val="95000"/>
                </a:prstClr>
              </a:solidFill>
              <a:latin typeface="Arial" pitchFamily="34" charset="0"/>
              <a:ea typeface="+mn-ea"/>
              <a:cs typeface="B Esfehan" pitchFamily="2" charset="-78"/>
            </a:endParaRPr>
          </a:p>
        </p:txBody>
      </p:sp>
      <p:sp>
        <p:nvSpPr>
          <p:cNvPr id="8" name="Title 1"/>
          <p:cNvSpPr txBox="1">
            <a:spLocks/>
          </p:cNvSpPr>
          <p:nvPr/>
        </p:nvSpPr>
        <p:spPr>
          <a:xfrm>
            <a:off x="457200" y="274638"/>
            <a:ext cx="8229600" cy="1143000"/>
          </a:xfrm>
          <a:prstGeom prst="rect">
            <a:avLst/>
          </a:prstGeom>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r" rtl="1">
              <a:spcBef>
                <a:spcPct val="0"/>
              </a:spcBef>
              <a:defRPr/>
            </a:pPr>
            <a:r>
              <a:rPr lang="fa-IR" sz="2800" b="1" kern="1200" dirty="0">
                <a:ln w="11430"/>
                <a:gradFill>
                  <a:gsLst>
                    <a:gs pos="0">
                      <a:srgbClr val="C19859">
                        <a:tint val="90000"/>
                        <a:satMod val="120000"/>
                      </a:srgbClr>
                    </a:gs>
                    <a:gs pos="25000">
                      <a:srgbClr val="C19859">
                        <a:tint val="93000"/>
                        <a:satMod val="120000"/>
                      </a:srgbClr>
                    </a:gs>
                    <a:gs pos="50000">
                      <a:srgbClr val="C19859">
                        <a:shade val="89000"/>
                        <a:satMod val="110000"/>
                      </a:srgbClr>
                    </a:gs>
                    <a:gs pos="75000">
                      <a:srgbClr val="C19859">
                        <a:tint val="93000"/>
                        <a:satMod val="120000"/>
                      </a:srgbClr>
                    </a:gs>
                    <a:gs pos="100000">
                      <a:srgbClr val="C19859">
                        <a:tint val="90000"/>
                        <a:satMod val="120000"/>
                      </a:srgbClr>
                    </a:gs>
                  </a:gsLst>
                  <a:lin ang="5400000"/>
                </a:gradFill>
                <a:effectLst>
                  <a:outerShdw blurRad="80000" dist="40000" dir="5040000" algn="tl">
                    <a:srgbClr val="000000">
                      <a:alpha val="30000"/>
                    </a:srgbClr>
                  </a:outerShdw>
                </a:effectLst>
                <a:latin typeface="Franklin Gothic Book"/>
                <a:ea typeface="+mn-ea"/>
                <a:cs typeface="B Sina" pitchFamily="2" charset="-78"/>
              </a:rPr>
              <a:t>طراحی پلان</a:t>
            </a:r>
            <a:endParaRPr lang="en-US" sz="2800" b="1" kern="1200" dirty="0">
              <a:ln w="11430"/>
              <a:gradFill>
                <a:gsLst>
                  <a:gs pos="0">
                    <a:srgbClr val="C19859">
                      <a:tint val="90000"/>
                      <a:satMod val="120000"/>
                    </a:srgbClr>
                  </a:gs>
                  <a:gs pos="25000">
                    <a:srgbClr val="C19859">
                      <a:tint val="93000"/>
                      <a:satMod val="120000"/>
                    </a:srgbClr>
                  </a:gs>
                  <a:gs pos="50000">
                    <a:srgbClr val="C19859">
                      <a:shade val="89000"/>
                      <a:satMod val="110000"/>
                    </a:srgbClr>
                  </a:gs>
                  <a:gs pos="75000">
                    <a:srgbClr val="C19859">
                      <a:tint val="93000"/>
                      <a:satMod val="120000"/>
                    </a:srgbClr>
                  </a:gs>
                  <a:gs pos="100000">
                    <a:srgbClr val="C19859">
                      <a:tint val="90000"/>
                      <a:satMod val="120000"/>
                    </a:srgbClr>
                  </a:gs>
                </a:gsLst>
                <a:lin ang="5400000"/>
              </a:gradFill>
              <a:effectLst>
                <a:outerShdw blurRad="80000" dist="40000" dir="5040000" algn="tl">
                  <a:srgbClr val="000000">
                    <a:alpha val="30000"/>
                  </a:srgbClr>
                </a:outerShdw>
              </a:effectLst>
              <a:latin typeface="Franklin Gothic Book"/>
              <a:ea typeface="+mn-ea"/>
              <a:cs typeface="B Sina" pitchFamily="2" charset="-78"/>
            </a:endParaRPr>
          </a:p>
        </p:txBody>
      </p:sp>
    </p:spTree>
    <p:extLst>
      <p:ext uri="{BB962C8B-B14F-4D97-AF65-F5344CB8AC3E}">
        <p14:creationId xmlns="" xmlns:p14="http://schemas.microsoft.com/office/powerpoint/2010/main" val="370348445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icture 011"/>
          <p:cNvPicPr>
            <a:picLocks noChangeAspect="1" noChangeArrowheads="1"/>
          </p:cNvPicPr>
          <p:nvPr/>
        </p:nvPicPr>
        <p:blipFill>
          <a:blip r:embed="rId2" cstate="print"/>
          <a:srcRect/>
          <a:stretch>
            <a:fillRect/>
          </a:stretch>
        </p:blipFill>
        <p:spPr bwMode="auto">
          <a:xfrm>
            <a:off x="214282" y="1500174"/>
            <a:ext cx="6119813" cy="50990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3795" name="Text Box 6"/>
          <p:cNvSpPr txBox="1">
            <a:spLocks noChangeArrowheads="1"/>
          </p:cNvSpPr>
          <p:nvPr/>
        </p:nvSpPr>
        <p:spPr bwMode="auto">
          <a:xfrm>
            <a:off x="0" y="285750"/>
            <a:ext cx="8956675" cy="1016000"/>
          </a:xfrm>
          <a:prstGeom prst="rect">
            <a:avLst/>
          </a:prstGeom>
          <a:noFill/>
          <a:ln w="9525">
            <a:noFill/>
            <a:miter lim="800000"/>
            <a:headEnd/>
            <a:tailEnd/>
          </a:ln>
        </p:spPr>
        <p:txBody>
          <a:bodyPr>
            <a:spAutoFit/>
          </a:bodyPr>
          <a:lstStyle/>
          <a:p>
            <a:pPr algn="r" rtl="1" fontAlgn="base">
              <a:spcBef>
                <a:spcPct val="50000"/>
              </a:spcBef>
              <a:spcAft>
                <a:spcPct val="0"/>
              </a:spcAft>
            </a:pPr>
            <a:r>
              <a:rPr lang="fa-IR" sz="2000" b="1" kern="1200">
                <a:solidFill>
                  <a:prstClr val="white"/>
                </a:solidFill>
                <a:latin typeface="Arial" pitchFamily="34" charset="0"/>
                <a:ea typeface="+mn-ea"/>
                <a:cs typeface="B Ferdosi" pitchFamily="2" charset="-78"/>
              </a:rPr>
              <a:t>محور قطری مجموعه ضمن ایجاد عمق فضایی بیشتر در فضای داخلی با توجه به تنوع مسیر ها وفضاهای ووید در گوشه های مجموعه سبب پیچیدگی خاصی در مجموعه شده است. این امر باعث میگردد مراجعه کنندگان وخریداران رغبت بیشتری برای گردش در فضاهای داخلی مجموعه را داشته باشند.</a:t>
            </a:r>
            <a:endParaRPr lang="en-US" sz="2000" b="1" kern="1200">
              <a:solidFill>
                <a:prstClr val="white"/>
              </a:solidFill>
              <a:latin typeface="Arial" pitchFamily="34" charset="0"/>
              <a:ea typeface="+mn-ea"/>
              <a:cs typeface="B Ferdosi" pitchFamily="2" charset="-78"/>
            </a:endParaRPr>
          </a:p>
        </p:txBody>
      </p:sp>
      <p:sp>
        <p:nvSpPr>
          <p:cNvPr id="6" name="Rectangle 8"/>
          <p:cNvSpPr>
            <a:spLocks noChangeArrowheads="1"/>
          </p:cNvSpPr>
          <p:nvPr/>
        </p:nvSpPr>
        <p:spPr bwMode="auto">
          <a:xfrm>
            <a:off x="6572250" y="3071813"/>
            <a:ext cx="2293938" cy="1200150"/>
          </a:xfrm>
          <a:prstGeom prst="rect">
            <a:avLst/>
          </a:prstGeom>
          <a:noFill/>
          <a:ln w="9525">
            <a:noFill/>
            <a:miter lim="800000"/>
            <a:headEnd/>
            <a:tailEnd/>
          </a:ln>
        </p:spPr>
        <p:txBody>
          <a:bodyPr>
            <a:spAutoFit/>
          </a:bodyPr>
          <a:lstStyle/>
          <a:p>
            <a:pPr algn="r" rtl="1" fontAlgn="base">
              <a:spcBef>
                <a:spcPct val="50000"/>
              </a:spcBef>
              <a:spcAft>
                <a:spcPct val="0"/>
              </a:spcAft>
              <a:defRPr/>
            </a:pPr>
            <a:r>
              <a:rPr lang="fa-IR" kern="1200" dirty="0">
                <a:solidFill>
                  <a:prstClr val="white">
                    <a:lumMod val="95000"/>
                  </a:prstClr>
                </a:solidFill>
                <a:latin typeface="Arial" pitchFamily="34" charset="0"/>
                <a:ea typeface="+mn-ea"/>
                <a:cs typeface="B Esfehan" pitchFamily="2" charset="-78"/>
              </a:rPr>
              <a:t>1-واحدهای تجاری</a:t>
            </a:r>
          </a:p>
          <a:p>
            <a:pPr algn="r" rtl="1" fontAlgn="base">
              <a:spcBef>
                <a:spcPct val="50000"/>
              </a:spcBef>
              <a:spcAft>
                <a:spcPct val="0"/>
              </a:spcAft>
              <a:defRPr/>
            </a:pPr>
            <a:r>
              <a:rPr lang="fa-IR" kern="1200" dirty="0">
                <a:solidFill>
                  <a:prstClr val="white">
                    <a:lumMod val="95000"/>
                  </a:prstClr>
                </a:solidFill>
                <a:latin typeface="Arial" pitchFamily="34" charset="0"/>
                <a:ea typeface="+mn-ea"/>
                <a:cs typeface="B Esfehan" pitchFamily="2" charset="-78"/>
              </a:rPr>
              <a:t>2-سرویسها</a:t>
            </a:r>
          </a:p>
          <a:p>
            <a:pPr algn="r" rtl="1" fontAlgn="base">
              <a:spcBef>
                <a:spcPct val="50000"/>
              </a:spcBef>
              <a:spcAft>
                <a:spcPct val="0"/>
              </a:spcAft>
              <a:defRPr/>
            </a:pPr>
            <a:r>
              <a:rPr lang="fa-IR" kern="1200" dirty="0">
                <a:solidFill>
                  <a:prstClr val="white">
                    <a:lumMod val="95000"/>
                  </a:prstClr>
                </a:solidFill>
                <a:latin typeface="Arial" pitchFamily="34" charset="0"/>
                <a:ea typeface="+mn-ea"/>
                <a:cs typeface="B Esfehan" pitchFamily="2" charset="-78"/>
              </a:rPr>
              <a:t>3-رستوران</a:t>
            </a:r>
            <a:endParaRPr lang="en-US" kern="1200" dirty="0">
              <a:solidFill>
                <a:prstClr val="white">
                  <a:lumMod val="95000"/>
                </a:prstClr>
              </a:solidFill>
              <a:latin typeface="Arial" pitchFamily="34" charset="0"/>
              <a:ea typeface="+mn-ea"/>
              <a:cs typeface="B Esfehan" pitchFamily="2" charset="-78"/>
            </a:endParaRPr>
          </a:p>
        </p:txBody>
      </p:sp>
      <p:sp>
        <p:nvSpPr>
          <p:cNvPr id="7" name="Rectangle 7"/>
          <p:cNvSpPr>
            <a:spLocks noChangeArrowheads="1"/>
          </p:cNvSpPr>
          <p:nvPr/>
        </p:nvSpPr>
        <p:spPr bwMode="auto">
          <a:xfrm>
            <a:off x="7281863" y="2357438"/>
            <a:ext cx="1862137" cy="457200"/>
          </a:xfrm>
          <a:prstGeom prst="rect">
            <a:avLst/>
          </a:prstGeom>
          <a:noFill/>
          <a:ln w="9525">
            <a:noFill/>
            <a:miter lim="800000"/>
            <a:headEnd/>
            <a:tailEnd/>
          </a:ln>
        </p:spPr>
        <p:txBody>
          <a:bodyPr>
            <a:spAutoFit/>
          </a:bodyPr>
          <a:lstStyle/>
          <a:p>
            <a:pPr algn="ctr" rtl="1" fontAlgn="base">
              <a:spcBef>
                <a:spcPct val="0"/>
              </a:spcBef>
              <a:spcAft>
                <a:spcPct val="0"/>
              </a:spcAft>
              <a:defRPr/>
            </a:pPr>
            <a:r>
              <a:rPr lang="fa-IR" sz="2400" b="1" kern="1200" dirty="0">
                <a:solidFill>
                  <a:prstClr val="white"/>
                </a:solidFill>
                <a:effectLst>
                  <a:outerShdw blurRad="38100" dist="38100" dir="2700000" algn="tl">
                    <a:srgbClr val="000000">
                      <a:alpha val="43137"/>
                    </a:srgbClr>
                  </a:outerShdw>
                </a:effectLst>
                <a:latin typeface="Arial" pitchFamily="34" charset="0"/>
                <a:ea typeface="+mn-ea"/>
                <a:cs typeface="B Esfehan" pitchFamily="2" charset="-78"/>
              </a:rPr>
              <a:t>پلان طبقه اول: </a:t>
            </a:r>
            <a:endParaRPr lang="en-US" sz="2400" b="1" kern="1200" dirty="0">
              <a:solidFill>
                <a:prstClr val="white"/>
              </a:solidFill>
              <a:effectLst>
                <a:outerShdw blurRad="38100" dist="38100" dir="2700000" algn="tl">
                  <a:srgbClr val="000000">
                    <a:alpha val="43137"/>
                  </a:srgbClr>
                </a:outerShdw>
              </a:effectLst>
              <a:latin typeface="Arial" pitchFamily="34" charset="0"/>
              <a:ea typeface="+mn-ea"/>
              <a:cs typeface="B Esfehan" pitchFamily="2" charset="-78"/>
            </a:endParaRPr>
          </a:p>
        </p:txBody>
      </p:sp>
    </p:spTree>
    <p:extLst>
      <p:ext uri="{BB962C8B-B14F-4D97-AF65-F5344CB8AC3E}">
        <p14:creationId xmlns="" xmlns:p14="http://schemas.microsoft.com/office/powerpoint/2010/main" val="104430122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Untitled-1 copy"/>
          <p:cNvPicPr>
            <a:picLocks noChangeAspect="1" noChangeArrowheads="1"/>
          </p:cNvPicPr>
          <p:nvPr/>
        </p:nvPicPr>
        <p:blipFill>
          <a:blip r:embed="rId2" cstate="print"/>
          <a:srcRect/>
          <a:stretch>
            <a:fillRect/>
          </a:stretch>
        </p:blipFill>
        <p:spPr bwMode="auto">
          <a:xfrm>
            <a:off x="285720" y="1428736"/>
            <a:ext cx="6048375" cy="51990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4819" name="Text Box 8"/>
          <p:cNvSpPr txBox="1">
            <a:spLocks noChangeArrowheads="1"/>
          </p:cNvSpPr>
          <p:nvPr/>
        </p:nvSpPr>
        <p:spPr bwMode="auto">
          <a:xfrm>
            <a:off x="357188" y="285750"/>
            <a:ext cx="8462962" cy="1016000"/>
          </a:xfrm>
          <a:prstGeom prst="rect">
            <a:avLst/>
          </a:prstGeom>
          <a:noFill/>
          <a:ln w="9525">
            <a:noFill/>
            <a:miter lim="800000"/>
            <a:headEnd/>
            <a:tailEnd/>
          </a:ln>
        </p:spPr>
        <p:txBody>
          <a:bodyPr>
            <a:spAutoFit/>
          </a:bodyPr>
          <a:lstStyle/>
          <a:p>
            <a:pPr algn="r" rtl="1" fontAlgn="base">
              <a:spcBef>
                <a:spcPct val="50000"/>
              </a:spcBef>
              <a:spcAft>
                <a:spcPct val="0"/>
              </a:spcAft>
            </a:pPr>
            <a:r>
              <a:rPr lang="fa-IR" sz="2000" kern="1200">
                <a:solidFill>
                  <a:prstClr val="white"/>
                </a:solidFill>
                <a:latin typeface="Arial" pitchFamily="34" charset="0"/>
                <a:ea typeface="+mn-ea"/>
                <a:cs typeface="B Ferdosi" pitchFamily="2" charset="-78"/>
              </a:rPr>
              <a:t>با توجه به نزدیک بودن شکل زمین مجموعه به مربع محور اصلی مجموعه در قطر زمین جانمایی گردیده تا بدین ترتیب فضای داخلی از عمق بیشتری برخوردار گردد. به منظور ایجاد یک فضای دلنشین ویکپارچه در داخل مجموعه فضای مرکزی بصورت پلکانی در طبقات عقب نشینی میکند تا ارتباط بصری مناسبی در بین طبقات وکل مجوعه ایجاد گردد.</a:t>
            </a:r>
            <a:endParaRPr lang="en-US" sz="2000" kern="1200">
              <a:solidFill>
                <a:prstClr val="white"/>
              </a:solidFill>
              <a:latin typeface="Arial" pitchFamily="34" charset="0"/>
              <a:ea typeface="+mn-ea"/>
              <a:cs typeface="B Ferdosi" pitchFamily="2" charset="-78"/>
            </a:endParaRPr>
          </a:p>
        </p:txBody>
      </p:sp>
      <p:sp>
        <p:nvSpPr>
          <p:cNvPr id="6" name="Text Box 10"/>
          <p:cNvSpPr txBox="1">
            <a:spLocks noChangeArrowheads="1"/>
          </p:cNvSpPr>
          <p:nvPr/>
        </p:nvSpPr>
        <p:spPr bwMode="auto">
          <a:xfrm>
            <a:off x="6000750" y="2500313"/>
            <a:ext cx="2722563" cy="2586037"/>
          </a:xfrm>
          <a:prstGeom prst="rect">
            <a:avLst/>
          </a:prstGeom>
          <a:noFill/>
          <a:ln w="9525">
            <a:noFill/>
            <a:miter lim="800000"/>
            <a:headEnd/>
            <a:tailEnd/>
          </a:ln>
        </p:spPr>
        <p:txBody>
          <a:bodyPr>
            <a:spAutoFit/>
          </a:bodyPr>
          <a:lstStyle/>
          <a:p>
            <a:pPr algn="r" rtl="1" fontAlgn="base">
              <a:spcBef>
                <a:spcPct val="0"/>
              </a:spcBef>
              <a:spcAft>
                <a:spcPct val="0"/>
              </a:spcAft>
              <a:defRPr/>
            </a:pPr>
            <a:endParaRPr lang="fa-IR" kern="1200" dirty="0">
              <a:solidFill>
                <a:prstClr val="white"/>
              </a:solidFill>
              <a:latin typeface="Arial" pitchFamily="34" charset="0"/>
              <a:ea typeface="+mn-ea"/>
              <a:cs typeface="Arial" pitchFamily="34" charset="0"/>
            </a:endParaRPr>
          </a:p>
          <a:p>
            <a:pPr algn="r" rtl="1" fontAlgn="base">
              <a:spcBef>
                <a:spcPct val="0"/>
              </a:spcBef>
              <a:spcAft>
                <a:spcPct val="0"/>
              </a:spcAft>
              <a:defRPr/>
            </a:pPr>
            <a:endParaRPr lang="fa-IR" kern="1200" dirty="0">
              <a:solidFill>
                <a:prstClr val="white"/>
              </a:solidFill>
              <a:latin typeface="Arial" pitchFamily="34" charset="0"/>
              <a:ea typeface="+mn-ea"/>
              <a:cs typeface="Arial" pitchFamily="34" charset="0"/>
            </a:endParaRPr>
          </a:p>
          <a:p>
            <a:pPr algn="r" rtl="1" fontAlgn="base">
              <a:spcBef>
                <a:spcPct val="0"/>
              </a:spcBef>
              <a:spcAft>
                <a:spcPct val="0"/>
              </a:spcAft>
              <a:defRPr/>
            </a:pPr>
            <a:endParaRPr lang="fa-IR" sz="1600" kern="1200" dirty="0">
              <a:solidFill>
                <a:srgbClr val="FF0000"/>
              </a:solidFill>
              <a:latin typeface="Arial" pitchFamily="34" charset="0"/>
              <a:ea typeface="+mn-ea"/>
              <a:cs typeface="B Jadid" pitchFamily="2" charset="-78"/>
            </a:endParaRPr>
          </a:p>
          <a:p>
            <a:pPr algn="r" rtl="1" fontAlgn="base">
              <a:spcBef>
                <a:spcPct val="0"/>
              </a:spcBef>
              <a:spcAft>
                <a:spcPct val="0"/>
              </a:spcAft>
              <a:defRPr/>
            </a:pPr>
            <a:r>
              <a:rPr lang="fa-IR" kern="1200" dirty="0">
                <a:solidFill>
                  <a:prstClr val="white">
                    <a:lumMod val="95000"/>
                  </a:prstClr>
                </a:solidFill>
                <a:latin typeface="Arial" pitchFamily="34" charset="0"/>
                <a:ea typeface="+mn-ea"/>
                <a:cs typeface="B Esfehan" pitchFamily="2" charset="-78"/>
              </a:rPr>
              <a:t>1-واحدهای تجاری</a:t>
            </a:r>
          </a:p>
          <a:p>
            <a:pPr algn="r" rtl="1" fontAlgn="base">
              <a:spcBef>
                <a:spcPct val="0"/>
              </a:spcBef>
              <a:spcAft>
                <a:spcPct val="0"/>
              </a:spcAft>
              <a:defRPr/>
            </a:pPr>
            <a:endParaRPr lang="fa-IR" kern="1200" dirty="0">
              <a:solidFill>
                <a:prstClr val="white">
                  <a:lumMod val="95000"/>
                </a:prstClr>
              </a:solidFill>
              <a:latin typeface="Arial" pitchFamily="34" charset="0"/>
              <a:ea typeface="+mn-ea"/>
              <a:cs typeface="B Esfehan" pitchFamily="2" charset="-78"/>
            </a:endParaRPr>
          </a:p>
          <a:p>
            <a:pPr algn="r" rtl="1" fontAlgn="base">
              <a:spcBef>
                <a:spcPct val="0"/>
              </a:spcBef>
              <a:spcAft>
                <a:spcPct val="0"/>
              </a:spcAft>
              <a:defRPr/>
            </a:pPr>
            <a:r>
              <a:rPr lang="fa-IR" kern="1200" dirty="0">
                <a:solidFill>
                  <a:prstClr val="white">
                    <a:lumMod val="95000"/>
                  </a:prstClr>
                </a:solidFill>
                <a:latin typeface="Arial" pitchFamily="34" charset="0"/>
                <a:ea typeface="+mn-ea"/>
                <a:cs typeface="B Esfehan" pitchFamily="2" charset="-78"/>
              </a:rPr>
              <a:t>2-سرویسها</a:t>
            </a:r>
          </a:p>
          <a:p>
            <a:pPr algn="r" rtl="1" fontAlgn="base">
              <a:spcBef>
                <a:spcPct val="0"/>
              </a:spcBef>
              <a:spcAft>
                <a:spcPct val="0"/>
              </a:spcAft>
              <a:defRPr/>
            </a:pPr>
            <a:endParaRPr lang="fa-IR" sz="1600" kern="1200" dirty="0">
              <a:solidFill>
                <a:prstClr val="white"/>
              </a:solidFill>
              <a:latin typeface="Arial" pitchFamily="34" charset="0"/>
              <a:ea typeface="+mn-ea"/>
              <a:cs typeface="B Jadid" pitchFamily="2" charset="-78"/>
            </a:endParaRPr>
          </a:p>
          <a:p>
            <a:pPr algn="r" rtl="1" fontAlgn="base">
              <a:spcBef>
                <a:spcPct val="0"/>
              </a:spcBef>
              <a:spcAft>
                <a:spcPct val="0"/>
              </a:spcAft>
              <a:defRPr/>
            </a:pPr>
            <a:endParaRPr lang="fa-IR" sz="1600" kern="1200" dirty="0">
              <a:solidFill>
                <a:prstClr val="white"/>
              </a:solidFill>
              <a:latin typeface="Arial" pitchFamily="34" charset="0"/>
              <a:ea typeface="+mn-ea"/>
              <a:cs typeface="B Jadid" pitchFamily="2" charset="-78"/>
            </a:endParaRPr>
          </a:p>
          <a:p>
            <a:pPr algn="r" rtl="1" fontAlgn="base">
              <a:spcBef>
                <a:spcPct val="50000"/>
              </a:spcBef>
              <a:spcAft>
                <a:spcPct val="0"/>
              </a:spcAft>
              <a:defRPr/>
            </a:pPr>
            <a:endParaRPr lang="en-US" sz="1600" kern="1200" dirty="0">
              <a:solidFill>
                <a:prstClr val="white"/>
              </a:solidFill>
              <a:latin typeface="Arial" pitchFamily="34" charset="0"/>
              <a:ea typeface="+mn-ea"/>
              <a:cs typeface="B Jadid" pitchFamily="2" charset="-78"/>
            </a:endParaRPr>
          </a:p>
        </p:txBody>
      </p:sp>
      <p:sp>
        <p:nvSpPr>
          <p:cNvPr id="8" name="Rectangle 7"/>
          <p:cNvSpPr>
            <a:spLocks noChangeArrowheads="1"/>
          </p:cNvSpPr>
          <p:nvPr/>
        </p:nvSpPr>
        <p:spPr bwMode="auto">
          <a:xfrm>
            <a:off x="6715125" y="2357438"/>
            <a:ext cx="2147888" cy="461962"/>
          </a:xfrm>
          <a:prstGeom prst="rect">
            <a:avLst/>
          </a:prstGeom>
          <a:noFill/>
          <a:ln w="9525">
            <a:noFill/>
            <a:miter lim="800000"/>
            <a:headEnd/>
            <a:tailEnd/>
          </a:ln>
        </p:spPr>
        <p:txBody>
          <a:bodyPr>
            <a:spAutoFit/>
          </a:bodyPr>
          <a:lstStyle/>
          <a:p>
            <a:pPr algn="r" rtl="1" fontAlgn="base">
              <a:spcBef>
                <a:spcPct val="0"/>
              </a:spcBef>
              <a:spcAft>
                <a:spcPct val="0"/>
              </a:spcAft>
              <a:defRPr/>
            </a:pPr>
            <a:r>
              <a:rPr lang="fa-IR" sz="2400" b="1" kern="1200" dirty="0">
                <a:solidFill>
                  <a:prstClr val="white"/>
                </a:solidFill>
                <a:effectLst>
                  <a:outerShdw blurRad="38100" dist="38100" dir="2700000" algn="tl">
                    <a:srgbClr val="000000">
                      <a:alpha val="43137"/>
                    </a:srgbClr>
                  </a:outerShdw>
                </a:effectLst>
                <a:latin typeface="Arial" pitchFamily="34" charset="0"/>
                <a:ea typeface="+mn-ea"/>
                <a:cs typeface="B Esfehan" pitchFamily="2" charset="-78"/>
              </a:rPr>
              <a:t>پلان طبقه دوم : </a:t>
            </a:r>
            <a:endParaRPr lang="en-US" sz="2400" b="1" kern="1200" dirty="0">
              <a:solidFill>
                <a:prstClr val="white"/>
              </a:solidFill>
              <a:effectLst>
                <a:outerShdw blurRad="38100" dist="38100" dir="2700000" algn="tl">
                  <a:srgbClr val="000000">
                    <a:alpha val="43137"/>
                  </a:srgbClr>
                </a:outerShdw>
              </a:effectLst>
              <a:latin typeface="Arial" pitchFamily="34" charset="0"/>
              <a:ea typeface="+mn-ea"/>
              <a:cs typeface="B Esfehan" pitchFamily="2" charset="-78"/>
            </a:endParaRPr>
          </a:p>
        </p:txBody>
      </p:sp>
    </p:spTree>
    <p:extLst>
      <p:ext uri="{BB962C8B-B14F-4D97-AF65-F5344CB8AC3E}">
        <p14:creationId xmlns="" xmlns:p14="http://schemas.microsoft.com/office/powerpoint/2010/main" val="108300770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61" name="Picture 5" descr="Picture 020"/>
          <p:cNvPicPr>
            <a:picLocks noChangeAspect="1" noChangeArrowheads="1"/>
          </p:cNvPicPr>
          <p:nvPr/>
        </p:nvPicPr>
        <p:blipFill>
          <a:blip r:embed="rId2" cstate="print"/>
          <a:srcRect/>
          <a:stretch>
            <a:fillRect/>
          </a:stretch>
        </p:blipFill>
        <p:spPr bwMode="auto">
          <a:xfrm>
            <a:off x="357158" y="1785926"/>
            <a:ext cx="5400675" cy="4533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5843" name="Text Box 7"/>
          <p:cNvSpPr txBox="1">
            <a:spLocks noChangeArrowheads="1"/>
          </p:cNvSpPr>
          <p:nvPr/>
        </p:nvSpPr>
        <p:spPr bwMode="auto">
          <a:xfrm>
            <a:off x="428625" y="214313"/>
            <a:ext cx="8175625" cy="1016000"/>
          </a:xfrm>
          <a:prstGeom prst="rect">
            <a:avLst/>
          </a:prstGeom>
          <a:noFill/>
          <a:ln w="9525">
            <a:noFill/>
            <a:miter lim="800000"/>
            <a:headEnd/>
            <a:tailEnd/>
          </a:ln>
        </p:spPr>
        <p:txBody>
          <a:bodyPr>
            <a:spAutoFit/>
          </a:bodyPr>
          <a:lstStyle/>
          <a:p>
            <a:pPr algn="r" rtl="1" fontAlgn="base">
              <a:spcBef>
                <a:spcPct val="50000"/>
              </a:spcBef>
              <a:spcAft>
                <a:spcPct val="0"/>
              </a:spcAft>
            </a:pPr>
            <a:r>
              <a:rPr lang="fa-IR" sz="2000" kern="1200">
                <a:solidFill>
                  <a:prstClr val="white"/>
                </a:solidFill>
                <a:latin typeface="Arial" pitchFamily="34" charset="0"/>
                <a:ea typeface="+mn-ea"/>
                <a:cs typeface="B Ferdosi" pitchFamily="2" charset="-78"/>
              </a:rPr>
              <a:t>وجود فضاهایی ازقبیل کافی شاپ – فست فود رستوران – محل بازی بچه ها وفضا های استراحت خانوادگی در طبقه سوم سبب شده است تا این مجموعه به عنوان یک واحدتجاری  صرف مطرح نشود وفعالیتهای اجتماعی و تفننی نیز در آن صورت پذیرد وخلاء اینگونه فضاها در شهر تا اندازه ای پر شود.</a:t>
            </a:r>
            <a:endParaRPr lang="en-US" sz="2000" kern="1200">
              <a:solidFill>
                <a:prstClr val="white"/>
              </a:solidFill>
              <a:latin typeface="Arial" pitchFamily="34" charset="0"/>
              <a:ea typeface="+mn-ea"/>
              <a:cs typeface="B Ferdosi" pitchFamily="2" charset="-78"/>
            </a:endParaRPr>
          </a:p>
        </p:txBody>
      </p:sp>
      <p:sp>
        <p:nvSpPr>
          <p:cNvPr id="96264" name="Text Box 8"/>
          <p:cNvSpPr txBox="1">
            <a:spLocks noChangeArrowheads="1"/>
          </p:cNvSpPr>
          <p:nvPr/>
        </p:nvSpPr>
        <p:spPr bwMode="auto">
          <a:xfrm>
            <a:off x="6429375" y="2071688"/>
            <a:ext cx="2301875" cy="461962"/>
          </a:xfrm>
          <a:prstGeom prst="rect">
            <a:avLst/>
          </a:prstGeom>
          <a:noFill/>
          <a:ln w="9525">
            <a:noFill/>
            <a:miter lim="800000"/>
            <a:headEnd/>
            <a:tailEnd/>
          </a:ln>
        </p:spPr>
        <p:txBody>
          <a:bodyPr>
            <a:spAutoFit/>
          </a:bodyPr>
          <a:lstStyle/>
          <a:p>
            <a:pPr algn="r" rtl="1" fontAlgn="base">
              <a:spcBef>
                <a:spcPct val="50000"/>
              </a:spcBef>
              <a:spcAft>
                <a:spcPct val="0"/>
              </a:spcAft>
              <a:defRPr/>
            </a:pPr>
            <a:r>
              <a:rPr lang="fa-IR" sz="2400" b="1" kern="1200" dirty="0">
                <a:solidFill>
                  <a:prstClr val="white"/>
                </a:solidFill>
                <a:effectLst>
                  <a:outerShdw blurRad="38100" dist="38100" dir="2700000" algn="tl">
                    <a:srgbClr val="000000">
                      <a:alpha val="43137"/>
                    </a:srgbClr>
                  </a:outerShdw>
                </a:effectLst>
                <a:latin typeface="Arial" pitchFamily="34" charset="0"/>
                <a:ea typeface="+mn-ea"/>
                <a:cs typeface="B Esfehan" pitchFamily="2" charset="-78"/>
              </a:rPr>
              <a:t>پلان طبقه سوم :</a:t>
            </a:r>
            <a:endParaRPr lang="en-US" sz="2400" b="1" kern="1200" dirty="0">
              <a:solidFill>
                <a:prstClr val="white"/>
              </a:solidFill>
              <a:effectLst>
                <a:outerShdw blurRad="38100" dist="38100" dir="2700000" algn="tl">
                  <a:srgbClr val="000000">
                    <a:alpha val="43137"/>
                  </a:srgbClr>
                </a:outerShdw>
              </a:effectLst>
              <a:latin typeface="Arial" pitchFamily="34" charset="0"/>
              <a:ea typeface="+mn-ea"/>
              <a:cs typeface="B Esfehan" pitchFamily="2" charset="-78"/>
            </a:endParaRPr>
          </a:p>
        </p:txBody>
      </p:sp>
      <p:sp>
        <p:nvSpPr>
          <p:cNvPr id="35845" name="Text Box 9"/>
          <p:cNvSpPr txBox="1">
            <a:spLocks noChangeArrowheads="1"/>
          </p:cNvSpPr>
          <p:nvPr/>
        </p:nvSpPr>
        <p:spPr bwMode="auto">
          <a:xfrm>
            <a:off x="6429375" y="3143250"/>
            <a:ext cx="2136775" cy="1616075"/>
          </a:xfrm>
          <a:prstGeom prst="rect">
            <a:avLst/>
          </a:prstGeom>
          <a:noFill/>
          <a:ln w="9525">
            <a:noFill/>
            <a:miter lim="800000"/>
            <a:headEnd/>
            <a:tailEnd/>
          </a:ln>
        </p:spPr>
        <p:txBody>
          <a:bodyPr>
            <a:spAutoFit/>
          </a:bodyPr>
          <a:lstStyle/>
          <a:p>
            <a:pPr algn="r" rtl="1" fontAlgn="base">
              <a:spcBef>
                <a:spcPct val="0"/>
              </a:spcBef>
              <a:spcAft>
                <a:spcPct val="0"/>
              </a:spcAft>
            </a:pPr>
            <a:r>
              <a:rPr lang="fa-IR" kern="1200">
                <a:solidFill>
                  <a:prstClr val="white"/>
                </a:solidFill>
                <a:latin typeface="Arial" pitchFamily="34" charset="0"/>
                <a:ea typeface="+mn-ea"/>
                <a:cs typeface="B Esfehan" pitchFamily="2" charset="-78"/>
              </a:rPr>
              <a:t>1-سرویسها</a:t>
            </a:r>
          </a:p>
          <a:p>
            <a:pPr algn="r" rtl="1" fontAlgn="base">
              <a:spcBef>
                <a:spcPct val="0"/>
              </a:spcBef>
              <a:spcAft>
                <a:spcPct val="0"/>
              </a:spcAft>
            </a:pPr>
            <a:r>
              <a:rPr lang="fa-IR" kern="1200">
                <a:solidFill>
                  <a:prstClr val="white"/>
                </a:solidFill>
                <a:latin typeface="Arial" pitchFamily="34" charset="0"/>
                <a:ea typeface="+mn-ea"/>
                <a:cs typeface="B Esfehan" pitchFamily="2" charset="-78"/>
              </a:rPr>
              <a:t>2-رستوران</a:t>
            </a:r>
          </a:p>
          <a:p>
            <a:pPr algn="r" rtl="1" fontAlgn="base">
              <a:spcBef>
                <a:spcPct val="0"/>
              </a:spcBef>
              <a:spcAft>
                <a:spcPct val="0"/>
              </a:spcAft>
            </a:pPr>
            <a:r>
              <a:rPr lang="fa-IR" kern="1200">
                <a:solidFill>
                  <a:prstClr val="white"/>
                </a:solidFill>
                <a:latin typeface="Arial" pitchFamily="34" charset="0"/>
                <a:ea typeface="+mn-ea"/>
                <a:cs typeface="B Esfehan" pitchFamily="2" charset="-78"/>
              </a:rPr>
              <a:t>3-کافی شاپ</a:t>
            </a:r>
          </a:p>
          <a:p>
            <a:pPr algn="r" rtl="1" fontAlgn="base">
              <a:spcBef>
                <a:spcPct val="0"/>
              </a:spcBef>
              <a:spcAft>
                <a:spcPct val="0"/>
              </a:spcAft>
            </a:pPr>
            <a:r>
              <a:rPr lang="fa-IR" kern="1200">
                <a:solidFill>
                  <a:prstClr val="white"/>
                </a:solidFill>
                <a:latin typeface="Arial" pitchFamily="34" charset="0"/>
                <a:ea typeface="+mn-ea"/>
                <a:cs typeface="B Esfehan" pitchFamily="2" charset="-78"/>
              </a:rPr>
              <a:t>4-بازی بچه ها</a:t>
            </a:r>
            <a:endParaRPr lang="en-US" kern="1200">
              <a:solidFill>
                <a:prstClr val="white"/>
              </a:solidFill>
              <a:latin typeface="Arial" pitchFamily="34" charset="0"/>
              <a:ea typeface="+mn-ea"/>
              <a:cs typeface="B Esfehan" pitchFamily="2" charset="-78"/>
            </a:endParaRPr>
          </a:p>
          <a:p>
            <a:pPr algn="r" rtl="1" fontAlgn="base">
              <a:spcBef>
                <a:spcPct val="50000"/>
              </a:spcBef>
              <a:spcAft>
                <a:spcPct val="0"/>
              </a:spcAft>
            </a:pPr>
            <a:endParaRPr lang="en-US" kern="1200">
              <a:solidFill>
                <a:prstClr val="white"/>
              </a:solidFill>
              <a:latin typeface="Arial" pitchFamily="34" charset="0"/>
              <a:ea typeface="+mn-ea"/>
              <a:cs typeface="B Esfehan" pitchFamily="2" charset="-78"/>
            </a:endParaRPr>
          </a:p>
        </p:txBody>
      </p:sp>
      <p:sp>
        <p:nvSpPr>
          <p:cNvPr id="35846" name="Text Box 10"/>
          <p:cNvSpPr txBox="1">
            <a:spLocks noChangeArrowheads="1"/>
          </p:cNvSpPr>
          <p:nvPr/>
        </p:nvSpPr>
        <p:spPr bwMode="auto">
          <a:xfrm>
            <a:off x="3381375" y="2362200"/>
            <a:ext cx="360363" cy="366713"/>
          </a:xfrm>
          <a:prstGeom prst="rect">
            <a:avLst/>
          </a:prstGeom>
          <a:noFill/>
          <a:ln w="9525">
            <a:noFill/>
            <a:miter lim="800000"/>
            <a:headEnd/>
            <a:tailEnd/>
          </a:ln>
        </p:spPr>
        <p:txBody>
          <a:bodyPr>
            <a:spAutoFit/>
          </a:bodyPr>
          <a:lstStyle/>
          <a:p>
            <a:pPr algn="r" rtl="1" fontAlgn="base">
              <a:spcBef>
                <a:spcPct val="50000"/>
              </a:spcBef>
              <a:spcAft>
                <a:spcPct val="0"/>
              </a:spcAft>
            </a:pPr>
            <a:r>
              <a:rPr lang="fa-IR" kern="1200">
                <a:solidFill>
                  <a:srgbClr val="FF0000"/>
                </a:solidFill>
                <a:latin typeface="Arial" pitchFamily="34" charset="0"/>
                <a:ea typeface="+mn-ea"/>
                <a:cs typeface="B Jadid" pitchFamily="2" charset="-78"/>
              </a:rPr>
              <a:t>4</a:t>
            </a:r>
            <a:endParaRPr lang="en-US" kern="1200">
              <a:solidFill>
                <a:srgbClr val="FF0000"/>
              </a:solidFill>
              <a:latin typeface="Arial" pitchFamily="34" charset="0"/>
              <a:ea typeface="+mn-ea"/>
              <a:cs typeface="B Jadid" pitchFamily="2" charset="-78"/>
            </a:endParaRPr>
          </a:p>
        </p:txBody>
      </p:sp>
      <p:sp>
        <p:nvSpPr>
          <p:cNvPr id="35847" name="Text Box 11"/>
          <p:cNvSpPr txBox="1">
            <a:spLocks noChangeArrowheads="1"/>
          </p:cNvSpPr>
          <p:nvPr/>
        </p:nvSpPr>
        <p:spPr bwMode="auto">
          <a:xfrm>
            <a:off x="1436688" y="2938463"/>
            <a:ext cx="360362" cy="366712"/>
          </a:xfrm>
          <a:prstGeom prst="rect">
            <a:avLst/>
          </a:prstGeom>
          <a:noFill/>
          <a:ln w="9525">
            <a:noFill/>
            <a:miter lim="800000"/>
            <a:headEnd/>
            <a:tailEnd/>
          </a:ln>
        </p:spPr>
        <p:txBody>
          <a:bodyPr>
            <a:spAutoFit/>
          </a:bodyPr>
          <a:lstStyle/>
          <a:p>
            <a:pPr algn="r" rtl="1" fontAlgn="base">
              <a:spcBef>
                <a:spcPct val="50000"/>
              </a:spcBef>
              <a:spcAft>
                <a:spcPct val="0"/>
              </a:spcAft>
            </a:pPr>
            <a:r>
              <a:rPr lang="fa-IR" kern="1200">
                <a:solidFill>
                  <a:srgbClr val="FF0000"/>
                </a:solidFill>
                <a:latin typeface="Arial" pitchFamily="34" charset="0"/>
                <a:ea typeface="+mn-ea"/>
                <a:cs typeface="B Jadid" pitchFamily="2" charset="-78"/>
              </a:rPr>
              <a:t>4</a:t>
            </a:r>
            <a:endParaRPr lang="en-US" kern="1200">
              <a:solidFill>
                <a:srgbClr val="FF0000"/>
              </a:solidFill>
              <a:latin typeface="Arial" pitchFamily="34" charset="0"/>
              <a:ea typeface="+mn-ea"/>
              <a:cs typeface="B Jadid" pitchFamily="2" charset="-78"/>
            </a:endParaRPr>
          </a:p>
        </p:txBody>
      </p:sp>
      <p:sp>
        <p:nvSpPr>
          <p:cNvPr id="35848" name="Text Box 12"/>
          <p:cNvSpPr txBox="1">
            <a:spLocks noChangeArrowheads="1"/>
          </p:cNvSpPr>
          <p:nvPr/>
        </p:nvSpPr>
        <p:spPr bwMode="auto">
          <a:xfrm>
            <a:off x="3236913" y="4738688"/>
            <a:ext cx="360362" cy="366712"/>
          </a:xfrm>
          <a:prstGeom prst="rect">
            <a:avLst/>
          </a:prstGeom>
          <a:noFill/>
          <a:ln w="9525">
            <a:noFill/>
            <a:miter lim="800000"/>
            <a:headEnd/>
            <a:tailEnd/>
          </a:ln>
        </p:spPr>
        <p:txBody>
          <a:bodyPr>
            <a:spAutoFit/>
          </a:bodyPr>
          <a:lstStyle/>
          <a:p>
            <a:pPr algn="r" rtl="1" fontAlgn="base">
              <a:spcBef>
                <a:spcPct val="50000"/>
              </a:spcBef>
              <a:spcAft>
                <a:spcPct val="0"/>
              </a:spcAft>
            </a:pPr>
            <a:r>
              <a:rPr lang="fa-IR" kern="1200">
                <a:solidFill>
                  <a:srgbClr val="FF0000"/>
                </a:solidFill>
                <a:latin typeface="Arial" pitchFamily="34" charset="0"/>
                <a:ea typeface="+mn-ea"/>
                <a:cs typeface="B Jadid" pitchFamily="2" charset="-78"/>
              </a:rPr>
              <a:t>4</a:t>
            </a:r>
            <a:endParaRPr lang="en-US" kern="1200">
              <a:solidFill>
                <a:srgbClr val="FF0000"/>
              </a:solidFill>
              <a:latin typeface="Arial" pitchFamily="34" charset="0"/>
              <a:ea typeface="+mn-ea"/>
              <a:cs typeface="B Jadid" pitchFamily="2" charset="-78"/>
            </a:endParaRPr>
          </a:p>
        </p:txBody>
      </p:sp>
      <p:sp>
        <p:nvSpPr>
          <p:cNvPr id="35849" name="Text Box 13"/>
          <p:cNvSpPr txBox="1">
            <a:spLocks noChangeArrowheads="1"/>
          </p:cNvSpPr>
          <p:nvPr/>
        </p:nvSpPr>
        <p:spPr bwMode="auto">
          <a:xfrm>
            <a:off x="4244975" y="2506663"/>
            <a:ext cx="360363" cy="366712"/>
          </a:xfrm>
          <a:prstGeom prst="rect">
            <a:avLst/>
          </a:prstGeom>
          <a:noFill/>
          <a:ln w="9525">
            <a:noFill/>
            <a:miter lim="800000"/>
            <a:headEnd/>
            <a:tailEnd/>
          </a:ln>
        </p:spPr>
        <p:txBody>
          <a:bodyPr>
            <a:spAutoFit/>
          </a:bodyPr>
          <a:lstStyle/>
          <a:p>
            <a:pPr algn="r" rtl="1" fontAlgn="base">
              <a:spcBef>
                <a:spcPct val="50000"/>
              </a:spcBef>
              <a:spcAft>
                <a:spcPct val="0"/>
              </a:spcAft>
            </a:pPr>
            <a:r>
              <a:rPr lang="fa-IR" kern="1200">
                <a:solidFill>
                  <a:srgbClr val="FF0000"/>
                </a:solidFill>
                <a:latin typeface="Arial" pitchFamily="34" charset="0"/>
                <a:ea typeface="+mn-ea"/>
                <a:cs typeface="B Jadid" pitchFamily="2" charset="-78"/>
              </a:rPr>
              <a:t>1</a:t>
            </a:r>
            <a:endParaRPr lang="en-US" kern="1200">
              <a:solidFill>
                <a:srgbClr val="FF0000"/>
              </a:solidFill>
              <a:latin typeface="Arial" pitchFamily="34" charset="0"/>
              <a:ea typeface="+mn-ea"/>
              <a:cs typeface="B Jadid" pitchFamily="2" charset="-78"/>
            </a:endParaRPr>
          </a:p>
        </p:txBody>
      </p:sp>
      <p:sp>
        <p:nvSpPr>
          <p:cNvPr id="35850" name="Text Box 14"/>
          <p:cNvSpPr txBox="1">
            <a:spLocks noChangeArrowheads="1"/>
          </p:cNvSpPr>
          <p:nvPr/>
        </p:nvSpPr>
        <p:spPr bwMode="auto">
          <a:xfrm>
            <a:off x="1293813" y="5386388"/>
            <a:ext cx="360362" cy="366712"/>
          </a:xfrm>
          <a:prstGeom prst="rect">
            <a:avLst/>
          </a:prstGeom>
          <a:noFill/>
          <a:ln w="9525">
            <a:noFill/>
            <a:miter lim="800000"/>
            <a:headEnd/>
            <a:tailEnd/>
          </a:ln>
        </p:spPr>
        <p:txBody>
          <a:bodyPr>
            <a:spAutoFit/>
          </a:bodyPr>
          <a:lstStyle/>
          <a:p>
            <a:pPr algn="r" rtl="1" fontAlgn="base">
              <a:spcBef>
                <a:spcPct val="50000"/>
              </a:spcBef>
              <a:spcAft>
                <a:spcPct val="0"/>
              </a:spcAft>
            </a:pPr>
            <a:r>
              <a:rPr lang="fa-IR" kern="1200">
                <a:solidFill>
                  <a:srgbClr val="FF0000"/>
                </a:solidFill>
                <a:latin typeface="Arial" pitchFamily="34" charset="0"/>
                <a:ea typeface="+mn-ea"/>
                <a:cs typeface="B Jadid" pitchFamily="2" charset="-78"/>
              </a:rPr>
              <a:t>2</a:t>
            </a:r>
            <a:endParaRPr lang="en-US" kern="1200">
              <a:solidFill>
                <a:srgbClr val="FF0000"/>
              </a:solidFill>
              <a:latin typeface="Arial" pitchFamily="34" charset="0"/>
              <a:ea typeface="+mn-ea"/>
              <a:cs typeface="B Jadid" pitchFamily="2" charset="-78"/>
            </a:endParaRPr>
          </a:p>
        </p:txBody>
      </p:sp>
      <p:sp>
        <p:nvSpPr>
          <p:cNvPr id="35851" name="Text Box 15"/>
          <p:cNvSpPr txBox="1">
            <a:spLocks noChangeArrowheads="1"/>
          </p:cNvSpPr>
          <p:nvPr/>
        </p:nvSpPr>
        <p:spPr bwMode="auto">
          <a:xfrm>
            <a:off x="1220788" y="4378325"/>
            <a:ext cx="360362" cy="366713"/>
          </a:xfrm>
          <a:prstGeom prst="rect">
            <a:avLst/>
          </a:prstGeom>
          <a:noFill/>
          <a:ln w="9525">
            <a:noFill/>
            <a:miter lim="800000"/>
            <a:headEnd/>
            <a:tailEnd/>
          </a:ln>
        </p:spPr>
        <p:txBody>
          <a:bodyPr>
            <a:spAutoFit/>
          </a:bodyPr>
          <a:lstStyle/>
          <a:p>
            <a:pPr algn="r" rtl="1" fontAlgn="base">
              <a:spcBef>
                <a:spcPct val="50000"/>
              </a:spcBef>
              <a:spcAft>
                <a:spcPct val="0"/>
              </a:spcAft>
            </a:pPr>
            <a:r>
              <a:rPr lang="fa-IR" kern="1200">
                <a:solidFill>
                  <a:srgbClr val="FF0000"/>
                </a:solidFill>
                <a:latin typeface="Arial" pitchFamily="34" charset="0"/>
                <a:ea typeface="+mn-ea"/>
                <a:cs typeface="B Jadid" pitchFamily="2" charset="-78"/>
              </a:rPr>
              <a:t>3</a:t>
            </a:r>
            <a:endParaRPr lang="en-US" kern="1200">
              <a:solidFill>
                <a:srgbClr val="FF0000"/>
              </a:solidFill>
              <a:latin typeface="Arial" pitchFamily="34" charset="0"/>
              <a:ea typeface="+mn-ea"/>
              <a:cs typeface="B Jadid" pitchFamily="2" charset="-78"/>
            </a:endParaRPr>
          </a:p>
        </p:txBody>
      </p:sp>
    </p:spTree>
    <p:extLst>
      <p:ext uri="{BB962C8B-B14F-4D97-AF65-F5344CB8AC3E}">
        <p14:creationId xmlns="" xmlns:p14="http://schemas.microsoft.com/office/powerpoint/2010/main" val="334831152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r" rtl="1">
              <a:spcBef>
                <a:spcPct val="0"/>
              </a:spcBef>
              <a:defRPr/>
            </a:pPr>
            <a:r>
              <a:rPr lang="fa-IR" sz="3200" b="1" kern="1200" dirty="0">
                <a:ln w="11430"/>
                <a:gradFill>
                  <a:gsLst>
                    <a:gs pos="0">
                      <a:srgbClr val="C19859">
                        <a:tint val="90000"/>
                        <a:satMod val="120000"/>
                      </a:srgbClr>
                    </a:gs>
                    <a:gs pos="25000">
                      <a:srgbClr val="C19859">
                        <a:tint val="93000"/>
                        <a:satMod val="120000"/>
                      </a:srgbClr>
                    </a:gs>
                    <a:gs pos="50000">
                      <a:srgbClr val="C19859">
                        <a:shade val="89000"/>
                        <a:satMod val="110000"/>
                      </a:srgbClr>
                    </a:gs>
                    <a:gs pos="75000">
                      <a:srgbClr val="C19859">
                        <a:tint val="93000"/>
                        <a:satMod val="120000"/>
                      </a:srgbClr>
                    </a:gs>
                    <a:gs pos="100000">
                      <a:srgbClr val="C19859">
                        <a:tint val="90000"/>
                        <a:satMod val="120000"/>
                      </a:srgbClr>
                    </a:gs>
                  </a:gsLst>
                  <a:lin ang="5400000"/>
                </a:gradFill>
                <a:effectLst>
                  <a:outerShdw blurRad="80000" dist="40000" dir="5040000" algn="tl">
                    <a:srgbClr val="000000">
                      <a:alpha val="30000"/>
                    </a:srgbClr>
                  </a:outerShdw>
                </a:effectLst>
                <a:latin typeface="Franklin Gothic Book"/>
                <a:ea typeface="+mn-ea"/>
                <a:cs typeface="B Sina" pitchFamily="2" charset="-78"/>
              </a:rPr>
              <a:t>تاریخچه</a:t>
            </a:r>
            <a:endParaRPr lang="en-US" sz="3200" b="1" kern="1200" dirty="0">
              <a:ln w="11430"/>
              <a:gradFill>
                <a:gsLst>
                  <a:gs pos="0">
                    <a:srgbClr val="C19859">
                      <a:tint val="90000"/>
                      <a:satMod val="120000"/>
                    </a:srgbClr>
                  </a:gs>
                  <a:gs pos="25000">
                    <a:srgbClr val="C19859">
                      <a:tint val="93000"/>
                      <a:satMod val="120000"/>
                    </a:srgbClr>
                  </a:gs>
                  <a:gs pos="50000">
                    <a:srgbClr val="C19859">
                      <a:shade val="89000"/>
                      <a:satMod val="110000"/>
                    </a:srgbClr>
                  </a:gs>
                  <a:gs pos="75000">
                    <a:srgbClr val="C19859">
                      <a:tint val="93000"/>
                      <a:satMod val="120000"/>
                    </a:srgbClr>
                  </a:gs>
                  <a:gs pos="100000">
                    <a:srgbClr val="C19859">
                      <a:tint val="90000"/>
                      <a:satMod val="120000"/>
                    </a:srgbClr>
                  </a:gs>
                </a:gsLst>
                <a:lin ang="5400000"/>
              </a:gradFill>
              <a:effectLst>
                <a:outerShdw blurRad="80000" dist="40000" dir="5040000" algn="tl">
                  <a:srgbClr val="000000">
                    <a:alpha val="30000"/>
                  </a:srgbClr>
                </a:outerShdw>
              </a:effectLst>
              <a:latin typeface="Franklin Gothic Book"/>
              <a:ea typeface="+mn-ea"/>
              <a:cs typeface="B Sina" pitchFamily="2" charset="-78"/>
            </a:endParaRPr>
          </a:p>
        </p:txBody>
      </p:sp>
      <p:sp>
        <p:nvSpPr>
          <p:cNvPr id="3" name="Content Placeholder 2"/>
          <p:cNvSpPr txBox="1">
            <a:spLocks/>
          </p:cNvSpPr>
          <p:nvPr/>
        </p:nvSpPr>
        <p:spPr>
          <a:xfrm>
            <a:off x="500063" y="1285875"/>
            <a:ext cx="8229600" cy="4708525"/>
          </a:xfrm>
          <a:prstGeom prst="rect">
            <a:avLst/>
          </a:prstGeom>
        </p:spPr>
        <p:txBody>
          <a:bodyPr/>
          <a:lstStyle/>
          <a:p>
            <a:pPr marL="548640" indent="-411480" algn="r" rtl="1">
              <a:spcBef>
                <a:spcPct val="20000"/>
              </a:spcBef>
              <a:buClr>
                <a:prstClr val="white">
                  <a:shade val="95000"/>
                </a:prstClr>
              </a:buClr>
              <a:buSzPct val="65000"/>
              <a:buFont typeface="Wingdings 2"/>
              <a:buChar char=""/>
              <a:defRPr/>
            </a:pPr>
            <a:r>
              <a:rPr lang="fa-IR" sz="2800" b="1" kern="1200" dirty="0">
                <a:solidFill>
                  <a:prstClr val="white"/>
                </a:solidFill>
                <a:latin typeface="Arial"/>
                <a:ea typeface="+mn-ea"/>
                <a:cs typeface="B Ferdosi" pitchFamily="2" charset="-78"/>
              </a:rPr>
              <a:t>سیر تحول طولانی مراکز تجاری</a:t>
            </a:r>
            <a:endParaRPr lang="en-US" sz="2800" kern="1200" dirty="0">
              <a:solidFill>
                <a:prstClr val="white"/>
              </a:solidFill>
              <a:latin typeface="Arial"/>
              <a:ea typeface="+mn-ea"/>
              <a:cs typeface="B Ferdosi" pitchFamily="2" charset="-78"/>
            </a:endParaRPr>
          </a:p>
        </p:txBody>
      </p:sp>
      <p:pic>
        <p:nvPicPr>
          <p:cNvPr id="4" name="Picture 2" descr="E:\Documents\3Ds Max\Tarh 3\powerpoint\عکس وپلان\آگوارا وفوروم copy.jpg"/>
          <p:cNvPicPr>
            <a:picLocks noChangeAspect="1" noChangeArrowheads="1"/>
          </p:cNvPicPr>
          <p:nvPr/>
        </p:nvPicPr>
        <p:blipFill>
          <a:blip r:embed="rId2" cstate="print"/>
          <a:srcRect r="2737"/>
          <a:stretch>
            <a:fillRect/>
          </a:stretch>
        </p:blipFill>
        <p:spPr bwMode="auto">
          <a:xfrm>
            <a:off x="428596" y="1928802"/>
            <a:ext cx="8314381" cy="44291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327626787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8" name="Picture 4" descr="Picture 019"/>
          <p:cNvPicPr>
            <a:picLocks noChangeAspect="1" noChangeArrowheads="1"/>
          </p:cNvPicPr>
          <p:nvPr/>
        </p:nvPicPr>
        <p:blipFill>
          <a:blip r:embed="rId2" cstate="print"/>
          <a:srcRect/>
          <a:stretch>
            <a:fillRect/>
          </a:stretch>
        </p:blipFill>
        <p:spPr bwMode="auto">
          <a:xfrm>
            <a:off x="500034" y="1571612"/>
            <a:ext cx="5905500" cy="48974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6867" name="Text Box 5"/>
          <p:cNvSpPr txBox="1">
            <a:spLocks noChangeArrowheads="1"/>
          </p:cNvSpPr>
          <p:nvPr/>
        </p:nvSpPr>
        <p:spPr bwMode="auto">
          <a:xfrm>
            <a:off x="6804025" y="1700213"/>
            <a:ext cx="1871663" cy="366712"/>
          </a:xfrm>
          <a:prstGeom prst="rect">
            <a:avLst/>
          </a:prstGeom>
          <a:noFill/>
          <a:ln w="9525">
            <a:noFill/>
            <a:miter lim="800000"/>
            <a:headEnd/>
            <a:tailEnd/>
          </a:ln>
        </p:spPr>
        <p:txBody>
          <a:bodyPr>
            <a:spAutoFit/>
          </a:bodyPr>
          <a:lstStyle/>
          <a:p>
            <a:pPr algn="r" rtl="1" fontAlgn="base">
              <a:spcBef>
                <a:spcPct val="50000"/>
              </a:spcBef>
              <a:spcAft>
                <a:spcPct val="0"/>
              </a:spcAft>
            </a:pPr>
            <a:endParaRPr lang="en-US" kern="1200">
              <a:solidFill>
                <a:prstClr val="white"/>
              </a:solidFill>
              <a:latin typeface="Arial" pitchFamily="34" charset="0"/>
              <a:ea typeface="+mn-ea"/>
              <a:cs typeface="Arial" pitchFamily="34" charset="0"/>
            </a:endParaRPr>
          </a:p>
        </p:txBody>
      </p:sp>
      <p:sp>
        <p:nvSpPr>
          <p:cNvPr id="36868" name="Text Box 6"/>
          <p:cNvSpPr txBox="1">
            <a:spLocks noChangeArrowheads="1"/>
          </p:cNvSpPr>
          <p:nvPr/>
        </p:nvSpPr>
        <p:spPr bwMode="auto">
          <a:xfrm>
            <a:off x="357188" y="357188"/>
            <a:ext cx="8535987" cy="1016000"/>
          </a:xfrm>
          <a:prstGeom prst="rect">
            <a:avLst/>
          </a:prstGeom>
          <a:noFill/>
          <a:ln w="9525">
            <a:noFill/>
            <a:miter lim="800000"/>
            <a:headEnd/>
            <a:tailEnd/>
          </a:ln>
        </p:spPr>
        <p:txBody>
          <a:bodyPr>
            <a:spAutoFit/>
          </a:bodyPr>
          <a:lstStyle/>
          <a:p>
            <a:pPr algn="r" rtl="1" fontAlgn="base">
              <a:spcBef>
                <a:spcPct val="50000"/>
              </a:spcBef>
              <a:spcAft>
                <a:spcPct val="0"/>
              </a:spcAft>
            </a:pPr>
            <a:r>
              <a:rPr lang="fa-IR" sz="2000" b="1" kern="1200">
                <a:solidFill>
                  <a:prstClr val="white"/>
                </a:solidFill>
                <a:latin typeface="Arial" pitchFamily="34" charset="0"/>
                <a:ea typeface="+mn-ea"/>
                <a:cs typeface="B Ferdosi" pitchFamily="2" charset="-78"/>
              </a:rPr>
              <a:t>در طبقه زیرزمین پارکینگ انبارهای فروشگاه ویک هایپر مارکت و چند واحد تجاری وهمینطور نمازخانه تعبیه شده است. ورود وخروج اتوموبیلها  از جنوب شرقی سایت صورت میگیرد.همچنین در ضلع جنوبی سایت ورودی جدا گانه ای برای هایپر مارکت(فروشگاه قفسه باز) در نظر گرفته شده است. </a:t>
            </a:r>
            <a:endParaRPr lang="en-US" sz="2000" b="1" kern="1200">
              <a:solidFill>
                <a:prstClr val="white"/>
              </a:solidFill>
              <a:latin typeface="Arial" pitchFamily="34" charset="0"/>
              <a:ea typeface="+mn-ea"/>
              <a:cs typeface="B Ferdosi" pitchFamily="2" charset="-78"/>
            </a:endParaRPr>
          </a:p>
        </p:txBody>
      </p:sp>
      <p:sp>
        <p:nvSpPr>
          <p:cNvPr id="98311" name="Text Box 7"/>
          <p:cNvSpPr txBox="1">
            <a:spLocks noChangeArrowheads="1"/>
          </p:cNvSpPr>
          <p:nvPr/>
        </p:nvSpPr>
        <p:spPr bwMode="auto">
          <a:xfrm>
            <a:off x="6858000" y="1857375"/>
            <a:ext cx="2000250" cy="461963"/>
          </a:xfrm>
          <a:prstGeom prst="rect">
            <a:avLst/>
          </a:prstGeom>
          <a:noFill/>
          <a:ln w="9525">
            <a:noFill/>
            <a:miter lim="800000"/>
            <a:headEnd/>
            <a:tailEnd/>
          </a:ln>
        </p:spPr>
        <p:txBody>
          <a:bodyPr>
            <a:spAutoFit/>
          </a:bodyPr>
          <a:lstStyle/>
          <a:p>
            <a:pPr algn="r" rtl="1" fontAlgn="base">
              <a:spcBef>
                <a:spcPct val="50000"/>
              </a:spcBef>
              <a:spcAft>
                <a:spcPct val="0"/>
              </a:spcAft>
              <a:defRPr/>
            </a:pPr>
            <a:r>
              <a:rPr lang="fa-IR" sz="2400" b="1" kern="1200" dirty="0">
                <a:solidFill>
                  <a:prstClr val="white"/>
                </a:solidFill>
                <a:effectLst>
                  <a:outerShdw blurRad="38100" dist="38100" dir="2700000" algn="tl">
                    <a:srgbClr val="000000">
                      <a:alpha val="43137"/>
                    </a:srgbClr>
                  </a:outerShdw>
                </a:effectLst>
                <a:latin typeface="Arial" pitchFamily="34" charset="0"/>
                <a:ea typeface="+mn-ea"/>
                <a:cs typeface="B Esfehan" pitchFamily="2" charset="-78"/>
              </a:rPr>
              <a:t>پلان زیر زمین :</a:t>
            </a:r>
            <a:endParaRPr lang="en-US" sz="2400" b="1" kern="1200" dirty="0">
              <a:solidFill>
                <a:prstClr val="white"/>
              </a:solidFill>
              <a:effectLst>
                <a:outerShdw blurRad="38100" dist="38100" dir="2700000" algn="tl">
                  <a:srgbClr val="000000">
                    <a:alpha val="43137"/>
                  </a:srgbClr>
                </a:outerShdw>
              </a:effectLst>
              <a:latin typeface="Arial" pitchFamily="34" charset="0"/>
              <a:ea typeface="+mn-ea"/>
              <a:cs typeface="B Esfehan" pitchFamily="2" charset="-78"/>
            </a:endParaRPr>
          </a:p>
        </p:txBody>
      </p:sp>
      <p:sp>
        <p:nvSpPr>
          <p:cNvPr id="98312" name="Text Box 8"/>
          <p:cNvSpPr txBox="1">
            <a:spLocks noChangeArrowheads="1"/>
          </p:cNvSpPr>
          <p:nvPr/>
        </p:nvSpPr>
        <p:spPr bwMode="auto">
          <a:xfrm>
            <a:off x="6929438" y="2500313"/>
            <a:ext cx="1724025" cy="3278187"/>
          </a:xfrm>
          <a:prstGeom prst="rect">
            <a:avLst/>
          </a:prstGeom>
          <a:noFill/>
          <a:ln w="9525">
            <a:noFill/>
            <a:miter lim="800000"/>
            <a:headEnd/>
            <a:tailEnd/>
          </a:ln>
        </p:spPr>
        <p:txBody>
          <a:bodyPr>
            <a:spAutoFit/>
          </a:bodyPr>
          <a:lstStyle/>
          <a:p>
            <a:pPr algn="r" rtl="1" fontAlgn="base">
              <a:spcBef>
                <a:spcPct val="50000"/>
              </a:spcBef>
              <a:spcAft>
                <a:spcPct val="0"/>
              </a:spcAft>
              <a:defRPr/>
            </a:pPr>
            <a:r>
              <a:rPr lang="fa-IR" kern="1200" dirty="0">
                <a:solidFill>
                  <a:prstClr val="white">
                    <a:lumMod val="95000"/>
                  </a:prstClr>
                </a:solidFill>
                <a:latin typeface="Arial" pitchFamily="34" charset="0"/>
                <a:ea typeface="+mn-ea"/>
                <a:cs typeface="B Esfehan" pitchFamily="2" charset="-78"/>
              </a:rPr>
              <a:t>1-پارکینگ</a:t>
            </a:r>
          </a:p>
          <a:p>
            <a:pPr algn="r" rtl="1" fontAlgn="base">
              <a:spcBef>
                <a:spcPct val="50000"/>
              </a:spcBef>
              <a:spcAft>
                <a:spcPct val="0"/>
              </a:spcAft>
              <a:defRPr/>
            </a:pPr>
            <a:r>
              <a:rPr lang="fa-IR" kern="1200" dirty="0">
                <a:solidFill>
                  <a:prstClr val="white">
                    <a:lumMod val="95000"/>
                  </a:prstClr>
                </a:solidFill>
                <a:latin typeface="Arial" pitchFamily="34" charset="0"/>
                <a:ea typeface="+mn-ea"/>
                <a:cs typeface="B Esfehan" pitchFamily="2" charset="-78"/>
              </a:rPr>
              <a:t>2-هایپرمارکت</a:t>
            </a:r>
          </a:p>
          <a:p>
            <a:pPr algn="r" rtl="1" fontAlgn="base">
              <a:spcBef>
                <a:spcPct val="50000"/>
              </a:spcBef>
              <a:spcAft>
                <a:spcPct val="0"/>
              </a:spcAft>
              <a:defRPr/>
            </a:pPr>
            <a:r>
              <a:rPr lang="fa-IR" kern="1200" dirty="0">
                <a:solidFill>
                  <a:prstClr val="white">
                    <a:lumMod val="95000"/>
                  </a:prstClr>
                </a:solidFill>
                <a:latin typeface="Arial" pitchFamily="34" charset="0"/>
                <a:ea typeface="+mn-ea"/>
                <a:cs typeface="B Esfehan" pitchFamily="2" charset="-78"/>
              </a:rPr>
              <a:t>3-نمازخانه</a:t>
            </a:r>
          </a:p>
          <a:p>
            <a:pPr algn="r" rtl="1" fontAlgn="base">
              <a:spcBef>
                <a:spcPct val="50000"/>
              </a:spcBef>
              <a:spcAft>
                <a:spcPct val="0"/>
              </a:spcAft>
              <a:defRPr/>
            </a:pPr>
            <a:r>
              <a:rPr lang="fa-IR" kern="1200" dirty="0">
                <a:solidFill>
                  <a:prstClr val="white">
                    <a:lumMod val="95000"/>
                  </a:prstClr>
                </a:solidFill>
                <a:latin typeface="Arial" pitchFamily="34" charset="0"/>
                <a:ea typeface="+mn-ea"/>
                <a:cs typeface="B Esfehan" pitchFamily="2" charset="-78"/>
              </a:rPr>
              <a:t>4-سرویسها</a:t>
            </a:r>
          </a:p>
          <a:p>
            <a:pPr algn="r" rtl="1" fontAlgn="base">
              <a:spcBef>
                <a:spcPct val="50000"/>
              </a:spcBef>
              <a:spcAft>
                <a:spcPct val="0"/>
              </a:spcAft>
              <a:defRPr/>
            </a:pPr>
            <a:r>
              <a:rPr lang="fa-IR" kern="1200" dirty="0">
                <a:solidFill>
                  <a:prstClr val="white">
                    <a:lumMod val="95000"/>
                  </a:prstClr>
                </a:solidFill>
                <a:latin typeface="Arial" pitchFamily="34" charset="0"/>
                <a:ea typeface="+mn-ea"/>
                <a:cs typeface="B Esfehan" pitchFamily="2" charset="-78"/>
              </a:rPr>
              <a:t>5-انبار</a:t>
            </a:r>
          </a:p>
          <a:p>
            <a:pPr algn="r" rtl="1" fontAlgn="base">
              <a:spcBef>
                <a:spcPct val="50000"/>
              </a:spcBef>
              <a:spcAft>
                <a:spcPct val="0"/>
              </a:spcAft>
              <a:defRPr/>
            </a:pPr>
            <a:r>
              <a:rPr lang="fa-IR" kern="1200" dirty="0">
                <a:solidFill>
                  <a:prstClr val="white">
                    <a:lumMod val="95000"/>
                  </a:prstClr>
                </a:solidFill>
                <a:latin typeface="Arial" pitchFamily="34" charset="0"/>
                <a:ea typeface="+mn-ea"/>
                <a:cs typeface="B Esfehan" pitchFamily="2" charset="-78"/>
              </a:rPr>
              <a:t>6-واحدهای تجاری</a:t>
            </a:r>
          </a:p>
          <a:p>
            <a:pPr algn="r" rtl="1" fontAlgn="base">
              <a:spcBef>
                <a:spcPct val="50000"/>
              </a:spcBef>
              <a:spcAft>
                <a:spcPct val="0"/>
              </a:spcAft>
              <a:defRPr/>
            </a:pPr>
            <a:r>
              <a:rPr lang="fa-IR" kern="1200" dirty="0">
                <a:solidFill>
                  <a:prstClr val="white">
                    <a:lumMod val="95000"/>
                  </a:prstClr>
                </a:solidFill>
                <a:latin typeface="Arial" pitchFamily="34" charset="0"/>
                <a:ea typeface="+mn-ea"/>
                <a:cs typeface="B Esfehan" pitchFamily="2" charset="-78"/>
              </a:rPr>
              <a:t>7-تاسیسات</a:t>
            </a:r>
          </a:p>
          <a:p>
            <a:pPr algn="r" rtl="1" fontAlgn="base">
              <a:spcBef>
                <a:spcPct val="50000"/>
              </a:spcBef>
              <a:spcAft>
                <a:spcPct val="0"/>
              </a:spcAft>
              <a:defRPr/>
            </a:pPr>
            <a:endParaRPr lang="en-US" kern="1200" dirty="0">
              <a:solidFill>
                <a:prstClr val="white">
                  <a:lumMod val="95000"/>
                </a:prstClr>
              </a:solidFill>
              <a:latin typeface="Arial" pitchFamily="34" charset="0"/>
              <a:ea typeface="+mn-ea"/>
              <a:cs typeface="B Esfehan" pitchFamily="2" charset="-78"/>
            </a:endParaRPr>
          </a:p>
        </p:txBody>
      </p:sp>
      <p:sp>
        <p:nvSpPr>
          <p:cNvPr id="36871" name="Text Box 9"/>
          <p:cNvSpPr txBox="1">
            <a:spLocks noChangeArrowheads="1"/>
          </p:cNvSpPr>
          <p:nvPr/>
        </p:nvSpPr>
        <p:spPr bwMode="auto">
          <a:xfrm>
            <a:off x="2876550" y="4668838"/>
            <a:ext cx="360363" cy="366712"/>
          </a:xfrm>
          <a:prstGeom prst="rect">
            <a:avLst/>
          </a:prstGeom>
          <a:noFill/>
          <a:ln w="9525">
            <a:noFill/>
            <a:miter lim="800000"/>
            <a:headEnd/>
            <a:tailEnd/>
          </a:ln>
        </p:spPr>
        <p:txBody>
          <a:bodyPr>
            <a:spAutoFit/>
          </a:bodyPr>
          <a:lstStyle/>
          <a:p>
            <a:pPr algn="r" rtl="1" fontAlgn="base">
              <a:spcBef>
                <a:spcPct val="50000"/>
              </a:spcBef>
              <a:spcAft>
                <a:spcPct val="0"/>
              </a:spcAft>
            </a:pPr>
            <a:r>
              <a:rPr lang="fa-IR" kern="1200">
                <a:solidFill>
                  <a:srgbClr val="FF0000"/>
                </a:solidFill>
                <a:latin typeface="Arial" pitchFamily="34" charset="0"/>
                <a:ea typeface="+mn-ea"/>
                <a:cs typeface="B Jadid" pitchFamily="2" charset="-78"/>
              </a:rPr>
              <a:t>2</a:t>
            </a:r>
            <a:endParaRPr lang="en-US" kern="1200">
              <a:solidFill>
                <a:srgbClr val="FF0000"/>
              </a:solidFill>
              <a:latin typeface="Arial" pitchFamily="34" charset="0"/>
              <a:ea typeface="+mn-ea"/>
              <a:cs typeface="B Jadid" pitchFamily="2" charset="-78"/>
            </a:endParaRPr>
          </a:p>
        </p:txBody>
      </p:sp>
      <p:sp>
        <p:nvSpPr>
          <p:cNvPr id="36872" name="Text Box 10"/>
          <p:cNvSpPr txBox="1">
            <a:spLocks noChangeArrowheads="1"/>
          </p:cNvSpPr>
          <p:nvPr/>
        </p:nvSpPr>
        <p:spPr bwMode="auto">
          <a:xfrm>
            <a:off x="4100513" y="4452938"/>
            <a:ext cx="215900" cy="366712"/>
          </a:xfrm>
          <a:prstGeom prst="rect">
            <a:avLst/>
          </a:prstGeom>
          <a:noFill/>
          <a:ln w="9525">
            <a:noFill/>
            <a:miter lim="800000"/>
            <a:headEnd/>
            <a:tailEnd/>
          </a:ln>
        </p:spPr>
        <p:txBody>
          <a:bodyPr>
            <a:spAutoFit/>
          </a:bodyPr>
          <a:lstStyle/>
          <a:p>
            <a:pPr algn="r" rtl="1" fontAlgn="base">
              <a:spcBef>
                <a:spcPct val="50000"/>
              </a:spcBef>
              <a:spcAft>
                <a:spcPct val="0"/>
              </a:spcAft>
            </a:pPr>
            <a:r>
              <a:rPr lang="fa-IR" kern="1200">
                <a:solidFill>
                  <a:srgbClr val="FF0000"/>
                </a:solidFill>
                <a:latin typeface="Arial" pitchFamily="34" charset="0"/>
                <a:ea typeface="+mn-ea"/>
                <a:cs typeface="B Jadid" pitchFamily="2" charset="-78"/>
              </a:rPr>
              <a:t>3</a:t>
            </a:r>
            <a:endParaRPr lang="en-US" kern="1200">
              <a:solidFill>
                <a:srgbClr val="FF0000"/>
              </a:solidFill>
              <a:latin typeface="Arial" pitchFamily="34" charset="0"/>
              <a:ea typeface="+mn-ea"/>
              <a:cs typeface="B Jadid" pitchFamily="2" charset="-78"/>
            </a:endParaRPr>
          </a:p>
        </p:txBody>
      </p:sp>
      <p:sp>
        <p:nvSpPr>
          <p:cNvPr id="36873" name="Text Box 11"/>
          <p:cNvSpPr txBox="1">
            <a:spLocks noChangeArrowheads="1"/>
          </p:cNvSpPr>
          <p:nvPr/>
        </p:nvSpPr>
        <p:spPr bwMode="auto">
          <a:xfrm>
            <a:off x="2371725" y="3803650"/>
            <a:ext cx="360363" cy="366713"/>
          </a:xfrm>
          <a:prstGeom prst="rect">
            <a:avLst/>
          </a:prstGeom>
          <a:noFill/>
          <a:ln w="9525">
            <a:noFill/>
            <a:miter lim="800000"/>
            <a:headEnd/>
            <a:tailEnd/>
          </a:ln>
        </p:spPr>
        <p:txBody>
          <a:bodyPr>
            <a:spAutoFit/>
          </a:bodyPr>
          <a:lstStyle/>
          <a:p>
            <a:pPr algn="r" rtl="1" fontAlgn="base">
              <a:spcBef>
                <a:spcPct val="50000"/>
              </a:spcBef>
              <a:spcAft>
                <a:spcPct val="0"/>
              </a:spcAft>
            </a:pPr>
            <a:endParaRPr lang="en-US" kern="1200">
              <a:solidFill>
                <a:prstClr val="white"/>
              </a:solidFill>
              <a:latin typeface="Arial" pitchFamily="34" charset="0"/>
              <a:ea typeface="+mn-ea"/>
              <a:cs typeface="B Jadid" pitchFamily="2" charset="-78"/>
            </a:endParaRPr>
          </a:p>
        </p:txBody>
      </p:sp>
      <p:sp>
        <p:nvSpPr>
          <p:cNvPr id="36874" name="Text Box 12"/>
          <p:cNvSpPr txBox="1">
            <a:spLocks noChangeArrowheads="1"/>
          </p:cNvSpPr>
          <p:nvPr/>
        </p:nvSpPr>
        <p:spPr bwMode="auto">
          <a:xfrm>
            <a:off x="2732088" y="3803650"/>
            <a:ext cx="273050" cy="366713"/>
          </a:xfrm>
          <a:prstGeom prst="rect">
            <a:avLst/>
          </a:prstGeom>
          <a:noFill/>
          <a:ln w="9525">
            <a:noFill/>
            <a:miter lim="800000"/>
            <a:headEnd/>
            <a:tailEnd/>
          </a:ln>
        </p:spPr>
        <p:txBody>
          <a:bodyPr wrap="none">
            <a:spAutoFit/>
          </a:bodyPr>
          <a:lstStyle/>
          <a:p>
            <a:pPr algn="r" rtl="1" fontAlgn="base">
              <a:spcBef>
                <a:spcPct val="0"/>
              </a:spcBef>
              <a:spcAft>
                <a:spcPct val="0"/>
              </a:spcAft>
            </a:pPr>
            <a:r>
              <a:rPr lang="fa-IR" kern="1200">
                <a:solidFill>
                  <a:srgbClr val="FF0000"/>
                </a:solidFill>
                <a:latin typeface="Arial" pitchFamily="34" charset="0"/>
                <a:ea typeface="+mn-ea"/>
                <a:cs typeface="B Jadid" pitchFamily="2" charset="-78"/>
              </a:rPr>
              <a:t>1</a:t>
            </a:r>
            <a:endParaRPr lang="en-US" kern="1200">
              <a:solidFill>
                <a:srgbClr val="FF0000"/>
              </a:solidFill>
              <a:latin typeface="Arial" pitchFamily="34" charset="0"/>
              <a:ea typeface="+mn-ea"/>
              <a:cs typeface="B Jadid" pitchFamily="2" charset="-78"/>
            </a:endParaRPr>
          </a:p>
        </p:txBody>
      </p:sp>
      <p:sp>
        <p:nvSpPr>
          <p:cNvPr id="36875" name="Text Box 13"/>
          <p:cNvSpPr txBox="1">
            <a:spLocks noChangeArrowheads="1"/>
          </p:cNvSpPr>
          <p:nvPr/>
        </p:nvSpPr>
        <p:spPr bwMode="auto">
          <a:xfrm>
            <a:off x="4819650" y="2579688"/>
            <a:ext cx="217488" cy="366712"/>
          </a:xfrm>
          <a:prstGeom prst="rect">
            <a:avLst/>
          </a:prstGeom>
          <a:noFill/>
          <a:ln w="9525">
            <a:noFill/>
            <a:miter lim="800000"/>
            <a:headEnd/>
            <a:tailEnd/>
          </a:ln>
        </p:spPr>
        <p:txBody>
          <a:bodyPr>
            <a:spAutoFit/>
          </a:bodyPr>
          <a:lstStyle/>
          <a:p>
            <a:pPr algn="r" rtl="1" fontAlgn="base">
              <a:spcBef>
                <a:spcPct val="50000"/>
              </a:spcBef>
              <a:spcAft>
                <a:spcPct val="0"/>
              </a:spcAft>
            </a:pPr>
            <a:r>
              <a:rPr lang="fa-IR" kern="1200">
                <a:solidFill>
                  <a:srgbClr val="FF0000"/>
                </a:solidFill>
                <a:latin typeface="Arial" pitchFamily="34" charset="0"/>
                <a:ea typeface="+mn-ea"/>
                <a:cs typeface="B Jadid" pitchFamily="2" charset="-78"/>
              </a:rPr>
              <a:t>4</a:t>
            </a:r>
            <a:endParaRPr lang="en-US" kern="1200">
              <a:solidFill>
                <a:srgbClr val="FF0000"/>
              </a:solidFill>
              <a:latin typeface="Arial" pitchFamily="34" charset="0"/>
              <a:ea typeface="+mn-ea"/>
              <a:cs typeface="B Jadid" pitchFamily="2" charset="-78"/>
            </a:endParaRPr>
          </a:p>
        </p:txBody>
      </p:sp>
      <p:sp>
        <p:nvSpPr>
          <p:cNvPr id="36876" name="Text Box 14"/>
          <p:cNvSpPr txBox="1">
            <a:spLocks noChangeArrowheads="1"/>
          </p:cNvSpPr>
          <p:nvPr/>
        </p:nvSpPr>
        <p:spPr bwMode="auto">
          <a:xfrm>
            <a:off x="3019425" y="3300413"/>
            <a:ext cx="288925" cy="366712"/>
          </a:xfrm>
          <a:prstGeom prst="rect">
            <a:avLst/>
          </a:prstGeom>
          <a:noFill/>
          <a:ln w="9525">
            <a:noFill/>
            <a:miter lim="800000"/>
            <a:headEnd/>
            <a:tailEnd/>
          </a:ln>
        </p:spPr>
        <p:txBody>
          <a:bodyPr>
            <a:spAutoFit/>
          </a:bodyPr>
          <a:lstStyle/>
          <a:p>
            <a:pPr algn="r" rtl="1" fontAlgn="base">
              <a:spcBef>
                <a:spcPct val="50000"/>
              </a:spcBef>
              <a:spcAft>
                <a:spcPct val="0"/>
              </a:spcAft>
            </a:pPr>
            <a:r>
              <a:rPr lang="fa-IR" kern="1200">
                <a:solidFill>
                  <a:srgbClr val="FF0000"/>
                </a:solidFill>
                <a:latin typeface="Arial" pitchFamily="34" charset="0"/>
                <a:ea typeface="+mn-ea"/>
                <a:cs typeface="B Jadid" pitchFamily="2" charset="-78"/>
              </a:rPr>
              <a:t>5</a:t>
            </a:r>
            <a:endParaRPr lang="en-US" kern="1200">
              <a:solidFill>
                <a:srgbClr val="FF0000"/>
              </a:solidFill>
              <a:latin typeface="Arial" pitchFamily="34" charset="0"/>
              <a:ea typeface="+mn-ea"/>
              <a:cs typeface="B Jadid" pitchFamily="2" charset="-78"/>
            </a:endParaRPr>
          </a:p>
        </p:txBody>
      </p:sp>
      <p:sp>
        <p:nvSpPr>
          <p:cNvPr id="36877" name="Text Box 15"/>
          <p:cNvSpPr txBox="1">
            <a:spLocks noChangeArrowheads="1"/>
          </p:cNvSpPr>
          <p:nvPr/>
        </p:nvSpPr>
        <p:spPr bwMode="auto">
          <a:xfrm>
            <a:off x="4748213" y="3227388"/>
            <a:ext cx="215900" cy="366712"/>
          </a:xfrm>
          <a:prstGeom prst="rect">
            <a:avLst/>
          </a:prstGeom>
          <a:noFill/>
          <a:ln w="9525">
            <a:noFill/>
            <a:miter lim="800000"/>
            <a:headEnd/>
            <a:tailEnd/>
          </a:ln>
        </p:spPr>
        <p:txBody>
          <a:bodyPr>
            <a:spAutoFit/>
          </a:bodyPr>
          <a:lstStyle/>
          <a:p>
            <a:pPr algn="r" rtl="1" fontAlgn="base">
              <a:spcBef>
                <a:spcPct val="50000"/>
              </a:spcBef>
              <a:spcAft>
                <a:spcPct val="0"/>
              </a:spcAft>
            </a:pPr>
            <a:r>
              <a:rPr lang="fa-IR" kern="1200">
                <a:solidFill>
                  <a:srgbClr val="FF0000"/>
                </a:solidFill>
                <a:latin typeface="Arial" pitchFamily="34" charset="0"/>
                <a:ea typeface="+mn-ea"/>
                <a:cs typeface="B Jadid" pitchFamily="2" charset="-78"/>
              </a:rPr>
              <a:t>7</a:t>
            </a:r>
            <a:endParaRPr lang="en-US" kern="1200">
              <a:solidFill>
                <a:srgbClr val="FF0000"/>
              </a:solidFill>
              <a:latin typeface="Arial" pitchFamily="34" charset="0"/>
              <a:ea typeface="+mn-ea"/>
              <a:cs typeface="B Jadid" pitchFamily="2" charset="-78"/>
            </a:endParaRPr>
          </a:p>
        </p:txBody>
      </p:sp>
      <p:sp>
        <p:nvSpPr>
          <p:cNvPr id="36878" name="Text Box 16"/>
          <p:cNvSpPr txBox="1">
            <a:spLocks noChangeArrowheads="1"/>
          </p:cNvSpPr>
          <p:nvPr/>
        </p:nvSpPr>
        <p:spPr bwMode="auto">
          <a:xfrm>
            <a:off x="3884613" y="2363788"/>
            <a:ext cx="215900" cy="366712"/>
          </a:xfrm>
          <a:prstGeom prst="rect">
            <a:avLst/>
          </a:prstGeom>
          <a:noFill/>
          <a:ln w="9525">
            <a:noFill/>
            <a:miter lim="800000"/>
            <a:headEnd/>
            <a:tailEnd/>
          </a:ln>
        </p:spPr>
        <p:txBody>
          <a:bodyPr>
            <a:spAutoFit/>
          </a:bodyPr>
          <a:lstStyle/>
          <a:p>
            <a:pPr algn="r" rtl="1" fontAlgn="base">
              <a:spcBef>
                <a:spcPct val="50000"/>
              </a:spcBef>
              <a:spcAft>
                <a:spcPct val="0"/>
              </a:spcAft>
            </a:pPr>
            <a:r>
              <a:rPr lang="fa-IR" kern="1200">
                <a:solidFill>
                  <a:srgbClr val="FF0000"/>
                </a:solidFill>
                <a:latin typeface="Arial" pitchFamily="34" charset="0"/>
                <a:ea typeface="+mn-ea"/>
                <a:cs typeface="B Jadid" pitchFamily="2" charset="-78"/>
              </a:rPr>
              <a:t>5</a:t>
            </a:r>
            <a:endParaRPr lang="en-US" kern="1200">
              <a:solidFill>
                <a:srgbClr val="FF0000"/>
              </a:solidFill>
              <a:latin typeface="Arial" pitchFamily="34" charset="0"/>
              <a:ea typeface="+mn-ea"/>
              <a:cs typeface="B Jadid" pitchFamily="2" charset="-78"/>
            </a:endParaRPr>
          </a:p>
        </p:txBody>
      </p:sp>
      <p:sp>
        <p:nvSpPr>
          <p:cNvPr id="36879" name="Text Box 17"/>
          <p:cNvSpPr txBox="1">
            <a:spLocks noChangeArrowheads="1"/>
          </p:cNvSpPr>
          <p:nvPr/>
        </p:nvSpPr>
        <p:spPr bwMode="auto">
          <a:xfrm>
            <a:off x="1868488" y="3300413"/>
            <a:ext cx="215900" cy="366712"/>
          </a:xfrm>
          <a:prstGeom prst="rect">
            <a:avLst/>
          </a:prstGeom>
          <a:noFill/>
          <a:ln w="9525">
            <a:noFill/>
            <a:miter lim="800000"/>
            <a:headEnd/>
            <a:tailEnd/>
          </a:ln>
        </p:spPr>
        <p:txBody>
          <a:bodyPr>
            <a:spAutoFit/>
          </a:bodyPr>
          <a:lstStyle/>
          <a:p>
            <a:pPr algn="r" rtl="1" fontAlgn="base">
              <a:spcBef>
                <a:spcPct val="50000"/>
              </a:spcBef>
              <a:spcAft>
                <a:spcPct val="0"/>
              </a:spcAft>
            </a:pPr>
            <a:r>
              <a:rPr lang="fa-IR" kern="1200">
                <a:solidFill>
                  <a:srgbClr val="FF0000"/>
                </a:solidFill>
                <a:latin typeface="Arial" pitchFamily="34" charset="0"/>
                <a:ea typeface="+mn-ea"/>
                <a:cs typeface="B Jadid" pitchFamily="2" charset="-78"/>
              </a:rPr>
              <a:t>7</a:t>
            </a:r>
            <a:endParaRPr lang="en-US" kern="1200">
              <a:solidFill>
                <a:srgbClr val="FF0000"/>
              </a:solidFill>
              <a:latin typeface="Arial" pitchFamily="34" charset="0"/>
              <a:ea typeface="+mn-ea"/>
              <a:cs typeface="B Jadid" pitchFamily="2" charset="-78"/>
            </a:endParaRPr>
          </a:p>
        </p:txBody>
      </p:sp>
      <p:sp>
        <p:nvSpPr>
          <p:cNvPr id="36880" name="Text Box 18"/>
          <p:cNvSpPr txBox="1">
            <a:spLocks noChangeArrowheads="1"/>
          </p:cNvSpPr>
          <p:nvPr/>
        </p:nvSpPr>
        <p:spPr bwMode="auto">
          <a:xfrm>
            <a:off x="2876550" y="5676900"/>
            <a:ext cx="360363" cy="366713"/>
          </a:xfrm>
          <a:prstGeom prst="rect">
            <a:avLst/>
          </a:prstGeom>
          <a:noFill/>
          <a:ln w="9525">
            <a:noFill/>
            <a:miter lim="800000"/>
            <a:headEnd/>
            <a:tailEnd/>
          </a:ln>
        </p:spPr>
        <p:txBody>
          <a:bodyPr>
            <a:spAutoFit/>
          </a:bodyPr>
          <a:lstStyle/>
          <a:p>
            <a:pPr algn="r" rtl="1" fontAlgn="base">
              <a:spcBef>
                <a:spcPct val="50000"/>
              </a:spcBef>
              <a:spcAft>
                <a:spcPct val="0"/>
              </a:spcAft>
            </a:pPr>
            <a:r>
              <a:rPr lang="fa-IR" kern="1200">
                <a:solidFill>
                  <a:srgbClr val="FF0000"/>
                </a:solidFill>
                <a:latin typeface="Arial" pitchFamily="34" charset="0"/>
                <a:ea typeface="+mn-ea"/>
                <a:cs typeface="B Jadid" pitchFamily="2" charset="-78"/>
              </a:rPr>
              <a:t>6</a:t>
            </a:r>
            <a:endParaRPr lang="en-US" kern="1200">
              <a:solidFill>
                <a:srgbClr val="FF0000"/>
              </a:solidFill>
              <a:latin typeface="Arial" pitchFamily="34" charset="0"/>
              <a:ea typeface="+mn-ea"/>
              <a:cs typeface="B Jadid" pitchFamily="2" charset="-78"/>
            </a:endParaRPr>
          </a:p>
        </p:txBody>
      </p:sp>
    </p:spTree>
    <p:extLst>
      <p:ext uri="{BB962C8B-B14F-4D97-AF65-F5344CB8AC3E}">
        <p14:creationId xmlns="" xmlns:p14="http://schemas.microsoft.com/office/powerpoint/2010/main" val="856952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5"/>
          <p:cNvSpPr txBox="1">
            <a:spLocks noChangeArrowheads="1"/>
          </p:cNvSpPr>
          <p:nvPr/>
        </p:nvSpPr>
        <p:spPr bwMode="auto">
          <a:xfrm>
            <a:off x="571500" y="1071563"/>
            <a:ext cx="8175625" cy="1016000"/>
          </a:xfrm>
          <a:prstGeom prst="rect">
            <a:avLst/>
          </a:prstGeom>
          <a:noFill/>
          <a:ln w="9525">
            <a:noFill/>
            <a:miter lim="800000"/>
            <a:headEnd/>
            <a:tailEnd/>
          </a:ln>
        </p:spPr>
        <p:txBody>
          <a:bodyPr>
            <a:spAutoFit/>
          </a:bodyPr>
          <a:lstStyle/>
          <a:p>
            <a:pPr algn="r" rtl="1" fontAlgn="base">
              <a:spcBef>
                <a:spcPct val="50000"/>
              </a:spcBef>
              <a:spcAft>
                <a:spcPct val="0"/>
              </a:spcAft>
            </a:pPr>
            <a:r>
              <a:rPr lang="fa-IR" sz="2000" kern="1200">
                <a:solidFill>
                  <a:prstClr val="white"/>
                </a:solidFill>
                <a:latin typeface="Arial" pitchFamily="34" charset="0"/>
                <a:ea typeface="+mn-ea"/>
                <a:cs typeface="B Ferdosi" pitchFamily="2" charset="-78"/>
              </a:rPr>
              <a:t>سطح تجاری مجموعه نسبت به کل زیر بنا نسبتا پایین میباشد و فضای باز بسیاری در مجموعه پیش بینی شده است این امر سبب گردیده مراجعه کنندگان بتوانند با گردش در فضای داخلی و امکان استراحت و توقف اوقات فراغت خود را سپری کنند. </a:t>
            </a:r>
            <a:endParaRPr lang="en-US" sz="2000" kern="1200">
              <a:solidFill>
                <a:prstClr val="white"/>
              </a:solidFill>
              <a:latin typeface="Arial" pitchFamily="34" charset="0"/>
              <a:ea typeface="+mn-ea"/>
              <a:cs typeface="B Ferdosi" pitchFamily="2" charset="-78"/>
            </a:endParaRPr>
          </a:p>
        </p:txBody>
      </p:sp>
      <p:pic>
        <p:nvPicPr>
          <p:cNvPr id="94216" name="Picture 8" descr="Picture 008"/>
          <p:cNvPicPr>
            <a:picLocks noChangeAspect="1" noChangeArrowheads="1"/>
          </p:cNvPicPr>
          <p:nvPr/>
        </p:nvPicPr>
        <p:blipFill>
          <a:blip r:embed="rId2" cstate="print">
            <a:lum contrast="10000"/>
          </a:blip>
          <a:srcRect/>
          <a:stretch>
            <a:fillRect/>
          </a:stretch>
        </p:blipFill>
        <p:spPr bwMode="auto">
          <a:xfrm>
            <a:off x="714348" y="4857760"/>
            <a:ext cx="7831451" cy="15716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4217" name="Picture 9" descr="Picture 016"/>
          <p:cNvPicPr>
            <a:picLocks noChangeAspect="1" noChangeArrowheads="1"/>
          </p:cNvPicPr>
          <p:nvPr/>
        </p:nvPicPr>
        <p:blipFill>
          <a:blip r:embed="rId3" cstate="print">
            <a:lum contrast="10000"/>
          </a:blip>
          <a:srcRect/>
          <a:stretch>
            <a:fillRect/>
          </a:stretch>
        </p:blipFill>
        <p:spPr bwMode="auto">
          <a:xfrm>
            <a:off x="1500166" y="2285992"/>
            <a:ext cx="6431344" cy="21247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itle 1"/>
          <p:cNvSpPr txBox="1">
            <a:spLocks/>
          </p:cNvSpPr>
          <p:nvPr/>
        </p:nvSpPr>
        <p:spPr>
          <a:xfrm>
            <a:off x="457200" y="274638"/>
            <a:ext cx="8229600" cy="1143000"/>
          </a:xfrm>
          <a:prstGeom prst="rect">
            <a:avLst/>
          </a:prstGeom>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r" rtl="1">
              <a:spcBef>
                <a:spcPct val="0"/>
              </a:spcBef>
              <a:defRPr/>
            </a:pPr>
            <a:r>
              <a:rPr lang="fa-IR" sz="2800" b="1" kern="1200" dirty="0">
                <a:ln w="11430"/>
                <a:gradFill>
                  <a:gsLst>
                    <a:gs pos="0">
                      <a:srgbClr val="C19859">
                        <a:tint val="90000"/>
                        <a:satMod val="120000"/>
                      </a:srgbClr>
                    </a:gs>
                    <a:gs pos="25000">
                      <a:srgbClr val="C19859">
                        <a:tint val="93000"/>
                        <a:satMod val="120000"/>
                      </a:srgbClr>
                    </a:gs>
                    <a:gs pos="50000">
                      <a:srgbClr val="C19859">
                        <a:shade val="89000"/>
                        <a:satMod val="110000"/>
                      </a:srgbClr>
                    </a:gs>
                    <a:gs pos="75000">
                      <a:srgbClr val="C19859">
                        <a:tint val="93000"/>
                        <a:satMod val="120000"/>
                      </a:srgbClr>
                    </a:gs>
                    <a:gs pos="100000">
                      <a:srgbClr val="C19859">
                        <a:tint val="90000"/>
                        <a:satMod val="120000"/>
                      </a:srgbClr>
                    </a:gs>
                  </a:gsLst>
                  <a:lin ang="5400000"/>
                </a:gradFill>
                <a:effectLst>
                  <a:outerShdw blurRad="80000" dist="40000" dir="5040000" algn="tl">
                    <a:srgbClr val="000000">
                      <a:alpha val="30000"/>
                    </a:srgbClr>
                  </a:outerShdw>
                </a:effectLst>
                <a:latin typeface="Franklin Gothic Book"/>
                <a:ea typeface="+mn-ea"/>
                <a:cs typeface="B Sina" pitchFamily="2" charset="-78"/>
              </a:rPr>
              <a:t>فضای داخلی </a:t>
            </a:r>
            <a:endParaRPr lang="en-US" sz="2800" b="1" kern="1200" dirty="0">
              <a:ln w="11430"/>
              <a:gradFill>
                <a:gsLst>
                  <a:gs pos="0">
                    <a:srgbClr val="C19859">
                      <a:tint val="90000"/>
                      <a:satMod val="120000"/>
                    </a:srgbClr>
                  </a:gs>
                  <a:gs pos="25000">
                    <a:srgbClr val="C19859">
                      <a:tint val="93000"/>
                      <a:satMod val="120000"/>
                    </a:srgbClr>
                  </a:gs>
                  <a:gs pos="50000">
                    <a:srgbClr val="C19859">
                      <a:shade val="89000"/>
                      <a:satMod val="110000"/>
                    </a:srgbClr>
                  </a:gs>
                  <a:gs pos="75000">
                    <a:srgbClr val="C19859">
                      <a:tint val="93000"/>
                      <a:satMod val="120000"/>
                    </a:srgbClr>
                  </a:gs>
                  <a:gs pos="100000">
                    <a:srgbClr val="C19859">
                      <a:tint val="90000"/>
                      <a:satMod val="120000"/>
                    </a:srgbClr>
                  </a:gs>
                </a:gsLst>
                <a:lin ang="5400000"/>
              </a:gradFill>
              <a:effectLst>
                <a:outerShdw blurRad="80000" dist="40000" dir="5040000" algn="tl">
                  <a:srgbClr val="000000">
                    <a:alpha val="30000"/>
                  </a:srgbClr>
                </a:outerShdw>
              </a:effectLst>
              <a:latin typeface="Franklin Gothic Book"/>
              <a:ea typeface="+mn-ea"/>
              <a:cs typeface="B Sina" pitchFamily="2" charset="-78"/>
            </a:endParaRPr>
          </a:p>
        </p:txBody>
      </p:sp>
    </p:spTree>
    <p:extLst>
      <p:ext uri="{BB962C8B-B14F-4D97-AF65-F5344CB8AC3E}">
        <p14:creationId xmlns="" xmlns:p14="http://schemas.microsoft.com/office/powerpoint/2010/main" val="351634492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5"/>
          <p:cNvSpPr txBox="1">
            <a:spLocks noChangeArrowheads="1"/>
          </p:cNvSpPr>
          <p:nvPr/>
        </p:nvSpPr>
        <p:spPr bwMode="auto">
          <a:xfrm>
            <a:off x="500063" y="928688"/>
            <a:ext cx="8178800" cy="1016000"/>
          </a:xfrm>
          <a:prstGeom prst="rect">
            <a:avLst/>
          </a:prstGeom>
          <a:noFill/>
          <a:ln w="9525">
            <a:noFill/>
            <a:miter lim="800000"/>
            <a:headEnd/>
            <a:tailEnd/>
          </a:ln>
        </p:spPr>
        <p:txBody>
          <a:bodyPr>
            <a:spAutoFit/>
          </a:bodyPr>
          <a:lstStyle/>
          <a:p>
            <a:pPr algn="r" rtl="1" fontAlgn="base">
              <a:spcBef>
                <a:spcPct val="0"/>
              </a:spcBef>
              <a:spcAft>
                <a:spcPct val="0"/>
              </a:spcAft>
            </a:pPr>
            <a:r>
              <a:rPr lang="fa-IR" sz="2000" b="1" kern="1200">
                <a:solidFill>
                  <a:prstClr val="white"/>
                </a:solidFill>
                <a:latin typeface="Arial" pitchFamily="34" charset="0"/>
                <a:ea typeface="+mn-ea"/>
                <a:cs typeface="B Ferdosi" pitchFamily="2" charset="-78"/>
              </a:rPr>
              <a:t>برای ایجاد فضای دلنشین و طبیعی در فضای مرکزی مجموعه و همچنین ایجاد مقیاس فضایی از ترکیب درختان طبیعی و مصنوعی استفاده شده است که تاثیر مثبتی بر مراجعین و کارکنان داخل مجموعه داشته است و باعث ایجاد یک فضای طبیعی در فضای داخلی شده است. </a:t>
            </a:r>
            <a:endParaRPr lang="en-US" sz="2000" b="1" kern="1200">
              <a:solidFill>
                <a:prstClr val="white"/>
              </a:solidFill>
              <a:latin typeface="Arial" pitchFamily="34" charset="0"/>
              <a:ea typeface="+mn-ea"/>
              <a:cs typeface="B Ferdosi" pitchFamily="2" charset="-78"/>
            </a:endParaRPr>
          </a:p>
        </p:txBody>
      </p:sp>
      <p:pic>
        <p:nvPicPr>
          <p:cNvPr id="93191" name="Picture 7" descr="Picture 006"/>
          <p:cNvPicPr>
            <a:picLocks noChangeAspect="1" noChangeArrowheads="1"/>
          </p:cNvPicPr>
          <p:nvPr/>
        </p:nvPicPr>
        <p:blipFill>
          <a:blip r:embed="rId2" cstate="print">
            <a:lum contrast="10000"/>
          </a:blip>
          <a:srcRect/>
          <a:stretch>
            <a:fillRect/>
          </a:stretch>
        </p:blipFill>
        <p:spPr bwMode="auto">
          <a:xfrm>
            <a:off x="1643042" y="2000240"/>
            <a:ext cx="5572164" cy="4619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itle 1"/>
          <p:cNvSpPr txBox="1">
            <a:spLocks/>
          </p:cNvSpPr>
          <p:nvPr/>
        </p:nvSpPr>
        <p:spPr>
          <a:xfrm>
            <a:off x="457200" y="274638"/>
            <a:ext cx="8229600" cy="1143000"/>
          </a:xfrm>
          <a:prstGeom prst="rect">
            <a:avLst/>
          </a:prstGeom>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r" rtl="1">
              <a:spcBef>
                <a:spcPct val="0"/>
              </a:spcBef>
              <a:defRPr/>
            </a:pPr>
            <a:r>
              <a:rPr lang="fa-IR" sz="2800" b="1" kern="1200" dirty="0">
                <a:ln w="11430"/>
                <a:gradFill>
                  <a:gsLst>
                    <a:gs pos="0">
                      <a:srgbClr val="C19859">
                        <a:tint val="90000"/>
                        <a:satMod val="120000"/>
                      </a:srgbClr>
                    </a:gs>
                    <a:gs pos="25000">
                      <a:srgbClr val="C19859">
                        <a:tint val="93000"/>
                        <a:satMod val="120000"/>
                      </a:srgbClr>
                    </a:gs>
                    <a:gs pos="50000">
                      <a:srgbClr val="C19859">
                        <a:shade val="89000"/>
                        <a:satMod val="110000"/>
                      </a:srgbClr>
                    </a:gs>
                    <a:gs pos="75000">
                      <a:srgbClr val="C19859">
                        <a:tint val="93000"/>
                        <a:satMod val="120000"/>
                      </a:srgbClr>
                    </a:gs>
                    <a:gs pos="100000">
                      <a:srgbClr val="C19859">
                        <a:tint val="90000"/>
                        <a:satMod val="120000"/>
                      </a:srgbClr>
                    </a:gs>
                  </a:gsLst>
                  <a:lin ang="5400000"/>
                </a:gradFill>
                <a:effectLst>
                  <a:outerShdw blurRad="80000" dist="40000" dir="5040000" algn="tl">
                    <a:srgbClr val="000000">
                      <a:alpha val="30000"/>
                    </a:srgbClr>
                  </a:outerShdw>
                </a:effectLst>
                <a:latin typeface="Franklin Gothic Book"/>
                <a:ea typeface="+mn-ea"/>
                <a:cs typeface="B Sina" pitchFamily="2" charset="-78"/>
              </a:rPr>
              <a:t>فضای داخلی </a:t>
            </a:r>
            <a:endParaRPr lang="en-US" sz="2800" b="1" kern="1200" dirty="0">
              <a:ln w="11430"/>
              <a:gradFill>
                <a:gsLst>
                  <a:gs pos="0">
                    <a:srgbClr val="C19859">
                      <a:tint val="90000"/>
                      <a:satMod val="120000"/>
                    </a:srgbClr>
                  </a:gs>
                  <a:gs pos="25000">
                    <a:srgbClr val="C19859">
                      <a:tint val="93000"/>
                      <a:satMod val="120000"/>
                    </a:srgbClr>
                  </a:gs>
                  <a:gs pos="50000">
                    <a:srgbClr val="C19859">
                      <a:shade val="89000"/>
                      <a:satMod val="110000"/>
                    </a:srgbClr>
                  </a:gs>
                  <a:gs pos="75000">
                    <a:srgbClr val="C19859">
                      <a:tint val="93000"/>
                      <a:satMod val="120000"/>
                    </a:srgbClr>
                  </a:gs>
                  <a:gs pos="100000">
                    <a:srgbClr val="C19859">
                      <a:tint val="90000"/>
                      <a:satMod val="120000"/>
                    </a:srgbClr>
                  </a:gs>
                </a:gsLst>
                <a:lin ang="5400000"/>
              </a:gradFill>
              <a:effectLst>
                <a:outerShdw blurRad="80000" dist="40000" dir="5040000" algn="tl">
                  <a:srgbClr val="000000">
                    <a:alpha val="30000"/>
                  </a:srgbClr>
                </a:outerShdw>
              </a:effectLst>
              <a:latin typeface="Franklin Gothic Book"/>
              <a:ea typeface="+mn-ea"/>
              <a:cs typeface="B Sina" pitchFamily="2" charset="-78"/>
            </a:endParaRPr>
          </a:p>
        </p:txBody>
      </p:sp>
    </p:spTree>
    <p:extLst>
      <p:ext uri="{BB962C8B-B14F-4D97-AF65-F5344CB8AC3E}">
        <p14:creationId xmlns="" xmlns:p14="http://schemas.microsoft.com/office/powerpoint/2010/main" val="294733071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4"/>
          <p:cNvSpPr txBox="1">
            <a:spLocks noChangeArrowheads="1"/>
          </p:cNvSpPr>
          <p:nvPr/>
        </p:nvSpPr>
        <p:spPr bwMode="auto">
          <a:xfrm>
            <a:off x="5500688" y="1000125"/>
            <a:ext cx="3095625" cy="3046413"/>
          </a:xfrm>
          <a:prstGeom prst="rect">
            <a:avLst/>
          </a:prstGeom>
          <a:noFill/>
          <a:ln w="9525">
            <a:noFill/>
            <a:miter lim="800000"/>
            <a:headEnd/>
            <a:tailEnd/>
          </a:ln>
        </p:spPr>
        <p:txBody>
          <a:bodyPr>
            <a:spAutoFit/>
          </a:bodyPr>
          <a:lstStyle/>
          <a:p>
            <a:pPr algn="r" rtl="1" fontAlgn="base">
              <a:spcBef>
                <a:spcPct val="50000"/>
              </a:spcBef>
              <a:spcAft>
                <a:spcPct val="0"/>
              </a:spcAft>
            </a:pPr>
            <a:r>
              <a:rPr lang="fa-IR" sz="2400" b="1" kern="1200">
                <a:solidFill>
                  <a:prstClr val="white"/>
                </a:solidFill>
                <a:latin typeface="Arial" pitchFamily="34" charset="0"/>
                <a:ea typeface="+mn-ea"/>
                <a:cs typeface="B Ferdosi" pitchFamily="2" charset="-78"/>
              </a:rPr>
              <a:t>سقف سالن مرکزی بصورت شبکه ای از خرپاهای فلزی طراحی شده است که بوسیله نور گیر های شیشه ای  پوشیده شده ااست. بمنظور کاهش شدت نور آفتاب در ااین نورگیرها از ترکیب صفحات آلومینیم و شیشه استفاده شده است.  </a:t>
            </a:r>
            <a:endParaRPr lang="en-US" sz="2400" b="1" kern="1200">
              <a:solidFill>
                <a:prstClr val="white"/>
              </a:solidFill>
              <a:latin typeface="Arial" pitchFamily="34" charset="0"/>
              <a:ea typeface="+mn-ea"/>
              <a:cs typeface="B Ferdosi" pitchFamily="2" charset="-78"/>
            </a:endParaRPr>
          </a:p>
        </p:txBody>
      </p:sp>
      <p:pic>
        <p:nvPicPr>
          <p:cNvPr id="102405" name="Picture 5" descr="Picture 017"/>
          <p:cNvPicPr>
            <a:picLocks noChangeAspect="1" noChangeArrowheads="1"/>
          </p:cNvPicPr>
          <p:nvPr/>
        </p:nvPicPr>
        <p:blipFill>
          <a:blip r:embed="rId2" cstate="print">
            <a:lum contrast="10000"/>
          </a:blip>
          <a:srcRect/>
          <a:stretch>
            <a:fillRect/>
          </a:stretch>
        </p:blipFill>
        <p:spPr bwMode="auto">
          <a:xfrm>
            <a:off x="500034" y="428604"/>
            <a:ext cx="4143404" cy="36918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407" name="Picture 7" descr="Picture 023"/>
          <p:cNvPicPr>
            <a:picLocks noChangeAspect="1" noChangeArrowheads="1"/>
          </p:cNvPicPr>
          <p:nvPr/>
        </p:nvPicPr>
        <p:blipFill>
          <a:blip r:embed="rId3" cstate="print">
            <a:lum contrast="10000"/>
          </a:blip>
          <a:srcRect/>
          <a:stretch>
            <a:fillRect/>
          </a:stretch>
        </p:blipFill>
        <p:spPr bwMode="auto">
          <a:xfrm>
            <a:off x="1785918" y="4286256"/>
            <a:ext cx="5643602" cy="23628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itle 1"/>
          <p:cNvSpPr txBox="1">
            <a:spLocks/>
          </p:cNvSpPr>
          <p:nvPr/>
        </p:nvSpPr>
        <p:spPr>
          <a:xfrm>
            <a:off x="457200" y="274638"/>
            <a:ext cx="8229600" cy="1143000"/>
          </a:xfrm>
          <a:prstGeom prst="rect">
            <a:avLst/>
          </a:prstGeom>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r" rtl="1">
              <a:spcBef>
                <a:spcPct val="0"/>
              </a:spcBef>
              <a:defRPr/>
            </a:pPr>
            <a:r>
              <a:rPr lang="fa-IR" sz="2800" b="1" kern="1200" dirty="0">
                <a:ln w="11430"/>
                <a:gradFill>
                  <a:gsLst>
                    <a:gs pos="0">
                      <a:srgbClr val="C19859">
                        <a:tint val="90000"/>
                        <a:satMod val="120000"/>
                      </a:srgbClr>
                    </a:gs>
                    <a:gs pos="25000">
                      <a:srgbClr val="C19859">
                        <a:tint val="93000"/>
                        <a:satMod val="120000"/>
                      </a:srgbClr>
                    </a:gs>
                    <a:gs pos="50000">
                      <a:srgbClr val="C19859">
                        <a:shade val="89000"/>
                        <a:satMod val="110000"/>
                      </a:srgbClr>
                    </a:gs>
                    <a:gs pos="75000">
                      <a:srgbClr val="C19859">
                        <a:tint val="93000"/>
                        <a:satMod val="120000"/>
                      </a:srgbClr>
                    </a:gs>
                    <a:gs pos="100000">
                      <a:srgbClr val="C19859">
                        <a:tint val="90000"/>
                        <a:satMod val="120000"/>
                      </a:srgbClr>
                    </a:gs>
                  </a:gsLst>
                  <a:lin ang="5400000"/>
                </a:gradFill>
                <a:effectLst>
                  <a:outerShdw blurRad="80000" dist="40000" dir="5040000" algn="tl">
                    <a:srgbClr val="000000">
                      <a:alpha val="30000"/>
                    </a:srgbClr>
                  </a:outerShdw>
                </a:effectLst>
                <a:latin typeface="Franklin Gothic Book"/>
                <a:ea typeface="+mn-ea"/>
                <a:cs typeface="B Sina" pitchFamily="2" charset="-78"/>
              </a:rPr>
              <a:t>فضای داخلی </a:t>
            </a:r>
            <a:endParaRPr lang="en-US" sz="2800" b="1" kern="1200" dirty="0">
              <a:ln w="11430"/>
              <a:gradFill>
                <a:gsLst>
                  <a:gs pos="0">
                    <a:srgbClr val="C19859">
                      <a:tint val="90000"/>
                      <a:satMod val="120000"/>
                    </a:srgbClr>
                  </a:gs>
                  <a:gs pos="25000">
                    <a:srgbClr val="C19859">
                      <a:tint val="93000"/>
                      <a:satMod val="120000"/>
                    </a:srgbClr>
                  </a:gs>
                  <a:gs pos="50000">
                    <a:srgbClr val="C19859">
                      <a:shade val="89000"/>
                      <a:satMod val="110000"/>
                    </a:srgbClr>
                  </a:gs>
                  <a:gs pos="75000">
                    <a:srgbClr val="C19859">
                      <a:tint val="93000"/>
                      <a:satMod val="120000"/>
                    </a:srgbClr>
                  </a:gs>
                  <a:gs pos="100000">
                    <a:srgbClr val="C19859">
                      <a:tint val="90000"/>
                      <a:satMod val="120000"/>
                    </a:srgbClr>
                  </a:gs>
                </a:gsLst>
                <a:lin ang="5400000"/>
              </a:gradFill>
              <a:effectLst>
                <a:outerShdw blurRad="80000" dist="40000" dir="5040000" algn="tl">
                  <a:srgbClr val="000000">
                    <a:alpha val="30000"/>
                  </a:srgbClr>
                </a:outerShdw>
              </a:effectLst>
              <a:latin typeface="Franklin Gothic Book"/>
              <a:ea typeface="+mn-ea"/>
              <a:cs typeface="B Sina" pitchFamily="2" charset="-78"/>
            </a:endParaRPr>
          </a:p>
        </p:txBody>
      </p:sp>
    </p:spTree>
    <p:extLst>
      <p:ext uri="{BB962C8B-B14F-4D97-AF65-F5344CB8AC3E}">
        <p14:creationId xmlns="" xmlns:p14="http://schemas.microsoft.com/office/powerpoint/2010/main" val="375353053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6"/>
          <p:cNvSpPr txBox="1">
            <a:spLocks noChangeArrowheads="1"/>
          </p:cNvSpPr>
          <p:nvPr/>
        </p:nvSpPr>
        <p:spPr bwMode="auto">
          <a:xfrm>
            <a:off x="357188" y="928688"/>
            <a:ext cx="8385175" cy="1477962"/>
          </a:xfrm>
          <a:prstGeom prst="rect">
            <a:avLst/>
          </a:prstGeom>
          <a:noFill/>
          <a:ln w="9525">
            <a:noFill/>
            <a:miter lim="800000"/>
            <a:headEnd/>
            <a:tailEnd/>
          </a:ln>
        </p:spPr>
        <p:txBody>
          <a:bodyPr>
            <a:spAutoFit/>
          </a:bodyPr>
          <a:lstStyle/>
          <a:p>
            <a:pPr algn="r" rtl="1" fontAlgn="base">
              <a:spcBef>
                <a:spcPct val="50000"/>
              </a:spcBef>
              <a:spcAft>
                <a:spcPct val="0"/>
              </a:spcAft>
            </a:pPr>
            <a:r>
              <a:rPr lang="fa-IR" sz="2000" kern="1200">
                <a:solidFill>
                  <a:prstClr val="white"/>
                </a:solidFill>
                <a:latin typeface="Arial" pitchFamily="34" charset="0"/>
                <a:ea typeface="+mn-ea"/>
                <a:cs typeface="B Ferdosi" pitchFamily="2" charset="-78"/>
              </a:rPr>
              <a:t>نمای بیرونی بسیار سنگین ومتضاد با فضاهای داخلی طراحی شده است.</a:t>
            </a:r>
          </a:p>
          <a:p>
            <a:pPr algn="r" rtl="1" fontAlgn="base">
              <a:spcBef>
                <a:spcPct val="50000"/>
              </a:spcBef>
              <a:spcAft>
                <a:spcPct val="0"/>
              </a:spcAft>
            </a:pPr>
            <a:r>
              <a:rPr lang="fa-IR" sz="2000" kern="1200">
                <a:solidFill>
                  <a:prstClr val="white"/>
                </a:solidFill>
                <a:latin typeface="Arial" pitchFamily="34" charset="0"/>
                <a:ea typeface="+mn-ea"/>
                <a:cs typeface="B Ferdosi" pitchFamily="2" charset="-78"/>
              </a:rPr>
              <a:t>نمای بیرونی در طبقه همکف با سنگ سیاه پوشانیده شده ودر طبقات بالاتر ترکیب نمای شیشه ای و ورقه های الومینیمی با پوشش رنگ مخصوص کوره ای میباشد که حالت سنگ مانندی را در هماهنگی بانمای طبقه همکف ایجاد نموده است. </a:t>
            </a:r>
            <a:endParaRPr lang="en-US" sz="2000" kern="1200">
              <a:solidFill>
                <a:prstClr val="white"/>
              </a:solidFill>
              <a:latin typeface="Arial" pitchFamily="34" charset="0"/>
              <a:ea typeface="+mn-ea"/>
              <a:cs typeface="B Ferdosi" pitchFamily="2" charset="-78"/>
            </a:endParaRPr>
          </a:p>
        </p:txBody>
      </p:sp>
      <p:pic>
        <p:nvPicPr>
          <p:cNvPr id="91143" name="Picture 7" descr="IMG_0378"/>
          <p:cNvPicPr>
            <a:picLocks noChangeAspect="1" noChangeArrowheads="1"/>
          </p:cNvPicPr>
          <p:nvPr/>
        </p:nvPicPr>
        <p:blipFill>
          <a:blip r:embed="rId2" cstate="print">
            <a:lum contrast="10000"/>
          </a:blip>
          <a:srcRect/>
          <a:stretch>
            <a:fillRect/>
          </a:stretch>
        </p:blipFill>
        <p:spPr bwMode="auto">
          <a:xfrm>
            <a:off x="468313" y="4652963"/>
            <a:ext cx="8207375" cy="19446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1144" name="Picture 8" descr="Picture 012"/>
          <p:cNvPicPr>
            <a:picLocks noChangeAspect="1" noChangeArrowheads="1"/>
          </p:cNvPicPr>
          <p:nvPr/>
        </p:nvPicPr>
        <p:blipFill>
          <a:blip r:embed="rId3" cstate="print">
            <a:lum contrast="10000"/>
          </a:blip>
          <a:srcRect/>
          <a:stretch>
            <a:fillRect/>
          </a:stretch>
        </p:blipFill>
        <p:spPr bwMode="auto">
          <a:xfrm>
            <a:off x="428596" y="2428868"/>
            <a:ext cx="8210549" cy="20875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0965" name="Text Box 9"/>
          <p:cNvSpPr txBox="1">
            <a:spLocks noChangeArrowheads="1"/>
          </p:cNvSpPr>
          <p:nvPr/>
        </p:nvSpPr>
        <p:spPr bwMode="auto">
          <a:xfrm>
            <a:off x="6572250" y="4071938"/>
            <a:ext cx="2016125" cy="396875"/>
          </a:xfrm>
          <a:prstGeom prst="rect">
            <a:avLst/>
          </a:prstGeom>
          <a:noFill/>
          <a:ln w="9525">
            <a:noFill/>
            <a:miter lim="800000"/>
            <a:headEnd/>
            <a:tailEnd/>
          </a:ln>
        </p:spPr>
        <p:txBody>
          <a:bodyPr>
            <a:spAutoFit/>
          </a:bodyPr>
          <a:lstStyle/>
          <a:p>
            <a:pPr algn="r" rtl="1" fontAlgn="base">
              <a:spcBef>
                <a:spcPct val="50000"/>
              </a:spcBef>
              <a:spcAft>
                <a:spcPct val="0"/>
              </a:spcAft>
            </a:pPr>
            <a:r>
              <a:rPr lang="fa-IR" sz="2000" kern="1200">
                <a:solidFill>
                  <a:prstClr val="black"/>
                </a:solidFill>
                <a:latin typeface="Arial" pitchFamily="34" charset="0"/>
                <a:ea typeface="+mn-ea"/>
                <a:cs typeface="B Majid Shadow" pitchFamily="2" charset="-78"/>
              </a:rPr>
              <a:t>نمای شرقی</a:t>
            </a:r>
            <a:endParaRPr lang="en-US" sz="2000" kern="1200">
              <a:solidFill>
                <a:prstClr val="black"/>
              </a:solidFill>
              <a:latin typeface="Arial" pitchFamily="34" charset="0"/>
              <a:ea typeface="+mn-ea"/>
              <a:cs typeface="B Majid Shadow" pitchFamily="2" charset="-78"/>
            </a:endParaRPr>
          </a:p>
        </p:txBody>
      </p:sp>
      <p:sp>
        <p:nvSpPr>
          <p:cNvPr id="40966" name="Text Box 10"/>
          <p:cNvSpPr txBox="1">
            <a:spLocks noChangeArrowheads="1"/>
          </p:cNvSpPr>
          <p:nvPr/>
        </p:nvSpPr>
        <p:spPr bwMode="auto">
          <a:xfrm>
            <a:off x="6804025" y="6165850"/>
            <a:ext cx="1728788" cy="396875"/>
          </a:xfrm>
          <a:prstGeom prst="rect">
            <a:avLst/>
          </a:prstGeom>
          <a:noFill/>
          <a:ln w="9525">
            <a:noFill/>
            <a:miter lim="800000"/>
            <a:headEnd/>
            <a:tailEnd/>
          </a:ln>
        </p:spPr>
        <p:txBody>
          <a:bodyPr>
            <a:spAutoFit/>
          </a:bodyPr>
          <a:lstStyle/>
          <a:p>
            <a:pPr algn="r" rtl="1" fontAlgn="base">
              <a:spcBef>
                <a:spcPct val="50000"/>
              </a:spcBef>
              <a:spcAft>
                <a:spcPct val="0"/>
              </a:spcAft>
            </a:pPr>
            <a:r>
              <a:rPr lang="fa-IR" sz="2000" kern="1200">
                <a:solidFill>
                  <a:prstClr val="white"/>
                </a:solidFill>
                <a:latin typeface="Arial" pitchFamily="34" charset="0"/>
                <a:ea typeface="+mn-ea"/>
                <a:cs typeface="B Majid Shadow" pitchFamily="2" charset="-78"/>
              </a:rPr>
              <a:t>نمای جنوبی</a:t>
            </a:r>
            <a:endParaRPr lang="en-US" sz="2000" kern="1200">
              <a:solidFill>
                <a:prstClr val="white"/>
              </a:solidFill>
              <a:latin typeface="Arial" pitchFamily="34" charset="0"/>
              <a:ea typeface="+mn-ea"/>
              <a:cs typeface="B Majid Shadow" pitchFamily="2" charset="-78"/>
            </a:endParaRPr>
          </a:p>
        </p:txBody>
      </p:sp>
      <p:sp>
        <p:nvSpPr>
          <p:cNvPr id="8" name="Title 1"/>
          <p:cNvSpPr txBox="1">
            <a:spLocks/>
          </p:cNvSpPr>
          <p:nvPr/>
        </p:nvSpPr>
        <p:spPr>
          <a:xfrm>
            <a:off x="457200" y="274638"/>
            <a:ext cx="8229600" cy="1143000"/>
          </a:xfrm>
          <a:prstGeom prst="rect">
            <a:avLst/>
          </a:prstGeom>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r" rtl="1">
              <a:spcBef>
                <a:spcPct val="0"/>
              </a:spcBef>
              <a:defRPr/>
            </a:pPr>
            <a:r>
              <a:rPr lang="fa-IR" sz="2800" b="1" kern="1200" dirty="0">
                <a:ln w="11430"/>
                <a:gradFill>
                  <a:gsLst>
                    <a:gs pos="0">
                      <a:srgbClr val="C19859">
                        <a:tint val="90000"/>
                        <a:satMod val="120000"/>
                      </a:srgbClr>
                    </a:gs>
                    <a:gs pos="25000">
                      <a:srgbClr val="C19859">
                        <a:tint val="93000"/>
                        <a:satMod val="120000"/>
                      </a:srgbClr>
                    </a:gs>
                    <a:gs pos="50000">
                      <a:srgbClr val="C19859">
                        <a:shade val="89000"/>
                        <a:satMod val="110000"/>
                      </a:srgbClr>
                    </a:gs>
                    <a:gs pos="75000">
                      <a:srgbClr val="C19859">
                        <a:tint val="93000"/>
                        <a:satMod val="120000"/>
                      </a:srgbClr>
                    </a:gs>
                    <a:gs pos="100000">
                      <a:srgbClr val="C19859">
                        <a:tint val="90000"/>
                        <a:satMod val="120000"/>
                      </a:srgbClr>
                    </a:gs>
                  </a:gsLst>
                  <a:lin ang="5400000"/>
                </a:gradFill>
                <a:effectLst>
                  <a:outerShdw blurRad="80000" dist="40000" dir="5040000" algn="tl">
                    <a:srgbClr val="000000">
                      <a:alpha val="30000"/>
                    </a:srgbClr>
                  </a:outerShdw>
                </a:effectLst>
                <a:latin typeface="Franklin Gothic Book"/>
                <a:ea typeface="+mn-ea"/>
                <a:cs typeface="B Sina" pitchFamily="2" charset="-78"/>
              </a:rPr>
              <a:t>نمای مجموعه</a:t>
            </a:r>
            <a:endParaRPr lang="en-US" sz="2800" b="1" kern="1200" dirty="0">
              <a:ln w="11430"/>
              <a:gradFill>
                <a:gsLst>
                  <a:gs pos="0">
                    <a:srgbClr val="C19859">
                      <a:tint val="90000"/>
                      <a:satMod val="120000"/>
                    </a:srgbClr>
                  </a:gs>
                  <a:gs pos="25000">
                    <a:srgbClr val="C19859">
                      <a:tint val="93000"/>
                      <a:satMod val="120000"/>
                    </a:srgbClr>
                  </a:gs>
                  <a:gs pos="50000">
                    <a:srgbClr val="C19859">
                      <a:shade val="89000"/>
                      <a:satMod val="110000"/>
                    </a:srgbClr>
                  </a:gs>
                  <a:gs pos="75000">
                    <a:srgbClr val="C19859">
                      <a:tint val="93000"/>
                      <a:satMod val="120000"/>
                    </a:srgbClr>
                  </a:gs>
                  <a:gs pos="100000">
                    <a:srgbClr val="C19859">
                      <a:tint val="90000"/>
                      <a:satMod val="120000"/>
                    </a:srgbClr>
                  </a:gs>
                </a:gsLst>
                <a:lin ang="5400000"/>
              </a:gradFill>
              <a:effectLst>
                <a:outerShdw blurRad="80000" dist="40000" dir="5040000" algn="tl">
                  <a:srgbClr val="000000">
                    <a:alpha val="30000"/>
                  </a:srgbClr>
                </a:outerShdw>
              </a:effectLst>
              <a:latin typeface="Franklin Gothic Book"/>
              <a:ea typeface="+mn-ea"/>
              <a:cs typeface="B Sina" pitchFamily="2" charset="-78"/>
            </a:endParaRPr>
          </a:p>
        </p:txBody>
      </p:sp>
    </p:spTree>
    <p:extLst>
      <p:ext uri="{BB962C8B-B14F-4D97-AF65-F5344CB8AC3E}">
        <p14:creationId xmlns="" xmlns:p14="http://schemas.microsoft.com/office/powerpoint/2010/main" val="323019950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6"/>
          <p:cNvSpPr txBox="1">
            <a:spLocks noChangeArrowheads="1"/>
          </p:cNvSpPr>
          <p:nvPr/>
        </p:nvSpPr>
        <p:spPr bwMode="auto">
          <a:xfrm>
            <a:off x="5929313" y="1500188"/>
            <a:ext cx="2813050" cy="1938337"/>
          </a:xfrm>
          <a:prstGeom prst="rect">
            <a:avLst/>
          </a:prstGeom>
          <a:noFill/>
          <a:ln w="9525">
            <a:noFill/>
            <a:miter lim="800000"/>
            <a:headEnd/>
            <a:tailEnd/>
          </a:ln>
        </p:spPr>
        <p:txBody>
          <a:bodyPr>
            <a:spAutoFit/>
          </a:bodyPr>
          <a:lstStyle/>
          <a:p>
            <a:pPr algn="just" rtl="1" fontAlgn="base">
              <a:spcBef>
                <a:spcPct val="50000"/>
              </a:spcBef>
              <a:spcAft>
                <a:spcPct val="0"/>
              </a:spcAft>
            </a:pPr>
            <a:r>
              <a:rPr lang="fa-IR" sz="2400" kern="1200">
                <a:solidFill>
                  <a:prstClr val="white"/>
                </a:solidFill>
                <a:latin typeface="Arial" pitchFamily="34" charset="0"/>
                <a:ea typeface="+mn-ea"/>
                <a:cs typeface="B Ferdosi" pitchFamily="2" charset="-78"/>
              </a:rPr>
              <a:t>سازه فلزی - پوشش زیر بنای مجموعه در ابعاد  تقریبی 90 در 90 بدون استفاده از درز انبساط وبادبند-ستونها وتیرها همگی صلب .</a:t>
            </a:r>
            <a:endParaRPr lang="en-US" sz="2400" kern="1200">
              <a:solidFill>
                <a:prstClr val="white"/>
              </a:solidFill>
              <a:latin typeface="Arial" pitchFamily="34" charset="0"/>
              <a:ea typeface="+mn-ea"/>
              <a:cs typeface="B Ferdosi" pitchFamily="2" charset="-78"/>
            </a:endParaRPr>
          </a:p>
        </p:txBody>
      </p:sp>
      <p:sp>
        <p:nvSpPr>
          <p:cNvPr id="41987" name="Text Box 8"/>
          <p:cNvSpPr txBox="1">
            <a:spLocks noChangeArrowheads="1"/>
          </p:cNvSpPr>
          <p:nvPr/>
        </p:nvSpPr>
        <p:spPr bwMode="auto">
          <a:xfrm>
            <a:off x="684213" y="2349500"/>
            <a:ext cx="3311525" cy="457200"/>
          </a:xfrm>
          <a:prstGeom prst="rect">
            <a:avLst/>
          </a:prstGeom>
          <a:noFill/>
          <a:ln w="9525">
            <a:noFill/>
            <a:miter lim="800000"/>
            <a:headEnd/>
            <a:tailEnd/>
          </a:ln>
        </p:spPr>
        <p:txBody>
          <a:bodyPr>
            <a:spAutoFit/>
          </a:bodyPr>
          <a:lstStyle/>
          <a:p>
            <a:pPr algn="r" rtl="1" fontAlgn="base">
              <a:spcBef>
                <a:spcPct val="50000"/>
              </a:spcBef>
              <a:spcAft>
                <a:spcPct val="0"/>
              </a:spcAft>
            </a:pPr>
            <a:endParaRPr lang="en-US" sz="2400" kern="1200">
              <a:solidFill>
                <a:prstClr val="white"/>
              </a:solidFill>
              <a:latin typeface="Arial" pitchFamily="34" charset="0"/>
              <a:ea typeface="+mn-ea"/>
              <a:cs typeface="Arial" pitchFamily="34" charset="0"/>
            </a:endParaRPr>
          </a:p>
        </p:txBody>
      </p:sp>
      <p:pic>
        <p:nvPicPr>
          <p:cNvPr id="147465" name="Picture 9" descr="Picture 022"/>
          <p:cNvPicPr>
            <a:picLocks noChangeAspect="1" noChangeArrowheads="1"/>
          </p:cNvPicPr>
          <p:nvPr/>
        </p:nvPicPr>
        <p:blipFill>
          <a:blip r:embed="rId2" cstate="print">
            <a:lum contrast="10000"/>
          </a:blip>
          <a:srcRect/>
          <a:stretch>
            <a:fillRect/>
          </a:stretch>
        </p:blipFill>
        <p:spPr bwMode="auto">
          <a:xfrm>
            <a:off x="214282" y="928670"/>
            <a:ext cx="5429288" cy="53661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itle 1"/>
          <p:cNvSpPr txBox="1">
            <a:spLocks/>
          </p:cNvSpPr>
          <p:nvPr/>
        </p:nvSpPr>
        <p:spPr>
          <a:xfrm>
            <a:off x="457200" y="274638"/>
            <a:ext cx="8229600" cy="1143000"/>
          </a:xfrm>
          <a:prstGeom prst="rect">
            <a:avLst/>
          </a:prstGeom>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r" rtl="1">
              <a:spcBef>
                <a:spcPct val="0"/>
              </a:spcBef>
              <a:defRPr/>
            </a:pPr>
            <a:r>
              <a:rPr lang="fa-IR" sz="2800" b="1" kern="1200" dirty="0">
                <a:ln w="11430"/>
                <a:gradFill>
                  <a:gsLst>
                    <a:gs pos="0">
                      <a:srgbClr val="C19859">
                        <a:tint val="90000"/>
                        <a:satMod val="120000"/>
                      </a:srgbClr>
                    </a:gs>
                    <a:gs pos="25000">
                      <a:srgbClr val="C19859">
                        <a:tint val="93000"/>
                        <a:satMod val="120000"/>
                      </a:srgbClr>
                    </a:gs>
                    <a:gs pos="50000">
                      <a:srgbClr val="C19859">
                        <a:shade val="89000"/>
                        <a:satMod val="110000"/>
                      </a:srgbClr>
                    </a:gs>
                    <a:gs pos="75000">
                      <a:srgbClr val="C19859">
                        <a:tint val="93000"/>
                        <a:satMod val="120000"/>
                      </a:srgbClr>
                    </a:gs>
                    <a:gs pos="100000">
                      <a:srgbClr val="C19859">
                        <a:tint val="90000"/>
                        <a:satMod val="120000"/>
                      </a:srgbClr>
                    </a:gs>
                  </a:gsLst>
                  <a:lin ang="5400000"/>
                </a:gradFill>
                <a:effectLst>
                  <a:outerShdw blurRad="80000" dist="40000" dir="5040000" algn="tl">
                    <a:srgbClr val="000000">
                      <a:alpha val="30000"/>
                    </a:srgbClr>
                  </a:outerShdw>
                </a:effectLst>
                <a:latin typeface="Franklin Gothic Book"/>
                <a:ea typeface="+mn-ea"/>
                <a:cs typeface="B Sina" pitchFamily="2" charset="-78"/>
              </a:rPr>
              <a:t>سازه</a:t>
            </a:r>
            <a:endParaRPr lang="en-US" sz="2800" b="1" kern="1200" dirty="0">
              <a:ln w="11430"/>
              <a:gradFill>
                <a:gsLst>
                  <a:gs pos="0">
                    <a:srgbClr val="C19859">
                      <a:tint val="90000"/>
                      <a:satMod val="120000"/>
                    </a:srgbClr>
                  </a:gs>
                  <a:gs pos="25000">
                    <a:srgbClr val="C19859">
                      <a:tint val="93000"/>
                      <a:satMod val="120000"/>
                    </a:srgbClr>
                  </a:gs>
                  <a:gs pos="50000">
                    <a:srgbClr val="C19859">
                      <a:shade val="89000"/>
                      <a:satMod val="110000"/>
                    </a:srgbClr>
                  </a:gs>
                  <a:gs pos="75000">
                    <a:srgbClr val="C19859">
                      <a:tint val="93000"/>
                      <a:satMod val="120000"/>
                    </a:srgbClr>
                  </a:gs>
                  <a:gs pos="100000">
                    <a:srgbClr val="C19859">
                      <a:tint val="90000"/>
                      <a:satMod val="120000"/>
                    </a:srgbClr>
                  </a:gs>
                </a:gsLst>
                <a:lin ang="5400000"/>
              </a:gradFill>
              <a:effectLst>
                <a:outerShdw blurRad="80000" dist="40000" dir="5040000" algn="tl">
                  <a:srgbClr val="000000">
                    <a:alpha val="30000"/>
                  </a:srgbClr>
                </a:outerShdw>
              </a:effectLst>
              <a:latin typeface="Franklin Gothic Book"/>
              <a:ea typeface="+mn-ea"/>
              <a:cs typeface="B Sina" pitchFamily="2" charset="-78"/>
            </a:endParaRPr>
          </a:p>
        </p:txBody>
      </p:sp>
    </p:spTree>
    <p:extLst>
      <p:ext uri="{BB962C8B-B14F-4D97-AF65-F5344CB8AC3E}">
        <p14:creationId xmlns="" xmlns:p14="http://schemas.microsoft.com/office/powerpoint/2010/main" val="50624942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5"/>
          <p:cNvSpPr txBox="1">
            <a:spLocks noChangeArrowheads="1"/>
          </p:cNvSpPr>
          <p:nvPr/>
        </p:nvSpPr>
        <p:spPr bwMode="auto">
          <a:xfrm>
            <a:off x="1285875" y="1571625"/>
            <a:ext cx="7161213" cy="3970338"/>
          </a:xfrm>
          <a:prstGeom prst="rect">
            <a:avLst/>
          </a:prstGeom>
          <a:noFill/>
          <a:ln w="9525">
            <a:noFill/>
            <a:miter lim="800000"/>
            <a:headEnd/>
            <a:tailEnd/>
          </a:ln>
        </p:spPr>
        <p:txBody>
          <a:bodyPr>
            <a:spAutoFit/>
          </a:bodyPr>
          <a:lstStyle/>
          <a:p>
            <a:pPr algn="r" rtl="1" fontAlgn="base">
              <a:lnSpc>
                <a:spcPct val="150000"/>
              </a:lnSpc>
              <a:spcBef>
                <a:spcPct val="0"/>
              </a:spcBef>
              <a:spcAft>
                <a:spcPct val="0"/>
              </a:spcAft>
              <a:buFont typeface="Wingdings" pitchFamily="2" charset="2"/>
              <a:buChar char="ü"/>
            </a:pPr>
            <a:r>
              <a:rPr lang="fa-IR" sz="2800" b="1" kern="1200">
                <a:solidFill>
                  <a:prstClr val="white"/>
                </a:solidFill>
                <a:latin typeface="Arial" pitchFamily="34" charset="0"/>
                <a:ea typeface="+mn-ea"/>
                <a:cs typeface="B Ferdosi" pitchFamily="2" charset="-78"/>
              </a:rPr>
              <a:t>سیستم برودتی شامل چیلرهای پکیج</a:t>
            </a:r>
          </a:p>
          <a:p>
            <a:pPr algn="r" rtl="1" fontAlgn="base">
              <a:lnSpc>
                <a:spcPct val="150000"/>
              </a:lnSpc>
              <a:spcBef>
                <a:spcPct val="0"/>
              </a:spcBef>
              <a:spcAft>
                <a:spcPct val="0"/>
              </a:spcAft>
              <a:buFont typeface="Wingdings" pitchFamily="2" charset="2"/>
              <a:buChar char="ü"/>
            </a:pPr>
            <a:r>
              <a:rPr lang="fa-IR" sz="2800" b="1" kern="1200">
                <a:solidFill>
                  <a:prstClr val="white"/>
                </a:solidFill>
                <a:latin typeface="Arial" pitchFamily="34" charset="0"/>
                <a:ea typeface="+mn-ea"/>
                <a:cs typeface="B Ferdosi" pitchFamily="2" charset="-78"/>
              </a:rPr>
              <a:t>موتورخانه هواسازی با حجم بالا </a:t>
            </a:r>
          </a:p>
          <a:p>
            <a:pPr algn="r" rtl="1" fontAlgn="base">
              <a:lnSpc>
                <a:spcPct val="150000"/>
              </a:lnSpc>
              <a:spcBef>
                <a:spcPct val="0"/>
              </a:spcBef>
              <a:spcAft>
                <a:spcPct val="0"/>
              </a:spcAft>
              <a:buFont typeface="Wingdings" pitchFamily="2" charset="2"/>
              <a:buChar char="ü"/>
            </a:pPr>
            <a:r>
              <a:rPr lang="fa-IR" sz="2800" b="1" kern="1200">
                <a:solidFill>
                  <a:prstClr val="white"/>
                </a:solidFill>
                <a:latin typeface="Arial" pitchFamily="34" charset="0"/>
                <a:ea typeface="+mn-ea"/>
                <a:cs typeface="B Ferdosi" pitchFamily="2" charset="-78"/>
              </a:rPr>
              <a:t>دستگاههای فن کویل</a:t>
            </a:r>
          </a:p>
          <a:p>
            <a:pPr algn="r" rtl="1" fontAlgn="base">
              <a:lnSpc>
                <a:spcPct val="150000"/>
              </a:lnSpc>
              <a:spcBef>
                <a:spcPct val="0"/>
              </a:spcBef>
              <a:spcAft>
                <a:spcPct val="0"/>
              </a:spcAft>
              <a:buFont typeface="Wingdings" pitchFamily="2" charset="2"/>
              <a:buChar char="ü"/>
            </a:pPr>
            <a:r>
              <a:rPr lang="fa-IR" sz="2800" b="1" kern="1200">
                <a:solidFill>
                  <a:prstClr val="white"/>
                </a:solidFill>
                <a:latin typeface="Arial" pitchFamily="34" charset="0"/>
                <a:ea typeface="+mn-ea"/>
                <a:cs typeface="B Ferdosi" pitchFamily="2" charset="-78"/>
              </a:rPr>
              <a:t> رینگ تاسیساتی در طبقه زیر زمین  ودور ساختمان </a:t>
            </a:r>
          </a:p>
          <a:p>
            <a:pPr algn="r" rtl="1" fontAlgn="base">
              <a:lnSpc>
                <a:spcPct val="150000"/>
              </a:lnSpc>
              <a:spcBef>
                <a:spcPct val="0"/>
              </a:spcBef>
              <a:spcAft>
                <a:spcPct val="0"/>
              </a:spcAft>
              <a:buFont typeface="Wingdings" pitchFamily="2" charset="2"/>
              <a:buChar char="ü"/>
            </a:pPr>
            <a:r>
              <a:rPr lang="fa-IR" sz="2800" b="1" kern="1200">
                <a:solidFill>
                  <a:prstClr val="white"/>
                </a:solidFill>
                <a:latin typeface="Arial" pitchFamily="34" charset="0"/>
                <a:ea typeface="+mn-ea"/>
                <a:cs typeface="B Ferdosi" pitchFamily="2" charset="-78"/>
              </a:rPr>
              <a:t> تاسیسات مکانیکی والکترونیکی بصورت رایزر از درون این  رینگ در طبقات توزیع شده است0 </a:t>
            </a:r>
            <a:endParaRPr lang="en-US" sz="2800" b="1" kern="1200">
              <a:solidFill>
                <a:prstClr val="white"/>
              </a:solidFill>
              <a:latin typeface="Arial" pitchFamily="34" charset="0"/>
              <a:ea typeface="+mn-ea"/>
              <a:cs typeface="B Ferdosi" pitchFamily="2" charset="-78"/>
            </a:endParaRPr>
          </a:p>
        </p:txBody>
      </p:sp>
      <p:sp>
        <p:nvSpPr>
          <p:cNvPr id="4" name="Title 1"/>
          <p:cNvSpPr txBox="1">
            <a:spLocks/>
          </p:cNvSpPr>
          <p:nvPr/>
        </p:nvSpPr>
        <p:spPr>
          <a:xfrm>
            <a:off x="457200" y="274638"/>
            <a:ext cx="8229600" cy="1143000"/>
          </a:xfrm>
          <a:prstGeom prst="rect">
            <a:avLst/>
          </a:prstGeom>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r" rtl="1">
              <a:spcBef>
                <a:spcPct val="0"/>
              </a:spcBef>
              <a:defRPr/>
            </a:pPr>
            <a:r>
              <a:rPr lang="fa-IR" sz="2800" b="1" kern="1200" dirty="0">
                <a:ln w="11430"/>
                <a:gradFill>
                  <a:gsLst>
                    <a:gs pos="0">
                      <a:srgbClr val="C19859">
                        <a:tint val="90000"/>
                        <a:satMod val="120000"/>
                      </a:srgbClr>
                    </a:gs>
                    <a:gs pos="25000">
                      <a:srgbClr val="C19859">
                        <a:tint val="93000"/>
                        <a:satMod val="120000"/>
                      </a:srgbClr>
                    </a:gs>
                    <a:gs pos="50000">
                      <a:srgbClr val="C19859">
                        <a:shade val="89000"/>
                        <a:satMod val="110000"/>
                      </a:srgbClr>
                    </a:gs>
                    <a:gs pos="75000">
                      <a:srgbClr val="C19859">
                        <a:tint val="93000"/>
                        <a:satMod val="120000"/>
                      </a:srgbClr>
                    </a:gs>
                    <a:gs pos="100000">
                      <a:srgbClr val="C19859">
                        <a:tint val="90000"/>
                        <a:satMod val="120000"/>
                      </a:srgbClr>
                    </a:gs>
                  </a:gsLst>
                  <a:lin ang="5400000"/>
                </a:gradFill>
                <a:effectLst>
                  <a:outerShdw blurRad="80000" dist="40000" dir="5040000" algn="tl">
                    <a:srgbClr val="000000">
                      <a:alpha val="30000"/>
                    </a:srgbClr>
                  </a:outerShdw>
                </a:effectLst>
                <a:latin typeface="Franklin Gothic Book"/>
                <a:ea typeface="+mn-ea"/>
                <a:cs typeface="B Sina" pitchFamily="2" charset="-78"/>
              </a:rPr>
              <a:t>تاسیسات </a:t>
            </a:r>
            <a:endParaRPr lang="en-US" sz="2800" b="1" kern="1200" dirty="0">
              <a:ln w="11430"/>
              <a:gradFill>
                <a:gsLst>
                  <a:gs pos="0">
                    <a:srgbClr val="C19859">
                      <a:tint val="90000"/>
                      <a:satMod val="120000"/>
                    </a:srgbClr>
                  </a:gs>
                  <a:gs pos="25000">
                    <a:srgbClr val="C19859">
                      <a:tint val="93000"/>
                      <a:satMod val="120000"/>
                    </a:srgbClr>
                  </a:gs>
                  <a:gs pos="50000">
                    <a:srgbClr val="C19859">
                      <a:shade val="89000"/>
                      <a:satMod val="110000"/>
                    </a:srgbClr>
                  </a:gs>
                  <a:gs pos="75000">
                    <a:srgbClr val="C19859">
                      <a:tint val="93000"/>
                      <a:satMod val="120000"/>
                    </a:srgbClr>
                  </a:gs>
                  <a:gs pos="100000">
                    <a:srgbClr val="C19859">
                      <a:tint val="90000"/>
                      <a:satMod val="120000"/>
                    </a:srgbClr>
                  </a:gs>
                </a:gsLst>
                <a:lin ang="5400000"/>
              </a:gradFill>
              <a:effectLst>
                <a:outerShdw blurRad="80000" dist="40000" dir="5040000" algn="tl">
                  <a:srgbClr val="000000">
                    <a:alpha val="30000"/>
                  </a:srgbClr>
                </a:outerShdw>
              </a:effectLst>
              <a:latin typeface="Franklin Gothic Book"/>
              <a:ea typeface="+mn-ea"/>
              <a:cs typeface="B Sina" pitchFamily="2" charset="-78"/>
            </a:endParaRPr>
          </a:p>
        </p:txBody>
      </p:sp>
    </p:spTree>
    <p:extLst>
      <p:ext uri="{BB962C8B-B14F-4D97-AF65-F5344CB8AC3E}">
        <p14:creationId xmlns="" xmlns:p14="http://schemas.microsoft.com/office/powerpoint/2010/main" val="337415067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9" name="Picture 7" descr="Picture 007"/>
          <p:cNvPicPr>
            <a:picLocks noChangeAspect="1" noChangeArrowheads="1"/>
          </p:cNvPicPr>
          <p:nvPr/>
        </p:nvPicPr>
        <p:blipFill>
          <a:blip r:embed="rId2" cstate="print">
            <a:lum contrast="10000"/>
          </a:blip>
          <a:srcRect/>
          <a:stretch>
            <a:fillRect/>
          </a:stretch>
        </p:blipFill>
        <p:spPr bwMode="auto">
          <a:xfrm>
            <a:off x="5715008" y="357166"/>
            <a:ext cx="2950640" cy="39290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5240" name="Picture 8" descr="Picture 009"/>
          <p:cNvPicPr>
            <a:picLocks noChangeAspect="1" noChangeArrowheads="1"/>
          </p:cNvPicPr>
          <p:nvPr/>
        </p:nvPicPr>
        <p:blipFill>
          <a:blip r:embed="rId3" cstate="print">
            <a:lum contrast="10000"/>
          </a:blip>
          <a:srcRect/>
          <a:stretch>
            <a:fillRect/>
          </a:stretch>
        </p:blipFill>
        <p:spPr bwMode="auto">
          <a:xfrm>
            <a:off x="214282" y="428604"/>
            <a:ext cx="5292128" cy="25717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5241" name="Picture 9" descr="Picture 013"/>
          <p:cNvPicPr>
            <a:picLocks noChangeAspect="1" noChangeArrowheads="1"/>
          </p:cNvPicPr>
          <p:nvPr/>
        </p:nvPicPr>
        <p:blipFill>
          <a:blip r:embed="rId4" cstate="print">
            <a:lum contrast="10000"/>
          </a:blip>
          <a:srcRect/>
          <a:stretch>
            <a:fillRect/>
          </a:stretch>
        </p:blipFill>
        <p:spPr bwMode="auto">
          <a:xfrm>
            <a:off x="571472" y="3143248"/>
            <a:ext cx="4572032" cy="35191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5242" name="Picture 10" descr="Picture 018"/>
          <p:cNvPicPr>
            <a:picLocks noChangeAspect="1" noChangeArrowheads="1"/>
          </p:cNvPicPr>
          <p:nvPr/>
        </p:nvPicPr>
        <p:blipFill>
          <a:blip r:embed="rId5" cstate="print">
            <a:lum contrast="10000"/>
          </a:blip>
          <a:srcRect/>
          <a:stretch>
            <a:fillRect/>
          </a:stretch>
        </p:blipFill>
        <p:spPr bwMode="auto">
          <a:xfrm>
            <a:off x="5857884" y="4437063"/>
            <a:ext cx="2624289" cy="24209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57535896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17488"/>
            <a:ext cx="8229600" cy="1143000"/>
          </a:xfrm>
          <a:prstGeom prst="rect">
            <a:avLst/>
          </a:prstGeom>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r" rtl="1">
              <a:spcBef>
                <a:spcPct val="0"/>
              </a:spcBef>
              <a:defRPr/>
            </a:pPr>
            <a:r>
              <a:rPr lang="fa-IR" sz="3200" b="1" kern="1200" dirty="0">
                <a:ln w="11430"/>
                <a:gradFill>
                  <a:gsLst>
                    <a:gs pos="0">
                      <a:srgbClr val="C19859">
                        <a:tint val="90000"/>
                        <a:satMod val="120000"/>
                      </a:srgbClr>
                    </a:gs>
                    <a:gs pos="25000">
                      <a:srgbClr val="C19859">
                        <a:tint val="93000"/>
                        <a:satMod val="120000"/>
                      </a:srgbClr>
                    </a:gs>
                    <a:gs pos="50000">
                      <a:srgbClr val="C19859">
                        <a:shade val="89000"/>
                        <a:satMod val="110000"/>
                      </a:srgbClr>
                    </a:gs>
                    <a:gs pos="75000">
                      <a:srgbClr val="C19859">
                        <a:tint val="93000"/>
                        <a:satMod val="120000"/>
                      </a:srgbClr>
                    </a:gs>
                    <a:gs pos="100000">
                      <a:srgbClr val="C19859">
                        <a:tint val="90000"/>
                        <a:satMod val="120000"/>
                      </a:srgbClr>
                    </a:gs>
                  </a:gsLst>
                  <a:lin ang="5400000"/>
                </a:gradFill>
                <a:effectLst>
                  <a:outerShdw blurRad="80000" dist="40000" dir="5040000" algn="tl">
                    <a:srgbClr val="000000">
                      <a:alpha val="30000"/>
                    </a:srgbClr>
                  </a:outerShdw>
                </a:effectLst>
                <a:latin typeface="Franklin Gothic Book"/>
                <a:ea typeface="+mn-ea"/>
                <a:cs typeface="B Sina" pitchFamily="2" charset="-78"/>
              </a:rPr>
              <a:t>تاریخچه</a:t>
            </a:r>
            <a:endParaRPr lang="en-US" sz="3200" b="1" kern="1200" dirty="0">
              <a:ln w="11430"/>
              <a:gradFill>
                <a:gsLst>
                  <a:gs pos="0">
                    <a:srgbClr val="C19859">
                      <a:tint val="90000"/>
                      <a:satMod val="120000"/>
                    </a:srgbClr>
                  </a:gs>
                  <a:gs pos="25000">
                    <a:srgbClr val="C19859">
                      <a:tint val="93000"/>
                      <a:satMod val="120000"/>
                    </a:srgbClr>
                  </a:gs>
                  <a:gs pos="50000">
                    <a:srgbClr val="C19859">
                      <a:shade val="89000"/>
                      <a:satMod val="110000"/>
                    </a:srgbClr>
                  </a:gs>
                  <a:gs pos="75000">
                    <a:srgbClr val="C19859">
                      <a:tint val="93000"/>
                      <a:satMod val="120000"/>
                    </a:srgbClr>
                  </a:gs>
                  <a:gs pos="100000">
                    <a:srgbClr val="C19859">
                      <a:tint val="90000"/>
                      <a:satMod val="120000"/>
                    </a:srgbClr>
                  </a:gs>
                </a:gsLst>
                <a:lin ang="5400000"/>
              </a:gradFill>
              <a:effectLst>
                <a:outerShdw blurRad="80000" dist="40000" dir="5040000" algn="tl">
                  <a:srgbClr val="000000">
                    <a:alpha val="30000"/>
                  </a:srgbClr>
                </a:outerShdw>
              </a:effectLst>
              <a:latin typeface="Franklin Gothic Book"/>
              <a:ea typeface="+mn-ea"/>
              <a:cs typeface="B Sina" pitchFamily="2" charset="-78"/>
            </a:endParaRPr>
          </a:p>
        </p:txBody>
      </p:sp>
      <p:sp>
        <p:nvSpPr>
          <p:cNvPr id="3" name="Content Placeholder 2"/>
          <p:cNvSpPr txBox="1">
            <a:spLocks/>
          </p:cNvSpPr>
          <p:nvPr/>
        </p:nvSpPr>
        <p:spPr>
          <a:xfrm>
            <a:off x="428625" y="1143000"/>
            <a:ext cx="8229600" cy="4708525"/>
          </a:xfrm>
          <a:prstGeom prst="rect">
            <a:avLst/>
          </a:prstGeom>
        </p:spPr>
        <p:txBody>
          <a:bodyPr/>
          <a:lstStyle/>
          <a:p>
            <a:pPr marL="548640" indent="-411480" algn="r" rtl="1">
              <a:spcBef>
                <a:spcPct val="20000"/>
              </a:spcBef>
              <a:buClr>
                <a:prstClr val="white">
                  <a:shade val="95000"/>
                </a:prstClr>
              </a:buClr>
              <a:buSzPct val="65000"/>
              <a:buFont typeface="Wingdings 2"/>
              <a:buChar char=""/>
              <a:defRPr/>
            </a:pPr>
            <a:r>
              <a:rPr lang="fa-IR" sz="2800" b="1" kern="1200" dirty="0">
                <a:solidFill>
                  <a:prstClr val="white"/>
                </a:solidFill>
                <a:latin typeface="Arial"/>
                <a:ea typeface="+mn-ea"/>
                <a:cs typeface="B Ferdosi" pitchFamily="2" charset="-78"/>
              </a:rPr>
              <a:t>در قرون وسطی ،‌میدانها و مجموعه های اطراف آنها نقش مراکز تجاری امروزی را ایفا می کردند.</a:t>
            </a:r>
          </a:p>
          <a:p>
            <a:pPr marL="548640" indent="-411480" algn="r" rtl="1">
              <a:spcBef>
                <a:spcPct val="20000"/>
              </a:spcBef>
              <a:buClr>
                <a:prstClr val="white">
                  <a:shade val="95000"/>
                </a:prstClr>
              </a:buClr>
              <a:buSzPct val="65000"/>
              <a:buFont typeface="Wingdings 2"/>
              <a:buChar char=""/>
              <a:defRPr/>
            </a:pPr>
            <a:r>
              <a:rPr lang="fa-IR" sz="2800" b="1" kern="1200" dirty="0">
                <a:solidFill>
                  <a:prstClr val="white"/>
                </a:solidFill>
                <a:latin typeface="Arial"/>
                <a:ea typeface="+mn-ea"/>
                <a:cs typeface="B Ferdosi" pitchFamily="2" charset="-78"/>
              </a:rPr>
              <a:t>بازارهای شرقی سرپوشیده اصفهان ، قاهره و سمرقند که مجموعه های وسیع و پیچیده با کاربریهای متنوع تجاری و خدماتی بودند.</a:t>
            </a:r>
          </a:p>
        </p:txBody>
      </p:sp>
      <p:pic>
        <p:nvPicPr>
          <p:cNvPr id="4" name="Picture 2" descr="E:\Documents\3Ds Max\Tarh 3\powerpoint\عکس وپلان\بخشی از بازار اصفهان copy.jpg"/>
          <p:cNvPicPr>
            <a:picLocks noChangeAspect="1" noChangeArrowheads="1"/>
          </p:cNvPicPr>
          <p:nvPr/>
        </p:nvPicPr>
        <p:blipFill>
          <a:blip r:embed="rId2" cstate="print"/>
          <a:srcRect/>
          <a:stretch>
            <a:fillRect/>
          </a:stretch>
        </p:blipFill>
        <p:spPr bwMode="auto">
          <a:xfrm>
            <a:off x="1785918" y="3143248"/>
            <a:ext cx="5357850" cy="34796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357075524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r" rtl="1">
              <a:spcBef>
                <a:spcPct val="0"/>
              </a:spcBef>
              <a:defRPr/>
            </a:pPr>
            <a:r>
              <a:rPr lang="fa-IR" sz="3200" b="1" kern="1200" dirty="0">
                <a:ln w="11430"/>
                <a:gradFill>
                  <a:gsLst>
                    <a:gs pos="0">
                      <a:srgbClr val="C19859">
                        <a:tint val="90000"/>
                        <a:satMod val="120000"/>
                      </a:srgbClr>
                    </a:gs>
                    <a:gs pos="25000">
                      <a:srgbClr val="C19859">
                        <a:tint val="93000"/>
                        <a:satMod val="120000"/>
                      </a:srgbClr>
                    </a:gs>
                    <a:gs pos="50000">
                      <a:srgbClr val="C19859">
                        <a:shade val="89000"/>
                        <a:satMod val="110000"/>
                      </a:srgbClr>
                    </a:gs>
                    <a:gs pos="75000">
                      <a:srgbClr val="C19859">
                        <a:tint val="93000"/>
                        <a:satMod val="120000"/>
                      </a:srgbClr>
                    </a:gs>
                    <a:gs pos="100000">
                      <a:srgbClr val="C19859">
                        <a:tint val="90000"/>
                        <a:satMod val="120000"/>
                      </a:srgbClr>
                    </a:gs>
                  </a:gsLst>
                  <a:lin ang="5400000"/>
                </a:gradFill>
                <a:effectLst>
                  <a:outerShdw blurRad="80000" dist="40000" dir="5040000" algn="tl">
                    <a:srgbClr val="000000">
                      <a:alpha val="30000"/>
                    </a:srgbClr>
                  </a:outerShdw>
                </a:effectLst>
                <a:latin typeface="Franklin Gothic Book"/>
                <a:ea typeface="+mn-ea"/>
                <a:cs typeface="B Sina" pitchFamily="2" charset="-78"/>
              </a:rPr>
              <a:t>تاریخچه</a:t>
            </a:r>
            <a:endParaRPr lang="en-US" sz="3200" b="1" kern="1200" dirty="0">
              <a:ln w="11430"/>
              <a:gradFill>
                <a:gsLst>
                  <a:gs pos="0">
                    <a:srgbClr val="C19859">
                      <a:tint val="90000"/>
                      <a:satMod val="120000"/>
                    </a:srgbClr>
                  </a:gs>
                  <a:gs pos="25000">
                    <a:srgbClr val="C19859">
                      <a:tint val="93000"/>
                      <a:satMod val="120000"/>
                    </a:srgbClr>
                  </a:gs>
                  <a:gs pos="50000">
                    <a:srgbClr val="C19859">
                      <a:shade val="89000"/>
                      <a:satMod val="110000"/>
                    </a:srgbClr>
                  </a:gs>
                  <a:gs pos="75000">
                    <a:srgbClr val="C19859">
                      <a:tint val="93000"/>
                      <a:satMod val="120000"/>
                    </a:srgbClr>
                  </a:gs>
                  <a:gs pos="100000">
                    <a:srgbClr val="C19859">
                      <a:tint val="90000"/>
                      <a:satMod val="120000"/>
                    </a:srgbClr>
                  </a:gs>
                </a:gsLst>
                <a:lin ang="5400000"/>
              </a:gradFill>
              <a:effectLst>
                <a:outerShdw blurRad="80000" dist="40000" dir="5040000" algn="tl">
                  <a:srgbClr val="000000">
                    <a:alpha val="30000"/>
                  </a:srgbClr>
                </a:outerShdw>
              </a:effectLst>
              <a:latin typeface="Franklin Gothic Book"/>
              <a:ea typeface="+mn-ea"/>
              <a:cs typeface="B Sina" pitchFamily="2" charset="-78"/>
            </a:endParaRPr>
          </a:p>
        </p:txBody>
      </p:sp>
      <p:sp>
        <p:nvSpPr>
          <p:cNvPr id="3" name="Content Placeholder 2"/>
          <p:cNvSpPr txBox="1">
            <a:spLocks/>
          </p:cNvSpPr>
          <p:nvPr/>
        </p:nvSpPr>
        <p:spPr>
          <a:xfrm>
            <a:off x="428625" y="1500188"/>
            <a:ext cx="8229600" cy="4708525"/>
          </a:xfrm>
          <a:prstGeom prst="rect">
            <a:avLst/>
          </a:prstGeom>
        </p:spPr>
        <p:txBody>
          <a:bodyPr/>
          <a:lstStyle/>
          <a:p>
            <a:pPr marL="548640" indent="-411480" algn="r" rtl="1">
              <a:spcBef>
                <a:spcPct val="20000"/>
              </a:spcBef>
              <a:buClr>
                <a:prstClr val="white">
                  <a:shade val="95000"/>
                </a:prstClr>
              </a:buClr>
              <a:buSzPct val="65000"/>
              <a:buFont typeface="Wingdings 2"/>
              <a:buNone/>
              <a:defRPr/>
            </a:pPr>
            <a:endParaRPr lang="fa-IR" sz="2800" b="1" kern="1200" dirty="0">
              <a:solidFill>
                <a:prstClr val="white"/>
              </a:solidFill>
              <a:latin typeface="Arial"/>
              <a:ea typeface="+mn-ea"/>
              <a:cs typeface="B Ferdosi" pitchFamily="2" charset="-78"/>
            </a:endParaRPr>
          </a:p>
          <a:p>
            <a:pPr marL="548640" indent="-411480" algn="r" rtl="1">
              <a:spcBef>
                <a:spcPct val="20000"/>
              </a:spcBef>
              <a:buClr>
                <a:prstClr val="white">
                  <a:shade val="95000"/>
                </a:prstClr>
              </a:buClr>
              <a:buSzPct val="65000"/>
              <a:buFont typeface="Wingdings 2"/>
              <a:buChar char=""/>
              <a:defRPr/>
            </a:pPr>
            <a:r>
              <a:rPr lang="fa-IR" sz="2800" b="1" kern="1200" dirty="0">
                <a:solidFill>
                  <a:prstClr val="white"/>
                </a:solidFill>
                <a:latin typeface="Arial"/>
                <a:ea typeface="+mn-ea"/>
                <a:cs typeface="B Ferdosi" pitchFamily="2" charset="-78"/>
              </a:rPr>
              <a:t>غرب یکی از مراحل مهم گذار از مراکز تجاری قرون وسطایی به مجموعه های امروزی پیدایش مفهوم فروشگاه یا مغازه به صورت امروزی آن است. </a:t>
            </a:r>
          </a:p>
          <a:p>
            <a:pPr marL="548640" indent="-411480" algn="r" rtl="1">
              <a:spcBef>
                <a:spcPct val="20000"/>
              </a:spcBef>
              <a:buClr>
                <a:prstClr val="white">
                  <a:shade val="95000"/>
                </a:prstClr>
              </a:buClr>
              <a:buSzPct val="65000"/>
              <a:buFont typeface="Wingdings 2"/>
              <a:buChar char=""/>
              <a:defRPr/>
            </a:pPr>
            <a:endParaRPr lang="fa-IR" sz="2800" b="1" kern="1200" dirty="0">
              <a:solidFill>
                <a:prstClr val="white"/>
              </a:solidFill>
              <a:latin typeface="Arial"/>
              <a:ea typeface="+mn-ea"/>
              <a:cs typeface="B Ferdosi" pitchFamily="2" charset="-78"/>
            </a:endParaRPr>
          </a:p>
          <a:p>
            <a:pPr marL="548640" indent="-411480" algn="r" rtl="1">
              <a:spcBef>
                <a:spcPct val="20000"/>
              </a:spcBef>
              <a:buClr>
                <a:prstClr val="white">
                  <a:shade val="95000"/>
                </a:prstClr>
              </a:buClr>
              <a:buSzPct val="65000"/>
              <a:buFont typeface="Wingdings 2"/>
              <a:buChar char=""/>
              <a:defRPr/>
            </a:pPr>
            <a:r>
              <a:rPr lang="fa-IR" sz="2800" b="1" kern="1200" dirty="0">
                <a:solidFill>
                  <a:prstClr val="white"/>
                </a:solidFill>
                <a:latin typeface="Arial"/>
                <a:ea typeface="+mn-ea"/>
                <a:cs typeface="B Ferdosi" pitchFamily="2" charset="-78"/>
              </a:rPr>
              <a:t>ریشه مراکز تجاری امروزی به زمانی باز می گردد که ساکنان شهرها سعی کردند کاربریهای تجاری مختلفی را در داخل مجتمعهای بزرگ ساختمانی سازماندهی کنند. </a:t>
            </a:r>
            <a:endParaRPr lang="en-US" sz="2800" kern="1200" dirty="0">
              <a:solidFill>
                <a:prstClr val="white"/>
              </a:solidFill>
              <a:latin typeface="Arial"/>
              <a:ea typeface="+mn-ea"/>
              <a:cs typeface="B Ferdosi" pitchFamily="2" charset="-78"/>
            </a:endParaRPr>
          </a:p>
        </p:txBody>
      </p:sp>
    </p:spTree>
    <p:extLst>
      <p:ext uri="{BB962C8B-B14F-4D97-AF65-F5344CB8AC3E}">
        <p14:creationId xmlns="" xmlns:p14="http://schemas.microsoft.com/office/powerpoint/2010/main" val="22507799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Documents\3Ds Max\Tarh 3\powerpoint\عکس وپلان\عکس\لی بون مارچ.jpg"/>
          <p:cNvPicPr>
            <a:picLocks noChangeAspect="1" noChangeArrowheads="1"/>
          </p:cNvPicPr>
          <p:nvPr/>
        </p:nvPicPr>
        <p:blipFill>
          <a:blip r:embed="rId2" cstate="print"/>
          <a:srcRect/>
          <a:stretch>
            <a:fillRect/>
          </a:stretch>
        </p:blipFill>
        <p:spPr bwMode="auto">
          <a:xfrm>
            <a:off x="428596" y="214290"/>
            <a:ext cx="4214842" cy="31611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descr="E:\Documents\3Ds Max\Tarh 3\powerpoint\عکس وپلان\عکس\لی بون2.jpg"/>
          <p:cNvPicPr>
            <a:picLocks noChangeAspect="1" noChangeArrowheads="1"/>
          </p:cNvPicPr>
          <p:nvPr/>
        </p:nvPicPr>
        <p:blipFill>
          <a:blip r:embed="rId3" cstate="print"/>
          <a:srcRect/>
          <a:stretch>
            <a:fillRect/>
          </a:stretch>
        </p:blipFill>
        <p:spPr bwMode="auto">
          <a:xfrm>
            <a:off x="428596" y="3500438"/>
            <a:ext cx="4269810" cy="31936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E:\Documents\3Ds Max\Tarh 3\powerpoint\عکس وپلان\عکس\لی بون 1.jpg"/>
          <p:cNvPicPr>
            <a:picLocks noChangeAspect="1" noChangeArrowheads="1"/>
          </p:cNvPicPr>
          <p:nvPr/>
        </p:nvPicPr>
        <p:blipFill>
          <a:blip r:embed="rId4" cstate="print"/>
          <a:srcRect/>
          <a:stretch>
            <a:fillRect/>
          </a:stretch>
        </p:blipFill>
        <p:spPr bwMode="auto">
          <a:xfrm>
            <a:off x="5715008" y="1285860"/>
            <a:ext cx="2357454" cy="4607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itle 1"/>
          <p:cNvSpPr txBox="1">
            <a:spLocks/>
          </p:cNvSpPr>
          <p:nvPr/>
        </p:nvSpPr>
        <p:spPr>
          <a:xfrm>
            <a:off x="457200" y="274638"/>
            <a:ext cx="8229600" cy="1143000"/>
          </a:xfrm>
          <a:prstGeom prst="rect">
            <a:avLst/>
          </a:prstGeom>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r" rtl="1">
              <a:spcBef>
                <a:spcPct val="0"/>
              </a:spcBef>
              <a:defRPr/>
            </a:pPr>
            <a:r>
              <a:rPr lang="fa-IR" sz="3200" b="1" kern="1200" dirty="0">
                <a:ln w="11430"/>
                <a:gradFill>
                  <a:gsLst>
                    <a:gs pos="0">
                      <a:srgbClr val="C19859">
                        <a:tint val="90000"/>
                        <a:satMod val="120000"/>
                      </a:srgbClr>
                    </a:gs>
                    <a:gs pos="25000">
                      <a:srgbClr val="C19859">
                        <a:tint val="93000"/>
                        <a:satMod val="120000"/>
                      </a:srgbClr>
                    </a:gs>
                    <a:gs pos="50000">
                      <a:srgbClr val="C19859">
                        <a:shade val="89000"/>
                        <a:satMod val="110000"/>
                      </a:srgbClr>
                    </a:gs>
                    <a:gs pos="75000">
                      <a:srgbClr val="C19859">
                        <a:tint val="93000"/>
                        <a:satMod val="120000"/>
                      </a:srgbClr>
                    </a:gs>
                    <a:gs pos="100000">
                      <a:srgbClr val="C19859">
                        <a:tint val="90000"/>
                        <a:satMod val="120000"/>
                      </a:srgbClr>
                    </a:gs>
                  </a:gsLst>
                  <a:lin ang="5400000"/>
                </a:gradFill>
                <a:effectLst>
                  <a:outerShdw blurRad="80000" dist="40000" dir="5040000" algn="tl">
                    <a:srgbClr val="000000">
                      <a:alpha val="30000"/>
                    </a:srgbClr>
                  </a:outerShdw>
                </a:effectLst>
                <a:latin typeface="Franklin Gothic Book"/>
                <a:ea typeface="+mn-ea"/>
                <a:cs typeface="B Sina" pitchFamily="2" charset="-78"/>
              </a:rPr>
              <a:t>تاریخچه</a:t>
            </a:r>
            <a:endParaRPr lang="en-US" sz="3200" b="1" kern="1200" dirty="0">
              <a:ln w="11430"/>
              <a:gradFill>
                <a:gsLst>
                  <a:gs pos="0">
                    <a:srgbClr val="C19859">
                      <a:tint val="90000"/>
                      <a:satMod val="120000"/>
                    </a:srgbClr>
                  </a:gs>
                  <a:gs pos="25000">
                    <a:srgbClr val="C19859">
                      <a:tint val="93000"/>
                      <a:satMod val="120000"/>
                    </a:srgbClr>
                  </a:gs>
                  <a:gs pos="50000">
                    <a:srgbClr val="C19859">
                      <a:shade val="89000"/>
                      <a:satMod val="110000"/>
                    </a:srgbClr>
                  </a:gs>
                  <a:gs pos="75000">
                    <a:srgbClr val="C19859">
                      <a:tint val="93000"/>
                      <a:satMod val="120000"/>
                    </a:srgbClr>
                  </a:gs>
                  <a:gs pos="100000">
                    <a:srgbClr val="C19859">
                      <a:tint val="90000"/>
                      <a:satMod val="120000"/>
                    </a:srgbClr>
                  </a:gs>
                </a:gsLst>
                <a:lin ang="5400000"/>
              </a:gradFill>
              <a:effectLst>
                <a:outerShdw blurRad="80000" dist="40000" dir="5040000" algn="tl">
                  <a:srgbClr val="000000">
                    <a:alpha val="30000"/>
                  </a:srgbClr>
                </a:outerShdw>
              </a:effectLst>
              <a:latin typeface="Franklin Gothic Book"/>
              <a:ea typeface="+mn-ea"/>
              <a:cs typeface="B Sina" pitchFamily="2" charset="-78"/>
            </a:endParaRPr>
          </a:p>
        </p:txBody>
      </p:sp>
    </p:spTree>
    <p:extLst>
      <p:ext uri="{BB962C8B-B14F-4D97-AF65-F5344CB8AC3E}">
        <p14:creationId xmlns="" xmlns:p14="http://schemas.microsoft.com/office/powerpoint/2010/main" val="192934773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3643313" y="1000125"/>
            <a:ext cx="5043487" cy="4708525"/>
          </a:xfrm>
          <a:prstGeom prst="rect">
            <a:avLst/>
          </a:prstGeom>
        </p:spPr>
        <p:txBody>
          <a:bodyPr/>
          <a:lstStyle/>
          <a:p>
            <a:pPr marL="548640" indent="-411480" algn="r" rtl="1">
              <a:spcBef>
                <a:spcPct val="20000"/>
              </a:spcBef>
              <a:buClr>
                <a:prstClr val="white">
                  <a:shade val="95000"/>
                </a:prstClr>
              </a:buClr>
              <a:buSzPct val="65000"/>
              <a:buFont typeface="Wingdings 2"/>
              <a:buChar char=""/>
              <a:defRPr/>
            </a:pPr>
            <a:r>
              <a:rPr lang="fa-IR" sz="2800" b="1" kern="1200" dirty="0">
                <a:solidFill>
                  <a:prstClr val="white"/>
                </a:solidFill>
                <a:latin typeface="Arial"/>
                <a:ea typeface="+mn-ea"/>
                <a:cs typeface="B Ferdosi" pitchFamily="2" charset="-78"/>
              </a:rPr>
              <a:t>در پاریس بین سالهای 1790 و 1860 با مسقف کردن خیابانهای تجاری با پوشش چدنی و شیشه ای تیپولوژی پاساژ یا گالری به وجود آمد که در مدت نسبتاً کوتاهی به نقاط مختلف جهان صادر شد. </a:t>
            </a:r>
            <a:endParaRPr lang="en-US" sz="2800" kern="1200" dirty="0">
              <a:solidFill>
                <a:prstClr val="white"/>
              </a:solidFill>
              <a:latin typeface="Arial"/>
              <a:ea typeface="+mn-ea"/>
              <a:cs typeface="B Ferdosi" pitchFamily="2" charset="-78"/>
            </a:endParaRPr>
          </a:p>
        </p:txBody>
      </p:sp>
      <p:pic>
        <p:nvPicPr>
          <p:cNvPr id="4" name="Picture 3" descr="E:\Documents\3Ds Max\Tarh 3\powerpoint\عکس وپلان\عکس\گالری ویتوریو.jpg"/>
          <p:cNvPicPr>
            <a:picLocks noChangeAspect="1" noChangeArrowheads="1"/>
          </p:cNvPicPr>
          <p:nvPr/>
        </p:nvPicPr>
        <p:blipFill>
          <a:blip r:embed="rId2" cstate="print"/>
          <a:srcRect/>
          <a:stretch>
            <a:fillRect/>
          </a:stretch>
        </p:blipFill>
        <p:spPr bwMode="auto">
          <a:xfrm>
            <a:off x="214282" y="1142984"/>
            <a:ext cx="3370445" cy="45005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2" descr="E:\Documents\3Ds Max\Tarh 3\powerpoint\عکس وپلان\عکس\گالری ویتوریو1.jpg"/>
          <p:cNvPicPr>
            <a:picLocks noChangeAspect="1" noChangeArrowheads="1"/>
          </p:cNvPicPr>
          <p:nvPr/>
        </p:nvPicPr>
        <p:blipFill>
          <a:blip r:embed="rId3" cstate="print"/>
          <a:srcRect/>
          <a:stretch>
            <a:fillRect/>
          </a:stretch>
        </p:blipFill>
        <p:spPr bwMode="auto">
          <a:xfrm>
            <a:off x="4071934" y="3929066"/>
            <a:ext cx="3891661" cy="25146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itle 1"/>
          <p:cNvSpPr txBox="1">
            <a:spLocks/>
          </p:cNvSpPr>
          <p:nvPr/>
        </p:nvSpPr>
        <p:spPr>
          <a:xfrm>
            <a:off x="457200" y="274638"/>
            <a:ext cx="8229600" cy="1143000"/>
          </a:xfrm>
          <a:prstGeom prst="rect">
            <a:avLst/>
          </a:prstGeom>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r" rtl="1">
              <a:spcBef>
                <a:spcPct val="0"/>
              </a:spcBef>
              <a:defRPr/>
            </a:pPr>
            <a:r>
              <a:rPr lang="fa-IR" sz="3200" b="1" kern="1200" dirty="0">
                <a:ln w="11430"/>
                <a:gradFill>
                  <a:gsLst>
                    <a:gs pos="0">
                      <a:srgbClr val="C19859">
                        <a:tint val="90000"/>
                        <a:satMod val="120000"/>
                      </a:srgbClr>
                    </a:gs>
                    <a:gs pos="25000">
                      <a:srgbClr val="C19859">
                        <a:tint val="93000"/>
                        <a:satMod val="120000"/>
                      </a:srgbClr>
                    </a:gs>
                    <a:gs pos="50000">
                      <a:srgbClr val="C19859">
                        <a:shade val="89000"/>
                        <a:satMod val="110000"/>
                      </a:srgbClr>
                    </a:gs>
                    <a:gs pos="75000">
                      <a:srgbClr val="C19859">
                        <a:tint val="93000"/>
                        <a:satMod val="120000"/>
                      </a:srgbClr>
                    </a:gs>
                    <a:gs pos="100000">
                      <a:srgbClr val="C19859">
                        <a:tint val="90000"/>
                        <a:satMod val="120000"/>
                      </a:srgbClr>
                    </a:gs>
                  </a:gsLst>
                  <a:lin ang="5400000"/>
                </a:gradFill>
                <a:effectLst>
                  <a:outerShdw blurRad="80000" dist="40000" dir="5040000" algn="tl">
                    <a:srgbClr val="000000">
                      <a:alpha val="30000"/>
                    </a:srgbClr>
                  </a:outerShdw>
                </a:effectLst>
                <a:latin typeface="Franklin Gothic Book"/>
                <a:ea typeface="+mn-ea"/>
                <a:cs typeface="B Sina" pitchFamily="2" charset="-78"/>
              </a:rPr>
              <a:t>تاریخچه</a:t>
            </a:r>
            <a:endParaRPr lang="en-US" sz="3200" b="1" kern="1200" dirty="0">
              <a:ln w="11430"/>
              <a:gradFill>
                <a:gsLst>
                  <a:gs pos="0">
                    <a:srgbClr val="C19859">
                      <a:tint val="90000"/>
                      <a:satMod val="120000"/>
                    </a:srgbClr>
                  </a:gs>
                  <a:gs pos="25000">
                    <a:srgbClr val="C19859">
                      <a:tint val="93000"/>
                      <a:satMod val="120000"/>
                    </a:srgbClr>
                  </a:gs>
                  <a:gs pos="50000">
                    <a:srgbClr val="C19859">
                      <a:shade val="89000"/>
                      <a:satMod val="110000"/>
                    </a:srgbClr>
                  </a:gs>
                  <a:gs pos="75000">
                    <a:srgbClr val="C19859">
                      <a:tint val="93000"/>
                      <a:satMod val="120000"/>
                    </a:srgbClr>
                  </a:gs>
                  <a:gs pos="100000">
                    <a:srgbClr val="C19859">
                      <a:tint val="90000"/>
                      <a:satMod val="120000"/>
                    </a:srgbClr>
                  </a:gs>
                </a:gsLst>
                <a:lin ang="5400000"/>
              </a:gradFill>
              <a:effectLst>
                <a:outerShdw blurRad="80000" dist="40000" dir="5040000" algn="tl">
                  <a:srgbClr val="000000">
                    <a:alpha val="30000"/>
                  </a:srgbClr>
                </a:outerShdw>
              </a:effectLst>
              <a:latin typeface="Franklin Gothic Book"/>
              <a:ea typeface="+mn-ea"/>
              <a:cs typeface="B Sina" pitchFamily="2" charset="-78"/>
            </a:endParaRPr>
          </a:p>
        </p:txBody>
      </p:sp>
    </p:spTree>
    <p:extLst>
      <p:ext uri="{BB962C8B-B14F-4D97-AF65-F5344CB8AC3E}">
        <p14:creationId xmlns="" xmlns:p14="http://schemas.microsoft.com/office/powerpoint/2010/main" val="402542741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00063" y="1143000"/>
            <a:ext cx="8229600" cy="4708525"/>
          </a:xfrm>
          <a:prstGeom prst="rect">
            <a:avLst/>
          </a:prstGeom>
        </p:spPr>
        <p:txBody>
          <a:bodyPr/>
          <a:lstStyle/>
          <a:p>
            <a:pPr marL="548640" indent="-411480" algn="r" rtl="1">
              <a:spcBef>
                <a:spcPct val="20000"/>
              </a:spcBef>
              <a:buClr>
                <a:prstClr val="white">
                  <a:shade val="95000"/>
                </a:prstClr>
              </a:buClr>
              <a:buSzPct val="65000"/>
              <a:buFont typeface="Wingdings 2"/>
              <a:buChar char=""/>
              <a:defRPr/>
            </a:pPr>
            <a:r>
              <a:rPr lang="fa-IR" sz="2800" b="1" kern="1200" dirty="0">
                <a:solidFill>
                  <a:prstClr val="white"/>
                </a:solidFill>
                <a:latin typeface="Arial"/>
                <a:ea typeface="+mn-ea"/>
                <a:cs typeface="B Ferdosi" pitchFamily="2" charset="-78"/>
              </a:rPr>
              <a:t>مکتب شیکاگو در نیمه دوم قرن نوزدهم نقش مهمی در شکل گیری گونه شناسی خاص فروشگاه های بزرگ ایفا کرد. </a:t>
            </a:r>
            <a:endParaRPr lang="en-US" sz="2800" kern="1200" dirty="0">
              <a:solidFill>
                <a:prstClr val="white"/>
              </a:solidFill>
              <a:latin typeface="Arial"/>
              <a:ea typeface="+mn-ea"/>
              <a:cs typeface="B Ferdosi" pitchFamily="2" charset="-78"/>
            </a:endParaRPr>
          </a:p>
        </p:txBody>
      </p:sp>
      <p:pic>
        <p:nvPicPr>
          <p:cNvPr id="4" name="Picture 2" descr="E:\Documents\3Ds Max\Tarh 3\powerpoint\عکس وپلان\عکس\ساختمان چینی.bmp"/>
          <p:cNvPicPr>
            <a:picLocks noChangeAspect="1" noChangeArrowheads="1"/>
          </p:cNvPicPr>
          <p:nvPr/>
        </p:nvPicPr>
        <p:blipFill>
          <a:blip r:embed="rId2" cstate="print"/>
          <a:srcRect/>
          <a:stretch>
            <a:fillRect/>
          </a:stretch>
        </p:blipFill>
        <p:spPr bwMode="auto">
          <a:xfrm>
            <a:off x="1214414" y="2214554"/>
            <a:ext cx="6643734" cy="42519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itle 1"/>
          <p:cNvSpPr txBox="1">
            <a:spLocks/>
          </p:cNvSpPr>
          <p:nvPr/>
        </p:nvSpPr>
        <p:spPr>
          <a:xfrm>
            <a:off x="457200" y="274638"/>
            <a:ext cx="8229600" cy="1143000"/>
          </a:xfrm>
          <a:prstGeom prst="rect">
            <a:avLst/>
          </a:prstGeom>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r" rtl="1">
              <a:spcBef>
                <a:spcPct val="0"/>
              </a:spcBef>
              <a:defRPr/>
            </a:pPr>
            <a:r>
              <a:rPr lang="fa-IR" sz="3200" b="1" kern="1200" dirty="0">
                <a:ln w="11430"/>
                <a:gradFill>
                  <a:gsLst>
                    <a:gs pos="0">
                      <a:srgbClr val="C19859">
                        <a:tint val="90000"/>
                        <a:satMod val="120000"/>
                      </a:srgbClr>
                    </a:gs>
                    <a:gs pos="25000">
                      <a:srgbClr val="C19859">
                        <a:tint val="93000"/>
                        <a:satMod val="120000"/>
                      </a:srgbClr>
                    </a:gs>
                    <a:gs pos="50000">
                      <a:srgbClr val="C19859">
                        <a:shade val="89000"/>
                        <a:satMod val="110000"/>
                      </a:srgbClr>
                    </a:gs>
                    <a:gs pos="75000">
                      <a:srgbClr val="C19859">
                        <a:tint val="93000"/>
                        <a:satMod val="120000"/>
                      </a:srgbClr>
                    </a:gs>
                    <a:gs pos="100000">
                      <a:srgbClr val="C19859">
                        <a:tint val="90000"/>
                        <a:satMod val="120000"/>
                      </a:srgbClr>
                    </a:gs>
                  </a:gsLst>
                  <a:lin ang="5400000"/>
                </a:gradFill>
                <a:effectLst>
                  <a:outerShdw blurRad="80000" dist="40000" dir="5040000" algn="tl">
                    <a:srgbClr val="000000">
                      <a:alpha val="30000"/>
                    </a:srgbClr>
                  </a:outerShdw>
                </a:effectLst>
                <a:latin typeface="Franklin Gothic Book"/>
                <a:ea typeface="+mn-ea"/>
                <a:cs typeface="B Sina" pitchFamily="2" charset="-78"/>
              </a:rPr>
              <a:t>تاریخچه</a:t>
            </a:r>
            <a:endParaRPr lang="en-US" sz="3200" b="1" kern="1200" dirty="0">
              <a:ln w="11430"/>
              <a:gradFill>
                <a:gsLst>
                  <a:gs pos="0">
                    <a:srgbClr val="C19859">
                      <a:tint val="90000"/>
                      <a:satMod val="120000"/>
                    </a:srgbClr>
                  </a:gs>
                  <a:gs pos="25000">
                    <a:srgbClr val="C19859">
                      <a:tint val="93000"/>
                      <a:satMod val="120000"/>
                    </a:srgbClr>
                  </a:gs>
                  <a:gs pos="50000">
                    <a:srgbClr val="C19859">
                      <a:shade val="89000"/>
                      <a:satMod val="110000"/>
                    </a:srgbClr>
                  </a:gs>
                  <a:gs pos="75000">
                    <a:srgbClr val="C19859">
                      <a:tint val="93000"/>
                      <a:satMod val="120000"/>
                    </a:srgbClr>
                  </a:gs>
                  <a:gs pos="100000">
                    <a:srgbClr val="C19859">
                      <a:tint val="90000"/>
                      <a:satMod val="120000"/>
                    </a:srgbClr>
                  </a:gs>
                </a:gsLst>
                <a:lin ang="5400000"/>
              </a:gradFill>
              <a:effectLst>
                <a:outerShdw blurRad="80000" dist="40000" dir="5040000" algn="tl">
                  <a:srgbClr val="000000">
                    <a:alpha val="30000"/>
                  </a:srgbClr>
                </a:outerShdw>
              </a:effectLst>
              <a:latin typeface="Franklin Gothic Book"/>
              <a:ea typeface="+mn-ea"/>
              <a:cs typeface="B Sina" pitchFamily="2" charset="-78"/>
            </a:endParaRPr>
          </a:p>
        </p:txBody>
      </p:sp>
    </p:spTree>
    <p:extLst>
      <p:ext uri="{BB962C8B-B14F-4D97-AF65-F5344CB8AC3E}">
        <p14:creationId xmlns="" xmlns:p14="http://schemas.microsoft.com/office/powerpoint/2010/main" val="147694864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Documents\3Ds Max\Tarh 3\powerpoint\عکس وپلان\عکس\کانزاس سیتی.jpg"/>
          <p:cNvPicPr>
            <a:picLocks noChangeAspect="1" noChangeArrowheads="1"/>
          </p:cNvPicPr>
          <p:nvPr/>
        </p:nvPicPr>
        <p:blipFill>
          <a:blip r:embed="rId2" cstate="print">
            <a:lum contrast="10000"/>
          </a:blip>
          <a:srcRect/>
          <a:stretch>
            <a:fillRect/>
          </a:stretch>
        </p:blipFill>
        <p:spPr bwMode="auto">
          <a:xfrm>
            <a:off x="928662" y="3929066"/>
            <a:ext cx="3429024" cy="258898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4" name="Picture 3" descr="E:\Documents\3Ds Max\Tarh 3\powerpoint\عکس وپلان\عکس\ساختمان پلاسکو.jpg"/>
          <p:cNvPicPr>
            <a:picLocks noChangeAspect="1" noChangeArrowheads="1"/>
          </p:cNvPicPr>
          <p:nvPr/>
        </p:nvPicPr>
        <p:blipFill>
          <a:blip r:embed="rId3" cstate="print"/>
          <a:srcRect/>
          <a:stretch>
            <a:fillRect/>
          </a:stretch>
        </p:blipFill>
        <p:spPr bwMode="auto">
          <a:xfrm>
            <a:off x="5500694" y="1643050"/>
            <a:ext cx="3286148" cy="44811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E:\Documents\3Ds Max\Tarh 3\powerpoint\عکس وپلان\فروشگاه عمده فروشی در بوستن ومیدان کمپو copy.jpg"/>
          <p:cNvPicPr>
            <a:picLocks noChangeAspect="1" noChangeArrowheads="1"/>
          </p:cNvPicPr>
          <p:nvPr/>
        </p:nvPicPr>
        <p:blipFill>
          <a:blip r:embed="rId4" cstate="print"/>
          <a:srcRect/>
          <a:stretch>
            <a:fillRect/>
          </a:stretch>
        </p:blipFill>
        <p:spPr bwMode="auto">
          <a:xfrm>
            <a:off x="357158" y="214290"/>
            <a:ext cx="4929222" cy="35084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itle 1"/>
          <p:cNvSpPr txBox="1">
            <a:spLocks/>
          </p:cNvSpPr>
          <p:nvPr/>
        </p:nvSpPr>
        <p:spPr>
          <a:xfrm>
            <a:off x="457200" y="274638"/>
            <a:ext cx="8229600" cy="1143000"/>
          </a:xfrm>
          <a:prstGeom prst="rect">
            <a:avLst/>
          </a:prstGeom>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r" rtl="1">
              <a:spcBef>
                <a:spcPct val="0"/>
              </a:spcBef>
              <a:defRPr/>
            </a:pPr>
            <a:r>
              <a:rPr lang="fa-IR" sz="3200" b="1" kern="1200" dirty="0">
                <a:ln w="11430"/>
                <a:gradFill>
                  <a:gsLst>
                    <a:gs pos="0">
                      <a:srgbClr val="C19859">
                        <a:tint val="90000"/>
                        <a:satMod val="120000"/>
                      </a:srgbClr>
                    </a:gs>
                    <a:gs pos="25000">
                      <a:srgbClr val="C19859">
                        <a:tint val="93000"/>
                        <a:satMod val="120000"/>
                      </a:srgbClr>
                    </a:gs>
                    <a:gs pos="50000">
                      <a:srgbClr val="C19859">
                        <a:shade val="89000"/>
                        <a:satMod val="110000"/>
                      </a:srgbClr>
                    </a:gs>
                    <a:gs pos="75000">
                      <a:srgbClr val="C19859">
                        <a:tint val="93000"/>
                        <a:satMod val="120000"/>
                      </a:srgbClr>
                    </a:gs>
                    <a:gs pos="100000">
                      <a:srgbClr val="C19859">
                        <a:tint val="90000"/>
                        <a:satMod val="120000"/>
                      </a:srgbClr>
                    </a:gs>
                  </a:gsLst>
                  <a:lin ang="5400000"/>
                </a:gradFill>
                <a:effectLst>
                  <a:outerShdw blurRad="80000" dist="40000" dir="5040000" algn="tl">
                    <a:srgbClr val="000000">
                      <a:alpha val="30000"/>
                    </a:srgbClr>
                  </a:outerShdw>
                </a:effectLst>
                <a:latin typeface="Franklin Gothic Book"/>
                <a:ea typeface="+mn-ea"/>
                <a:cs typeface="B Sina" pitchFamily="2" charset="-78"/>
              </a:rPr>
              <a:t>تاریخچه</a:t>
            </a:r>
            <a:endParaRPr lang="en-US" sz="3200" b="1" kern="1200" dirty="0">
              <a:ln w="11430"/>
              <a:gradFill>
                <a:gsLst>
                  <a:gs pos="0">
                    <a:srgbClr val="C19859">
                      <a:tint val="90000"/>
                      <a:satMod val="120000"/>
                    </a:srgbClr>
                  </a:gs>
                  <a:gs pos="25000">
                    <a:srgbClr val="C19859">
                      <a:tint val="93000"/>
                      <a:satMod val="120000"/>
                    </a:srgbClr>
                  </a:gs>
                  <a:gs pos="50000">
                    <a:srgbClr val="C19859">
                      <a:shade val="89000"/>
                      <a:satMod val="110000"/>
                    </a:srgbClr>
                  </a:gs>
                  <a:gs pos="75000">
                    <a:srgbClr val="C19859">
                      <a:tint val="93000"/>
                      <a:satMod val="120000"/>
                    </a:srgbClr>
                  </a:gs>
                  <a:gs pos="100000">
                    <a:srgbClr val="C19859">
                      <a:tint val="90000"/>
                      <a:satMod val="120000"/>
                    </a:srgbClr>
                  </a:gs>
                </a:gsLst>
                <a:lin ang="5400000"/>
              </a:gradFill>
              <a:effectLst>
                <a:outerShdw blurRad="80000" dist="40000" dir="5040000" algn="tl">
                  <a:srgbClr val="000000">
                    <a:alpha val="30000"/>
                  </a:srgbClr>
                </a:outerShdw>
              </a:effectLst>
              <a:latin typeface="Franklin Gothic Book"/>
              <a:ea typeface="+mn-ea"/>
              <a:cs typeface="B Sina" pitchFamily="2" charset="-78"/>
            </a:endParaRPr>
          </a:p>
        </p:txBody>
      </p:sp>
    </p:spTree>
    <p:extLst>
      <p:ext uri="{BB962C8B-B14F-4D97-AF65-F5344CB8AC3E}">
        <p14:creationId xmlns="" xmlns:p14="http://schemas.microsoft.com/office/powerpoint/2010/main" val="56415484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TotalTime>
  <Words>2411</Words>
  <Application>Microsoft Office PowerPoint</Application>
  <PresentationFormat>On-screen Show (4:3)</PresentationFormat>
  <Paragraphs>201</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Horizon</vt:lpstr>
      <vt:lpstr>تحلیل و آنالیز مجتمع تجاری تیراژه</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 استانداردها و ضوابط اجرایی درمجتمع های تجاری </vt:lpstr>
      <vt:lpstr>Slide 16</vt:lpstr>
      <vt:lpstr>ضوابط مربوط به تفکیک</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تحلیل و آنالیز مجتمع تجاری تیراژه</dc:title>
  <dc:creator>lenovo</dc:creator>
  <cp:lastModifiedBy>ghadimlo</cp:lastModifiedBy>
  <cp:revision>3</cp:revision>
  <dcterms:created xsi:type="dcterms:W3CDTF">2014-02-26T13:51:23Z</dcterms:created>
  <dcterms:modified xsi:type="dcterms:W3CDTF">2015-09-11T06:20:18Z</dcterms:modified>
</cp:coreProperties>
</file>