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328" r:id="rId2"/>
    <p:sldId id="408" r:id="rId3"/>
    <p:sldId id="409" r:id="rId4"/>
    <p:sldId id="403" r:id="rId5"/>
    <p:sldId id="413" r:id="rId6"/>
    <p:sldId id="410" r:id="rId7"/>
    <p:sldId id="411" r:id="rId8"/>
    <p:sldId id="412" r:id="rId9"/>
    <p:sldId id="330" r:id="rId10"/>
    <p:sldId id="390" r:id="rId11"/>
    <p:sldId id="391" r:id="rId12"/>
    <p:sldId id="393" r:id="rId13"/>
    <p:sldId id="394" r:id="rId14"/>
    <p:sldId id="395" r:id="rId15"/>
    <p:sldId id="401" r:id="rId16"/>
    <p:sldId id="402" r:id="rId17"/>
    <p:sldId id="362" r:id="rId18"/>
    <p:sldId id="363" r:id="rId19"/>
    <p:sldId id="364" r:id="rId20"/>
    <p:sldId id="365" r:id="rId21"/>
    <p:sldId id="366" r:id="rId22"/>
    <p:sldId id="299" r:id="rId23"/>
    <p:sldId id="300" r:id="rId24"/>
    <p:sldId id="301" r:id="rId25"/>
    <p:sldId id="302" r:id="rId26"/>
    <p:sldId id="303" r:id="rId27"/>
    <p:sldId id="304" r:id="rId28"/>
    <p:sldId id="305" r:id="rId29"/>
    <p:sldId id="306" r:id="rId30"/>
    <p:sldId id="307" r:id="rId31"/>
    <p:sldId id="414" r:id="rId32"/>
    <p:sldId id="415" r:id="rId33"/>
    <p:sldId id="416" r:id="rId34"/>
    <p:sldId id="417" r:id="rId35"/>
    <p:sldId id="418" r:id="rId36"/>
    <p:sldId id="419" r:id="rId37"/>
    <p:sldId id="389"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5" autoAdjust="0"/>
    <p:restoredTop sz="94660"/>
  </p:normalViewPr>
  <p:slideViewPr>
    <p:cSldViewPr>
      <p:cViewPr varScale="1">
        <p:scale>
          <a:sx n="42" d="100"/>
          <a:sy n="42" d="100"/>
        </p:scale>
        <p:origin x="132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3A5AA0F-018D-4C52-AEF6-5E14A2CD0830}" type="datetimeFigureOut">
              <a:rPr lang="en-US" smtClean="0"/>
              <a:t>1/11/2017</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65D30A7-4C5E-40E0-A728-FEB1E006CE57}" type="slidenum">
              <a:rPr lang="en-US" smtClean="0"/>
              <a:t>‹#›</a:t>
            </a:fld>
            <a:endParaRPr lang="en-US"/>
          </a:p>
        </p:txBody>
      </p:sp>
    </p:spTree>
    <p:extLst>
      <p:ext uri="{BB962C8B-B14F-4D97-AF65-F5344CB8AC3E}">
        <p14:creationId xmlns:p14="http://schemas.microsoft.com/office/powerpoint/2010/main" val="1126536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AFD0335-25F5-4639-8F62-24BAC31B136E}" type="datetimeFigureOut">
              <a:rPr lang="en-US" smtClean="0"/>
              <a:pPr/>
              <a:t>1/11/2017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042D2BC-C7AE-4310-BD0E-B1C7AF194A6F}" type="slidenum">
              <a:rPr lang="en-US" smtClean="0"/>
              <a:pPr/>
              <a:t>‹#›</a:t>
            </a:fld>
            <a:endParaRPr lang="en-US"/>
          </a:p>
        </p:txBody>
      </p:sp>
    </p:spTree>
    <p:extLst>
      <p:ext uri="{BB962C8B-B14F-4D97-AF65-F5344CB8AC3E}">
        <p14:creationId xmlns:p14="http://schemas.microsoft.com/office/powerpoint/2010/main" val="2441566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655EDB-200E-4BB5-BEF0-99DC65037385}" type="slidenum">
              <a:rPr lang="ar-SA"/>
              <a:pPr/>
              <a:t>4</a:t>
            </a:fld>
            <a:endParaRPr lang="da-DK"/>
          </a:p>
        </p:txBody>
      </p:sp>
      <p:sp>
        <p:nvSpPr>
          <p:cNvPr id="37890" name="Rectangle 2"/>
          <p:cNvSpPr>
            <a:spLocks noGrp="1" noRot="1" noChangeAspect="1" noChangeArrowheads="1" noTextEdit="1"/>
          </p:cNvSpPr>
          <p:nvPr>
            <p:ph type="sldImg"/>
          </p:nvPr>
        </p:nvSpPr>
        <p:spPr>
          <a:xfrm>
            <a:off x="1338263" y="808038"/>
            <a:ext cx="4344987" cy="3259137"/>
          </a:xfrm>
          <a:ln/>
        </p:spPr>
      </p:sp>
      <p:sp>
        <p:nvSpPr>
          <p:cNvPr id="37891" name="Rectangle 3"/>
          <p:cNvSpPr>
            <a:spLocks noGrp="1" noChangeArrowheads="1"/>
          </p:cNvSpPr>
          <p:nvPr>
            <p:ph type="body" idx="1"/>
          </p:nvPr>
        </p:nvSpPr>
        <p:spPr>
          <a:xfrm>
            <a:off x="936468" y="4419990"/>
            <a:ext cx="5137467" cy="3911535"/>
          </a:xfrm>
        </p:spPr>
        <p:txBody>
          <a:bodyPr/>
          <a:lstStyle/>
          <a:p>
            <a:endParaRPr lang="en-US"/>
          </a:p>
        </p:txBody>
      </p:sp>
    </p:spTree>
    <p:extLst>
      <p:ext uri="{BB962C8B-B14F-4D97-AF65-F5344CB8AC3E}">
        <p14:creationId xmlns:p14="http://schemas.microsoft.com/office/powerpoint/2010/main" val="344036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AC0DF84-9C27-4DAF-9FD3-C55CBA237AB7}" type="slidenum">
              <a:rPr lang="en-US" smtClean="0"/>
              <a:pPr fontAlgn="base">
                <a:spcBef>
                  <a:spcPct val="0"/>
                </a:spcBef>
                <a:spcAft>
                  <a:spcPct val="0"/>
                </a:spcAft>
                <a:defRPr/>
              </a:pPr>
              <a:t>7</a:t>
            </a:fld>
            <a:endParaRPr lang="en-US" smtClean="0"/>
          </a:p>
        </p:txBody>
      </p:sp>
    </p:spTree>
    <p:extLst>
      <p:ext uri="{BB962C8B-B14F-4D97-AF65-F5344CB8AC3E}">
        <p14:creationId xmlns:p14="http://schemas.microsoft.com/office/powerpoint/2010/main" val="1255746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17EBD9-D18C-4EFE-9C97-7CF33AB1FD33}" type="slidenum">
              <a:rPr lang="ar-SA"/>
              <a:pPr/>
              <a:t>11</a:t>
            </a:fld>
            <a:endParaRPr lang="da-DK"/>
          </a:p>
        </p:txBody>
      </p:sp>
      <p:sp>
        <p:nvSpPr>
          <p:cNvPr id="34818" name="Rectangle 2"/>
          <p:cNvSpPr>
            <a:spLocks noGrp="1" noRot="1" noChangeAspect="1" noChangeArrowheads="1" noTextEdit="1"/>
          </p:cNvSpPr>
          <p:nvPr>
            <p:ph type="sldImg"/>
          </p:nvPr>
        </p:nvSpPr>
        <p:spPr>
          <a:xfrm>
            <a:off x="1338263" y="808038"/>
            <a:ext cx="4344987" cy="3259137"/>
          </a:xfrm>
          <a:ln/>
        </p:spPr>
      </p:sp>
      <p:sp>
        <p:nvSpPr>
          <p:cNvPr id="34819" name="Rectangle 3"/>
          <p:cNvSpPr>
            <a:spLocks noGrp="1" noChangeArrowheads="1"/>
          </p:cNvSpPr>
          <p:nvPr>
            <p:ph type="body" idx="1"/>
          </p:nvPr>
        </p:nvSpPr>
        <p:spPr>
          <a:xfrm>
            <a:off x="936468" y="4419990"/>
            <a:ext cx="5137467" cy="3911535"/>
          </a:xfrm>
        </p:spPr>
        <p:txBody>
          <a:bodyPr lIns="94735" tIns="47369" rIns="94735" bIns="47369"/>
          <a:lstStyle/>
          <a:p>
            <a:endParaRPr lang="en-US"/>
          </a:p>
        </p:txBody>
      </p:sp>
    </p:spTree>
    <p:extLst>
      <p:ext uri="{BB962C8B-B14F-4D97-AF65-F5344CB8AC3E}">
        <p14:creationId xmlns:p14="http://schemas.microsoft.com/office/powerpoint/2010/main" val="3185075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FEEB3D-65CD-467D-BCFA-B72C7CF713E4}" type="datetime1">
              <a:rPr lang="en-US" smtClean="0"/>
              <a:pPr/>
              <a:t>1/11/2017</a:t>
            </a:fld>
            <a:endParaRPr lang="en-US"/>
          </a:p>
        </p:txBody>
      </p:sp>
      <p:sp>
        <p:nvSpPr>
          <p:cNvPr id="5" name="Footer Placeholder 4"/>
          <p:cNvSpPr>
            <a:spLocks noGrp="1"/>
          </p:cNvSpPr>
          <p:nvPr>
            <p:ph type="ftr" sz="quarter" idx="11"/>
          </p:nvPr>
        </p:nvSpPr>
        <p:spPr/>
        <p:txBody>
          <a:bodyPr/>
          <a:lstStyle/>
          <a:p>
            <a:r>
              <a:rPr lang="en-US" smtClean="0"/>
              <a:t>www.drroosta.com</a:t>
            </a:r>
            <a:endParaRPr lang="en-US"/>
          </a:p>
        </p:txBody>
      </p:sp>
      <p:sp>
        <p:nvSpPr>
          <p:cNvPr id="6" name="Slide Number Placeholder 5"/>
          <p:cNvSpPr>
            <a:spLocks noGrp="1"/>
          </p:cNvSpPr>
          <p:nvPr>
            <p:ph type="sldNum" sz="quarter" idx="12"/>
          </p:nvPr>
        </p:nvSpPr>
        <p:spPr/>
        <p:txBody>
          <a:bodyPr/>
          <a:lstStyle/>
          <a:p>
            <a:fld id="{AC19F873-6F4E-4045-960D-54CF2734C35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49E442-A0B6-45F2-8123-538C07E363A3}" type="datetime1">
              <a:rPr lang="en-US" smtClean="0"/>
              <a:pPr/>
              <a:t>1/11/2017</a:t>
            </a:fld>
            <a:endParaRPr lang="en-US"/>
          </a:p>
        </p:txBody>
      </p:sp>
      <p:sp>
        <p:nvSpPr>
          <p:cNvPr id="5" name="Footer Placeholder 4"/>
          <p:cNvSpPr>
            <a:spLocks noGrp="1"/>
          </p:cNvSpPr>
          <p:nvPr>
            <p:ph type="ftr" sz="quarter" idx="11"/>
          </p:nvPr>
        </p:nvSpPr>
        <p:spPr/>
        <p:txBody>
          <a:bodyPr/>
          <a:lstStyle/>
          <a:p>
            <a:r>
              <a:rPr lang="en-US" smtClean="0"/>
              <a:t>www.drroosta.com</a:t>
            </a:r>
            <a:endParaRPr lang="en-US"/>
          </a:p>
        </p:txBody>
      </p:sp>
      <p:sp>
        <p:nvSpPr>
          <p:cNvPr id="6" name="Slide Number Placeholder 5"/>
          <p:cNvSpPr>
            <a:spLocks noGrp="1"/>
          </p:cNvSpPr>
          <p:nvPr>
            <p:ph type="sldNum" sz="quarter" idx="12"/>
          </p:nvPr>
        </p:nvSpPr>
        <p:spPr/>
        <p:txBody>
          <a:bodyPr/>
          <a:lstStyle/>
          <a:p>
            <a:fld id="{AC19F873-6F4E-4045-960D-54CF2734C35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2F9B11-050E-4E85-B280-E57671EA8C40}" type="datetime1">
              <a:rPr lang="en-US" smtClean="0"/>
              <a:pPr/>
              <a:t>1/11/2017</a:t>
            </a:fld>
            <a:endParaRPr lang="en-US"/>
          </a:p>
        </p:txBody>
      </p:sp>
      <p:sp>
        <p:nvSpPr>
          <p:cNvPr id="5" name="Footer Placeholder 4"/>
          <p:cNvSpPr>
            <a:spLocks noGrp="1"/>
          </p:cNvSpPr>
          <p:nvPr>
            <p:ph type="ftr" sz="quarter" idx="11"/>
          </p:nvPr>
        </p:nvSpPr>
        <p:spPr/>
        <p:txBody>
          <a:bodyPr/>
          <a:lstStyle/>
          <a:p>
            <a:r>
              <a:rPr lang="en-US" smtClean="0"/>
              <a:t>www.drroosta.com</a:t>
            </a:r>
            <a:endParaRPr lang="en-US"/>
          </a:p>
        </p:txBody>
      </p:sp>
      <p:sp>
        <p:nvSpPr>
          <p:cNvPr id="6" name="Slide Number Placeholder 5"/>
          <p:cNvSpPr>
            <a:spLocks noGrp="1"/>
          </p:cNvSpPr>
          <p:nvPr>
            <p:ph type="sldNum" sz="quarter" idx="12"/>
          </p:nvPr>
        </p:nvSpPr>
        <p:spPr/>
        <p:txBody>
          <a:bodyPr/>
          <a:lstStyle/>
          <a:p>
            <a:fld id="{AC19F873-6F4E-4045-960D-54CF2734C35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2518F2-8730-462E-A095-8582674E7BA3}" type="datetime1">
              <a:rPr lang="en-US" smtClean="0"/>
              <a:pPr/>
              <a:t>1/11/2017</a:t>
            </a:fld>
            <a:endParaRPr lang="en-US"/>
          </a:p>
        </p:txBody>
      </p:sp>
      <p:sp>
        <p:nvSpPr>
          <p:cNvPr id="5" name="Footer Placeholder 4"/>
          <p:cNvSpPr>
            <a:spLocks noGrp="1"/>
          </p:cNvSpPr>
          <p:nvPr>
            <p:ph type="ftr" sz="quarter" idx="11"/>
          </p:nvPr>
        </p:nvSpPr>
        <p:spPr/>
        <p:txBody>
          <a:bodyPr/>
          <a:lstStyle/>
          <a:p>
            <a:r>
              <a:rPr lang="en-US" smtClean="0"/>
              <a:t>www.drroosta.com</a:t>
            </a:r>
            <a:endParaRPr lang="en-US"/>
          </a:p>
        </p:txBody>
      </p:sp>
      <p:sp>
        <p:nvSpPr>
          <p:cNvPr id="6" name="Slide Number Placeholder 5"/>
          <p:cNvSpPr>
            <a:spLocks noGrp="1"/>
          </p:cNvSpPr>
          <p:nvPr>
            <p:ph type="sldNum" sz="quarter" idx="12"/>
          </p:nvPr>
        </p:nvSpPr>
        <p:spPr/>
        <p:txBody>
          <a:bodyPr/>
          <a:lstStyle/>
          <a:p>
            <a:fld id="{AC19F873-6F4E-4045-960D-54CF2734C35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CD789B-8D6E-4B34-983D-B856303C3D7B}" type="datetime1">
              <a:rPr lang="en-US" smtClean="0"/>
              <a:pPr/>
              <a:t>1/11/2017</a:t>
            </a:fld>
            <a:endParaRPr lang="en-US"/>
          </a:p>
        </p:txBody>
      </p:sp>
      <p:sp>
        <p:nvSpPr>
          <p:cNvPr id="5" name="Footer Placeholder 4"/>
          <p:cNvSpPr>
            <a:spLocks noGrp="1"/>
          </p:cNvSpPr>
          <p:nvPr>
            <p:ph type="ftr" sz="quarter" idx="11"/>
          </p:nvPr>
        </p:nvSpPr>
        <p:spPr/>
        <p:txBody>
          <a:bodyPr/>
          <a:lstStyle/>
          <a:p>
            <a:r>
              <a:rPr lang="en-US" smtClean="0"/>
              <a:t>www.drroosta.com</a:t>
            </a:r>
            <a:endParaRPr lang="en-US"/>
          </a:p>
        </p:txBody>
      </p:sp>
      <p:sp>
        <p:nvSpPr>
          <p:cNvPr id="6" name="Slide Number Placeholder 5"/>
          <p:cNvSpPr>
            <a:spLocks noGrp="1"/>
          </p:cNvSpPr>
          <p:nvPr>
            <p:ph type="sldNum" sz="quarter" idx="12"/>
          </p:nvPr>
        </p:nvSpPr>
        <p:spPr/>
        <p:txBody>
          <a:bodyPr/>
          <a:lstStyle/>
          <a:p>
            <a:fld id="{AC19F873-6F4E-4045-960D-54CF2734C35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4DA178-9487-4841-911E-79F78D93BF56}" type="datetime1">
              <a:rPr lang="en-US" smtClean="0"/>
              <a:pPr/>
              <a:t>1/11/2017</a:t>
            </a:fld>
            <a:endParaRPr lang="en-US"/>
          </a:p>
        </p:txBody>
      </p:sp>
      <p:sp>
        <p:nvSpPr>
          <p:cNvPr id="6" name="Footer Placeholder 5"/>
          <p:cNvSpPr>
            <a:spLocks noGrp="1"/>
          </p:cNvSpPr>
          <p:nvPr>
            <p:ph type="ftr" sz="quarter" idx="11"/>
          </p:nvPr>
        </p:nvSpPr>
        <p:spPr/>
        <p:txBody>
          <a:bodyPr/>
          <a:lstStyle/>
          <a:p>
            <a:r>
              <a:rPr lang="en-US" smtClean="0"/>
              <a:t>www.drroosta.com</a:t>
            </a:r>
            <a:endParaRPr lang="en-US"/>
          </a:p>
        </p:txBody>
      </p:sp>
      <p:sp>
        <p:nvSpPr>
          <p:cNvPr id="7" name="Slide Number Placeholder 6"/>
          <p:cNvSpPr>
            <a:spLocks noGrp="1"/>
          </p:cNvSpPr>
          <p:nvPr>
            <p:ph type="sldNum" sz="quarter" idx="12"/>
          </p:nvPr>
        </p:nvSpPr>
        <p:spPr/>
        <p:txBody>
          <a:bodyPr/>
          <a:lstStyle/>
          <a:p>
            <a:fld id="{AC19F873-6F4E-4045-960D-54CF2734C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88BB71-C179-417D-A828-1F1A13B47867}" type="datetime1">
              <a:rPr lang="en-US" smtClean="0"/>
              <a:pPr/>
              <a:t>1/11/2017</a:t>
            </a:fld>
            <a:endParaRPr lang="en-US"/>
          </a:p>
        </p:txBody>
      </p:sp>
      <p:sp>
        <p:nvSpPr>
          <p:cNvPr id="8" name="Footer Placeholder 7"/>
          <p:cNvSpPr>
            <a:spLocks noGrp="1"/>
          </p:cNvSpPr>
          <p:nvPr>
            <p:ph type="ftr" sz="quarter" idx="11"/>
          </p:nvPr>
        </p:nvSpPr>
        <p:spPr/>
        <p:txBody>
          <a:bodyPr/>
          <a:lstStyle/>
          <a:p>
            <a:r>
              <a:rPr lang="en-US" smtClean="0"/>
              <a:t>www.drroosta.com</a:t>
            </a:r>
            <a:endParaRPr lang="en-US"/>
          </a:p>
        </p:txBody>
      </p:sp>
      <p:sp>
        <p:nvSpPr>
          <p:cNvPr id="9" name="Slide Number Placeholder 8"/>
          <p:cNvSpPr>
            <a:spLocks noGrp="1"/>
          </p:cNvSpPr>
          <p:nvPr>
            <p:ph type="sldNum" sz="quarter" idx="12"/>
          </p:nvPr>
        </p:nvSpPr>
        <p:spPr/>
        <p:txBody>
          <a:bodyPr/>
          <a:lstStyle/>
          <a:p>
            <a:fld id="{AC19F873-6F4E-4045-960D-54CF2734C35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781B69-FC7E-4B86-9D59-67ED5E10FACE}" type="datetime1">
              <a:rPr lang="en-US" smtClean="0"/>
              <a:pPr/>
              <a:t>1/11/2017</a:t>
            </a:fld>
            <a:endParaRPr lang="en-US"/>
          </a:p>
        </p:txBody>
      </p:sp>
      <p:sp>
        <p:nvSpPr>
          <p:cNvPr id="4" name="Footer Placeholder 3"/>
          <p:cNvSpPr>
            <a:spLocks noGrp="1"/>
          </p:cNvSpPr>
          <p:nvPr>
            <p:ph type="ftr" sz="quarter" idx="11"/>
          </p:nvPr>
        </p:nvSpPr>
        <p:spPr/>
        <p:txBody>
          <a:bodyPr/>
          <a:lstStyle/>
          <a:p>
            <a:r>
              <a:rPr lang="en-US" smtClean="0"/>
              <a:t>www.drroosta.com</a:t>
            </a:r>
            <a:endParaRPr lang="en-US"/>
          </a:p>
        </p:txBody>
      </p:sp>
      <p:sp>
        <p:nvSpPr>
          <p:cNvPr id="5" name="Slide Number Placeholder 4"/>
          <p:cNvSpPr>
            <a:spLocks noGrp="1"/>
          </p:cNvSpPr>
          <p:nvPr>
            <p:ph type="sldNum" sz="quarter" idx="12"/>
          </p:nvPr>
        </p:nvSpPr>
        <p:spPr/>
        <p:txBody>
          <a:bodyPr/>
          <a:lstStyle/>
          <a:p>
            <a:fld id="{AC19F873-6F4E-4045-960D-54CF2734C35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72DBD2-C778-492E-8CFF-21EAC0E09E9B}" type="datetime1">
              <a:rPr lang="en-US" smtClean="0"/>
              <a:pPr/>
              <a:t>1/11/2017</a:t>
            </a:fld>
            <a:endParaRPr lang="en-US"/>
          </a:p>
        </p:txBody>
      </p:sp>
      <p:sp>
        <p:nvSpPr>
          <p:cNvPr id="3" name="Footer Placeholder 2"/>
          <p:cNvSpPr>
            <a:spLocks noGrp="1"/>
          </p:cNvSpPr>
          <p:nvPr>
            <p:ph type="ftr" sz="quarter" idx="11"/>
          </p:nvPr>
        </p:nvSpPr>
        <p:spPr/>
        <p:txBody>
          <a:bodyPr/>
          <a:lstStyle/>
          <a:p>
            <a:r>
              <a:rPr lang="en-US" smtClean="0"/>
              <a:t>www.drroosta.com</a:t>
            </a:r>
            <a:endParaRPr lang="en-US"/>
          </a:p>
        </p:txBody>
      </p:sp>
      <p:sp>
        <p:nvSpPr>
          <p:cNvPr id="4" name="Slide Number Placeholder 3"/>
          <p:cNvSpPr>
            <a:spLocks noGrp="1"/>
          </p:cNvSpPr>
          <p:nvPr>
            <p:ph type="sldNum" sz="quarter" idx="12"/>
          </p:nvPr>
        </p:nvSpPr>
        <p:spPr/>
        <p:txBody>
          <a:bodyPr/>
          <a:lstStyle/>
          <a:p>
            <a:fld id="{AC19F873-6F4E-4045-960D-54CF2734C35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A97661-278F-4D0D-9E69-B8E43C752AB7}" type="datetime1">
              <a:rPr lang="en-US" smtClean="0"/>
              <a:pPr/>
              <a:t>1/11/2017</a:t>
            </a:fld>
            <a:endParaRPr lang="en-US"/>
          </a:p>
        </p:txBody>
      </p:sp>
      <p:sp>
        <p:nvSpPr>
          <p:cNvPr id="6" name="Footer Placeholder 5"/>
          <p:cNvSpPr>
            <a:spLocks noGrp="1"/>
          </p:cNvSpPr>
          <p:nvPr>
            <p:ph type="ftr" sz="quarter" idx="11"/>
          </p:nvPr>
        </p:nvSpPr>
        <p:spPr/>
        <p:txBody>
          <a:bodyPr/>
          <a:lstStyle/>
          <a:p>
            <a:r>
              <a:rPr lang="en-US" smtClean="0"/>
              <a:t>www.drroosta.com</a:t>
            </a:r>
            <a:endParaRPr lang="en-US"/>
          </a:p>
        </p:txBody>
      </p:sp>
      <p:sp>
        <p:nvSpPr>
          <p:cNvPr id="7" name="Slide Number Placeholder 6"/>
          <p:cNvSpPr>
            <a:spLocks noGrp="1"/>
          </p:cNvSpPr>
          <p:nvPr>
            <p:ph type="sldNum" sz="quarter" idx="12"/>
          </p:nvPr>
        </p:nvSpPr>
        <p:spPr/>
        <p:txBody>
          <a:bodyPr/>
          <a:lstStyle/>
          <a:p>
            <a:fld id="{AC19F873-6F4E-4045-960D-54CF2734C35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4A24D8-4F9F-477D-B531-04241771193B}" type="datetime1">
              <a:rPr lang="en-US" smtClean="0"/>
              <a:pPr/>
              <a:t>1/11/2017</a:t>
            </a:fld>
            <a:endParaRPr lang="en-US"/>
          </a:p>
        </p:txBody>
      </p:sp>
      <p:sp>
        <p:nvSpPr>
          <p:cNvPr id="6" name="Footer Placeholder 5"/>
          <p:cNvSpPr>
            <a:spLocks noGrp="1"/>
          </p:cNvSpPr>
          <p:nvPr>
            <p:ph type="ftr" sz="quarter" idx="11"/>
          </p:nvPr>
        </p:nvSpPr>
        <p:spPr/>
        <p:txBody>
          <a:bodyPr/>
          <a:lstStyle/>
          <a:p>
            <a:r>
              <a:rPr lang="en-US" smtClean="0"/>
              <a:t>www.drroosta.com</a:t>
            </a:r>
            <a:endParaRPr lang="en-US"/>
          </a:p>
        </p:txBody>
      </p:sp>
      <p:sp>
        <p:nvSpPr>
          <p:cNvPr id="7" name="Slide Number Placeholder 6"/>
          <p:cNvSpPr>
            <a:spLocks noGrp="1"/>
          </p:cNvSpPr>
          <p:nvPr>
            <p:ph type="sldNum" sz="quarter" idx="12"/>
          </p:nvPr>
        </p:nvSpPr>
        <p:spPr/>
        <p:txBody>
          <a:bodyPr/>
          <a:lstStyle/>
          <a:p>
            <a:fld id="{AC19F873-6F4E-4045-960D-54CF2734C35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14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0CEA78-EE09-4A33-BFDE-32BCA4C3CF58}" type="datetime1">
              <a:rPr lang="en-US" smtClean="0"/>
              <a:pPr/>
              <a:t>1/11/2017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www.drroosta.com</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19F873-6F4E-4045-960D-54CF2734C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rtl="1"/>
            <a:r>
              <a:rPr lang="fa-IR" sz="7200" b="1" dirty="0" smtClean="0">
                <a:solidFill>
                  <a:schemeClr val="bg1"/>
                </a:solidFill>
                <a:cs typeface="+mn-cs"/>
              </a:rPr>
              <a:t>مدیریت مشتریان ناراضی</a:t>
            </a:r>
            <a:endParaRPr lang="en-US" sz="7200" b="1" dirty="0">
              <a:solidFill>
                <a:schemeClr val="bg1"/>
              </a:solidFill>
              <a:cs typeface="+mn-cs"/>
            </a:endParaRPr>
          </a:p>
        </p:txBody>
      </p:sp>
      <p:sp>
        <p:nvSpPr>
          <p:cNvPr id="3" name="Subtitle 2"/>
          <p:cNvSpPr>
            <a:spLocks noGrp="1"/>
          </p:cNvSpPr>
          <p:nvPr>
            <p:ph type="subTitle" idx="1"/>
          </p:nvPr>
        </p:nvSpPr>
        <p:spPr>
          <a:xfrm>
            <a:off x="1371600" y="5410200"/>
            <a:ext cx="6400800" cy="838200"/>
          </a:xfrm>
        </p:spPr>
        <p:txBody>
          <a:bodyPr>
            <a:normAutofit/>
          </a:bodyPr>
          <a:lstStyle/>
          <a:p>
            <a:endParaRPr lang="en-US" b="1" dirty="0">
              <a:solidFill>
                <a:schemeClr val="bg1"/>
              </a:solidFill>
              <a:cs typeface="B Nazanin" pitchFamily="2" charset="-78"/>
            </a:endParaRPr>
          </a:p>
        </p:txBody>
      </p:sp>
      <p:sp>
        <p:nvSpPr>
          <p:cNvPr id="4" name="Footer Placeholder 3"/>
          <p:cNvSpPr>
            <a:spLocks noGrp="1"/>
          </p:cNvSpPr>
          <p:nvPr>
            <p:ph type="ftr" sz="quarter" idx="11"/>
          </p:nvPr>
        </p:nvSpPr>
        <p:spPr>
          <a:xfrm>
            <a:off x="2819400" y="6356350"/>
            <a:ext cx="3657600" cy="365125"/>
          </a:xfrm>
          <a:noFill/>
        </p:spPr>
        <p:txBody>
          <a:bodyPr/>
          <a:lstStyle/>
          <a:p>
            <a:r>
              <a:rPr lang="fa-IR" sz="2400" b="1" dirty="0" smtClean="0">
                <a:solidFill>
                  <a:schemeClr val="bg1"/>
                </a:solidFill>
              </a:rPr>
              <a:t>/</a:t>
            </a:r>
            <a:endParaRPr lang="en-US" sz="24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nodePh="1">
                                  <p:stCondLst>
                                    <p:cond delay="0"/>
                                  </p:stCondLst>
                                  <p:endCondLst>
                                    <p:cond evt="begin" delay="0">
                                      <p:tn val="12"/>
                                    </p:cond>
                                  </p:end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1000" fill="hold"/>
                                        <p:tgtEl>
                                          <p:spTgt spid="4"/>
                                        </p:tgtEl>
                                        <p:attrNameLst>
                                          <p:attrName>ppt_w</p:attrName>
                                        </p:attrNameLst>
                                      </p:cBhvr>
                                      <p:tavLst>
                                        <p:tav tm="0">
                                          <p:val>
                                            <p:strVal val="#ppt_w+.3"/>
                                          </p:val>
                                        </p:tav>
                                        <p:tav tm="100000">
                                          <p:val>
                                            <p:strVal val="#ppt_w"/>
                                          </p:val>
                                        </p:tav>
                                      </p:tavLst>
                                    </p:anim>
                                    <p:anim calcmode="lin" valueType="num">
                                      <p:cBhvr>
                                        <p:cTn id="20" dur="1000" fill="hold"/>
                                        <p:tgtEl>
                                          <p:spTgt spid="4"/>
                                        </p:tgtEl>
                                        <p:attrNameLst>
                                          <p:attrName>ppt_h</p:attrName>
                                        </p:attrNameLst>
                                      </p:cBhvr>
                                      <p:tavLst>
                                        <p:tav tm="0">
                                          <p:val>
                                            <p:strVal val="#ppt_h"/>
                                          </p:val>
                                        </p:tav>
                                        <p:tav tm="100000">
                                          <p:val>
                                            <p:strVal val="#ppt_h"/>
                                          </p:val>
                                        </p:tav>
                                      </p:tavLst>
                                    </p:anim>
                                    <p:animEffect transition="in" filter="fade">
                                      <p:cBhvr>
                                        <p:cTn id="2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solidFill>
            <a:srgbClr val="FFFF00"/>
          </a:solidFill>
          <a:ln>
            <a:solidFill>
              <a:schemeClr val="bg1"/>
            </a:solidFill>
          </a:ln>
        </p:spPr>
        <p:txBody>
          <a:bodyPr lIns="92075" tIns="46038" rIns="92075" bIns="46038">
            <a:normAutofit/>
          </a:bodyPr>
          <a:lstStyle/>
          <a:p>
            <a:pPr rtl="1"/>
            <a:r>
              <a:rPr lang="fa-IR" sz="6000" dirty="0" smtClean="0">
                <a:ln w="18415" cmpd="sng">
                  <a:solidFill>
                    <a:sysClr val="windowText" lastClr="000000"/>
                  </a:solidFill>
                  <a:prstDash val="solid"/>
                </a:ln>
                <a:solidFill>
                  <a:sysClr val="windowText" lastClr="000000"/>
                </a:solidFill>
                <a:effectLst>
                  <a:outerShdw blurRad="63500" dir="3600000" algn="tl" rotWithShape="0">
                    <a:srgbClr val="000000">
                      <a:alpha val="70000"/>
                    </a:srgbClr>
                  </a:outerShdw>
                </a:effectLst>
              </a:rPr>
              <a:t>واکنش ناراضیان</a:t>
            </a:r>
            <a:endParaRPr lang="en-US" sz="6000" dirty="0">
              <a:ln w="18415" cmpd="sng">
                <a:solidFill>
                  <a:sysClr val="windowText" lastClr="000000"/>
                </a:solidFill>
                <a:prstDash val="solid"/>
              </a:ln>
              <a:solidFill>
                <a:sysClr val="windowText" lastClr="000000"/>
              </a:solidFill>
              <a:effectLst>
                <a:outerShdw blurRad="63500" dir="3600000" algn="tl" rotWithShape="0">
                  <a:srgbClr val="000000">
                    <a:alpha val="70000"/>
                  </a:srgbClr>
                </a:outerShdw>
              </a:effectLst>
            </a:endParaRPr>
          </a:p>
        </p:txBody>
      </p:sp>
      <p:sp>
        <p:nvSpPr>
          <p:cNvPr id="43011" name="Rectangle 3"/>
          <p:cNvSpPr>
            <a:spLocks noGrp="1" noChangeArrowheads="1"/>
          </p:cNvSpPr>
          <p:nvPr>
            <p:ph type="body" idx="1"/>
          </p:nvPr>
        </p:nvSpPr>
        <p:spPr>
          <a:xfrm>
            <a:off x="457200" y="1600200"/>
            <a:ext cx="8229600" cy="5105400"/>
          </a:xfrm>
          <a:noFill/>
          <a:ln>
            <a:solidFill>
              <a:schemeClr val="bg1"/>
            </a:solidFill>
          </a:ln>
        </p:spPr>
        <p:txBody>
          <a:bodyPr lIns="92075" tIns="46038" rIns="92075" bIns="46038"/>
          <a:lstStyle/>
          <a:p>
            <a:pPr>
              <a:buFont typeface="Wingdings" pitchFamily="2" charset="2"/>
              <a:buNone/>
            </a:pPr>
            <a:r>
              <a:rPr lang="en-US" dirty="0"/>
              <a:t> </a:t>
            </a:r>
          </a:p>
        </p:txBody>
      </p:sp>
      <p:sp>
        <p:nvSpPr>
          <p:cNvPr id="43012" name="Rectangle 4"/>
          <p:cNvSpPr>
            <a:spLocks noChangeArrowheads="1"/>
          </p:cNvSpPr>
          <p:nvPr/>
        </p:nvSpPr>
        <p:spPr bwMode="auto">
          <a:xfrm>
            <a:off x="615950" y="3740150"/>
            <a:ext cx="1739900" cy="673100"/>
          </a:xfrm>
          <a:prstGeom prst="rect">
            <a:avLst/>
          </a:prstGeom>
          <a:solidFill>
            <a:schemeClr val="accent2">
              <a:lumMod val="60000"/>
              <a:lumOff val="40000"/>
            </a:schemeClr>
          </a:solidFill>
          <a:ln w="12700">
            <a:solidFill>
              <a:schemeClr val="bg1"/>
            </a:solidFill>
            <a:miter lim="800000"/>
            <a:headEnd/>
            <a:tailEnd/>
          </a:ln>
          <a:effectLst/>
        </p:spPr>
        <p:txBody>
          <a:bodyPr wrap="none" lIns="92075" tIns="46038" rIns="92075" bIns="46038" anchor="ctr"/>
          <a:lstStyle/>
          <a:p>
            <a:pPr algn="ctr" eaLnBrk="0" hangingPunct="0"/>
            <a:r>
              <a:rPr lang="fa-IR" sz="2000" b="1" dirty="0" smtClean="0">
                <a:latin typeface="Times New Roman" pitchFamily="18" charset="0"/>
              </a:rPr>
              <a:t>نارضایتی</a:t>
            </a:r>
            <a:endParaRPr lang="en-US" sz="2000" b="1" dirty="0">
              <a:latin typeface="Times New Roman" pitchFamily="18" charset="0"/>
            </a:endParaRPr>
          </a:p>
        </p:txBody>
      </p:sp>
      <p:sp>
        <p:nvSpPr>
          <p:cNvPr id="43013" name="Rectangle 5"/>
          <p:cNvSpPr>
            <a:spLocks noChangeArrowheads="1"/>
          </p:cNvSpPr>
          <p:nvPr/>
        </p:nvSpPr>
        <p:spPr bwMode="auto">
          <a:xfrm>
            <a:off x="2978150" y="3054350"/>
            <a:ext cx="1054100" cy="444500"/>
          </a:xfrm>
          <a:prstGeom prst="rect">
            <a:avLst/>
          </a:prstGeom>
          <a:solidFill>
            <a:srgbClr val="00B050"/>
          </a:solidFill>
          <a:ln w="12700">
            <a:solidFill>
              <a:schemeClr val="bg1"/>
            </a:solidFill>
            <a:miter lim="800000"/>
            <a:headEnd/>
            <a:tailEnd/>
          </a:ln>
          <a:effectLst/>
        </p:spPr>
        <p:txBody>
          <a:bodyPr wrap="none" lIns="92075" tIns="46038" rIns="92075" bIns="46038" anchor="ctr"/>
          <a:lstStyle/>
          <a:p>
            <a:pPr algn="ctr" eaLnBrk="0" hangingPunct="0"/>
            <a:r>
              <a:rPr lang="fa-IR" sz="2000" b="1" dirty="0" smtClean="0">
                <a:latin typeface="Times New Roman" pitchFamily="18" charset="0"/>
              </a:rPr>
              <a:t>اقدام</a:t>
            </a:r>
            <a:endParaRPr lang="en-US" sz="2000" b="1" dirty="0">
              <a:latin typeface="Times New Roman" pitchFamily="18" charset="0"/>
            </a:endParaRPr>
          </a:p>
        </p:txBody>
      </p:sp>
      <p:sp>
        <p:nvSpPr>
          <p:cNvPr id="43014" name="Rectangle 6"/>
          <p:cNvSpPr>
            <a:spLocks noChangeArrowheads="1"/>
          </p:cNvSpPr>
          <p:nvPr/>
        </p:nvSpPr>
        <p:spPr bwMode="auto">
          <a:xfrm>
            <a:off x="2978150" y="5568950"/>
            <a:ext cx="1435100" cy="520700"/>
          </a:xfrm>
          <a:prstGeom prst="rect">
            <a:avLst/>
          </a:prstGeom>
          <a:solidFill>
            <a:srgbClr val="FF0000"/>
          </a:solidFill>
          <a:ln w="12700">
            <a:solidFill>
              <a:schemeClr val="bg1"/>
            </a:solidFill>
            <a:miter lim="800000"/>
            <a:headEnd/>
            <a:tailEnd/>
          </a:ln>
          <a:effectLst/>
        </p:spPr>
        <p:txBody>
          <a:bodyPr wrap="none" lIns="92075" tIns="46038" rIns="92075" bIns="46038" anchor="ctr"/>
          <a:lstStyle/>
          <a:p>
            <a:pPr algn="ctr" eaLnBrk="0" hangingPunct="0"/>
            <a:r>
              <a:rPr lang="fa-IR" sz="2000" b="1" dirty="0" smtClean="0">
                <a:solidFill>
                  <a:schemeClr val="bg1"/>
                </a:solidFill>
                <a:latin typeface="Times New Roman" pitchFamily="18" charset="0"/>
              </a:rPr>
              <a:t>سکوت</a:t>
            </a:r>
            <a:endParaRPr lang="en-US" sz="2000" b="1" dirty="0">
              <a:solidFill>
                <a:schemeClr val="bg1"/>
              </a:solidFill>
              <a:latin typeface="Times New Roman" pitchFamily="18" charset="0"/>
            </a:endParaRPr>
          </a:p>
        </p:txBody>
      </p:sp>
      <p:sp>
        <p:nvSpPr>
          <p:cNvPr id="43015" name="Rectangle 7"/>
          <p:cNvSpPr>
            <a:spLocks noChangeArrowheads="1"/>
          </p:cNvSpPr>
          <p:nvPr/>
        </p:nvSpPr>
        <p:spPr bwMode="auto">
          <a:xfrm>
            <a:off x="4578350" y="2292350"/>
            <a:ext cx="1587500" cy="444500"/>
          </a:xfrm>
          <a:prstGeom prst="rect">
            <a:avLst/>
          </a:prstGeom>
          <a:solidFill>
            <a:schemeClr val="accent6">
              <a:lumMod val="75000"/>
            </a:schemeClr>
          </a:solidFill>
          <a:ln w="12700">
            <a:solidFill>
              <a:schemeClr val="bg1"/>
            </a:solidFill>
            <a:miter lim="800000"/>
            <a:headEnd/>
            <a:tailEnd/>
          </a:ln>
          <a:effectLst/>
        </p:spPr>
        <p:txBody>
          <a:bodyPr wrap="none" lIns="92075" tIns="46038" rIns="92075" bIns="46038" anchor="ctr"/>
          <a:lstStyle/>
          <a:p>
            <a:pPr algn="ctr" eaLnBrk="0" hangingPunct="0"/>
            <a:r>
              <a:rPr lang="fa-IR" sz="2000" b="1" dirty="0" smtClean="0">
                <a:latin typeface="Times New Roman" pitchFamily="18" charset="0"/>
              </a:rPr>
              <a:t>اقدام عمومی</a:t>
            </a:r>
            <a:endParaRPr lang="en-US" sz="2000" b="1" dirty="0">
              <a:latin typeface="Times New Roman" pitchFamily="18" charset="0"/>
            </a:endParaRPr>
          </a:p>
        </p:txBody>
      </p:sp>
      <p:sp>
        <p:nvSpPr>
          <p:cNvPr id="43016" name="Rectangle 8"/>
          <p:cNvSpPr>
            <a:spLocks noChangeArrowheads="1"/>
          </p:cNvSpPr>
          <p:nvPr/>
        </p:nvSpPr>
        <p:spPr bwMode="auto">
          <a:xfrm>
            <a:off x="4578350" y="4578350"/>
            <a:ext cx="1663700" cy="520700"/>
          </a:xfrm>
          <a:prstGeom prst="rect">
            <a:avLst/>
          </a:prstGeom>
          <a:solidFill>
            <a:schemeClr val="accent6">
              <a:lumMod val="75000"/>
            </a:schemeClr>
          </a:solidFill>
          <a:ln w="12700">
            <a:solidFill>
              <a:schemeClr val="bg1"/>
            </a:solidFill>
            <a:miter lim="800000"/>
            <a:headEnd/>
            <a:tailEnd/>
          </a:ln>
          <a:effectLst/>
        </p:spPr>
        <p:txBody>
          <a:bodyPr wrap="none" lIns="92075" tIns="46038" rIns="92075" bIns="46038" anchor="ctr"/>
          <a:lstStyle/>
          <a:p>
            <a:pPr algn="ctr" eaLnBrk="0" hangingPunct="0"/>
            <a:r>
              <a:rPr lang="fa-IR" sz="2000" b="1" dirty="0" smtClean="0">
                <a:latin typeface="Times New Roman" pitchFamily="18" charset="0"/>
              </a:rPr>
              <a:t>اقدام خاص</a:t>
            </a:r>
            <a:endParaRPr lang="en-US" sz="2000" b="1" dirty="0">
              <a:latin typeface="Times New Roman" pitchFamily="18" charset="0"/>
            </a:endParaRPr>
          </a:p>
        </p:txBody>
      </p:sp>
      <p:sp>
        <p:nvSpPr>
          <p:cNvPr id="43017" name="Rectangle 9"/>
          <p:cNvSpPr>
            <a:spLocks noChangeArrowheads="1"/>
          </p:cNvSpPr>
          <p:nvPr/>
        </p:nvSpPr>
        <p:spPr bwMode="auto">
          <a:xfrm>
            <a:off x="5797550" y="2978150"/>
            <a:ext cx="2273300" cy="444500"/>
          </a:xfrm>
          <a:prstGeom prst="rect">
            <a:avLst/>
          </a:prstGeom>
          <a:solidFill>
            <a:schemeClr val="bg1"/>
          </a:solidFill>
          <a:ln w="12700">
            <a:solidFill>
              <a:schemeClr val="bg1"/>
            </a:solidFill>
            <a:miter lim="800000"/>
            <a:headEnd/>
            <a:tailEnd/>
          </a:ln>
          <a:effectLst/>
        </p:spPr>
        <p:txBody>
          <a:bodyPr wrap="none" lIns="92075" tIns="46038" rIns="92075" bIns="46038" anchor="ctr"/>
          <a:lstStyle/>
          <a:p>
            <a:pPr algn="ctr" eaLnBrk="0" hangingPunct="0"/>
            <a:r>
              <a:rPr lang="fa-IR" sz="1400" b="1" dirty="0" smtClean="0">
                <a:latin typeface="Times New Roman" pitchFamily="18" charset="0"/>
              </a:rPr>
              <a:t>جستجو برای جبران زیان توسط بنگاه</a:t>
            </a:r>
            <a:endParaRPr lang="en-US" sz="1400" b="1" dirty="0">
              <a:latin typeface="Times New Roman" pitchFamily="18" charset="0"/>
            </a:endParaRPr>
          </a:p>
        </p:txBody>
      </p:sp>
      <p:sp>
        <p:nvSpPr>
          <p:cNvPr id="43018" name="Rectangle 10"/>
          <p:cNvSpPr>
            <a:spLocks noChangeArrowheads="1"/>
          </p:cNvSpPr>
          <p:nvPr/>
        </p:nvSpPr>
        <p:spPr bwMode="auto">
          <a:xfrm>
            <a:off x="5797550" y="3511550"/>
            <a:ext cx="2273300" cy="368300"/>
          </a:xfrm>
          <a:prstGeom prst="rect">
            <a:avLst/>
          </a:prstGeom>
          <a:solidFill>
            <a:schemeClr val="bg1"/>
          </a:solidFill>
          <a:ln w="12700">
            <a:solidFill>
              <a:schemeClr val="bg1"/>
            </a:solidFill>
            <a:miter lim="800000"/>
            <a:headEnd/>
            <a:tailEnd/>
          </a:ln>
          <a:effectLst/>
        </p:spPr>
        <p:txBody>
          <a:bodyPr wrap="none" lIns="92075" tIns="46038" rIns="92075" bIns="46038" anchor="ctr"/>
          <a:lstStyle/>
          <a:p>
            <a:pPr algn="ctr" eaLnBrk="0" hangingPunct="0"/>
            <a:r>
              <a:rPr lang="fa-IR" sz="1400" b="1" dirty="0" smtClean="0">
                <a:latin typeface="Times New Roman" pitchFamily="18" charset="0"/>
              </a:rPr>
              <a:t>اقدام قانونی</a:t>
            </a:r>
            <a:endParaRPr lang="en-US" sz="1400" b="1" dirty="0">
              <a:latin typeface="Times New Roman" pitchFamily="18" charset="0"/>
            </a:endParaRPr>
          </a:p>
        </p:txBody>
      </p:sp>
      <p:sp>
        <p:nvSpPr>
          <p:cNvPr id="43019" name="Rectangle 11"/>
          <p:cNvSpPr>
            <a:spLocks noChangeArrowheads="1"/>
          </p:cNvSpPr>
          <p:nvPr/>
        </p:nvSpPr>
        <p:spPr bwMode="auto">
          <a:xfrm>
            <a:off x="5797550" y="3968750"/>
            <a:ext cx="2273300" cy="444500"/>
          </a:xfrm>
          <a:prstGeom prst="rect">
            <a:avLst/>
          </a:prstGeom>
          <a:solidFill>
            <a:schemeClr val="bg1"/>
          </a:solidFill>
          <a:ln w="12700">
            <a:solidFill>
              <a:schemeClr val="bg1"/>
            </a:solidFill>
            <a:miter lim="800000"/>
            <a:headEnd/>
            <a:tailEnd/>
          </a:ln>
          <a:effectLst/>
        </p:spPr>
        <p:txBody>
          <a:bodyPr wrap="none" lIns="92075" tIns="46038" rIns="92075" bIns="46038" anchor="ctr"/>
          <a:lstStyle/>
          <a:p>
            <a:pPr algn="ctr" eaLnBrk="0" hangingPunct="0"/>
            <a:r>
              <a:rPr lang="fa-IR" sz="1400" b="1" dirty="0" smtClean="0">
                <a:latin typeface="Times New Roman" pitchFamily="18" charset="0"/>
              </a:rPr>
              <a:t>گله وشکایت به بنگاه ،نهاد دولتی و...</a:t>
            </a:r>
            <a:endParaRPr lang="en-US" sz="1400" b="1" dirty="0">
              <a:latin typeface="Times New Roman" pitchFamily="18" charset="0"/>
            </a:endParaRPr>
          </a:p>
        </p:txBody>
      </p:sp>
      <p:sp>
        <p:nvSpPr>
          <p:cNvPr id="43020" name="Rectangle 12"/>
          <p:cNvSpPr>
            <a:spLocks noChangeArrowheads="1"/>
          </p:cNvSpPr>
          <p:nvPr/>
        </p:nvSpPr>
        <p:spPr bwMode="auto">
          <a:xfrm>
            <a:off x="5797550" y="5181600"/>
            <a:ext cx="2279650" cy="450850"/>
          </a:xfrm>
          <a:prstGeom prst="rect">
            <a:avLst/>
          </a:prstGeom>
          <a:solidFill>
            <a:schemeClr val="bg1"/>
          </a:solidFill>
          <a:ln w="12700">
            <a:solidFill>
              <a:schemeClr val="bg1"/>
            </a:solidFill>
            <a:miter lim="800000"/>
            <a:headEnd/>
            <a:tailEnd/>
          </a:ln>
          <a:effectLst/>
        </p:spPr>
        <p:txBody>
          <a:bodyPr wrap="none" lIns="92075" tIns="46038" rIns="92075" bIns="46038" anchor="ctr"/>
          <a:lstStyle/>
          <a:p>
            <a:pPr algn="ctr" eaLnBrk="0" hangingPunct="0"/>
            <a:r>
              <a:rPr lang="fa-IR" sz="1400" b="1" dirty="0" smtClean="0">
                <a:latin typeface="Times New Roman" pitchFamily="18" charset="0"/>
              </a:rPr>
              <a:t>توقف خرید و بازدارندگی </a:t>
            </a:r>
            <a:endParaRPr lang="en-US" sz="1400" b="1" dirty="0">
              <a:latin typeface="Times New Roman" pitchFamily="18" charset="0"/>
            </a:endParaRPr>
          </a:p>
        </p:txBody>
      </p:sp>
      <p:sp>
        <p:nvSpPr>
          <p:cNvPr id="43021" name="Rectangle 13"/>
          <p:cNvSpPr>
            <a:spLocks noChangeArrowheads="1"/>
          </p:cNvSpPr>
          <p:nvPr/>
        </p:nvSpPr>
        <p:spPr bwMode="auto">
          <a:xfrm>
            <a:off x="5797550" y="5797550"/>
            <a:ext cx="2273300" cy="527050"/>
          </a:xfrm>
          <a:prstGeom prst="rect">
            <a:avLst/>
          </a:prstGeom>
          <a:solidFill>
            <a:schemeClr val="bg1"/>
          </a:solidFill>
          <a:ln w="12700">
            <a:solidFill>
              <a:schemeClr val="bg1"/>
            </a:solidFill>
            <a:miter lim="800000"/>
            <a:headEnd/>
            <a:tailEnd/>
          </a:ln>
          <a:effectLst/>
        </p:spPr>
        <p:txBody>
          <a:bodyPr wrap="none" lIns="92075" tIns="46038" rIns="92075" bIns="46038" anchor="ctr"/>
          <a:lstStyle/>
          <a:p>
            <a:pPr algn="ctr" eaLnBrk="0" hangingPunct="0"/>
            <a:r>
              <a:rPr lang="fa-IR" sz="1400" b="1" dirty="0" smtClean="0">
                <a:latin typeface="Times New Roman" pitchFamily="18" charset="0"/>
              </a:rPr>
              <a:t>بیان نارضایتی از محصول وبنگاه </a:t>
            </a:r>
          </a:p>
          <a:p>
            <a:pPr algn="ctr" eaLnBrk="0" hangingPunct="0"/>
            <a:r>
              <a:rPr lang="fa-IR" sz="1400" b="1" dirty="0" smtClean="0">
                <a:latin typeface="Times New Roman" pitchFamily="18" charset="0"/>
              </a:rPr>
              <a:t>به آشنایان</a:t>
            </a:r>
            <a:endParaRPr lang="en-US" sz="1400" b="1" dirty="0">
              <a:latin typeface="Times New Roman" pitchFamily="18" charset="0"/>
            </a:endParaRPr>
          </a:p>
        </p:txBody>
      </p:sp>
      <p:sp>
        <p:nvSpPr>
          <p:cNvPr id="43022" name="Line 14"/>
          <p:cNvSpPr>
            <a:spLocks noChangeShapeType="1"/>
          </p:cNvSpPr>
          <p:nvPr/>
        </p:nvSpPr>
        <p:spPr bwMode="auto">
          <a:xfrm>
            <a:off x="2362200" y="4114800"/>
            <a:ext cx="228600" cy="0"/>
          </a:xfrm>
          <a:prstGeom prst="line">
            <a:avLst/>
          </a:prstGeom>
          <a:noFill/>
          <a:ln w="12700">
            <a:solidFill>
              <a:schemeClr val="bg1"/>
            </a:solidFill>
            <a:round/>
            <a:headEnd type="none" w="sm" len="sm"/>
            <a:tailEnd type="none" w="sm" len="sm"/>
          </a:ln>
          <a:effectLst/>
        </p:spPr>
        <p:txBody>
          <a:bodyPr wrap="none" anchor="ctr"/>
          <a:lstStyle/>
          <a:p>
            <a:endParaRPr lang="en-US"/>
          </a:p>
        </p:txBody>
      </p:sp>
      <p:sp>
        <p:nvSpPr>
          <p:cNvPr id="43023" name="Line 15"/>
          <p:cNvSpPr>
            <a:spLocks noChangeShapeType="1"/>
          </p:cNvSpPr>
          <p:nvPr/>
        </p:nvSpPr>
        <p:spPr bwMode="auto">
          <a:xfrm>
            <a:off x="2590800" y="3276600"/>
            <a:ext cx="0" cy="2514600"/>
          </a:xfrm>
          <a:prstGeom prst="line">
            <a:avLst/>
          </a:prstGeom>
          <a:noFill/>
          <a:ln w="12700">
            <a:solidFill>
              <a:schemeClr val="bg1"/>
            </a:solidFill>
            <a:round/>
            <a:headEnd type="none" w="sm" len="sm"/>
            <a:tailEnd type="none" w="sm" len="sm"/>
          </a:ln>
          <a:effectLst/>
        </p:spPr>
        <p:txBody>
          <a:bodyPr wrap="none" anchor="ctr"/>
          <a:lstStyle/>
          <a:p>
            <a:endParaRPr lang="en-US"/>
          </a:p>
        </p:txBody>
      </p:sp>
      <p:sp>
        <p:nvSpPr>
          <p:cNvPr id="43024" name="Line 16"/>
          <p:cNvSpPr>
            <a:spLocks noChangeShapeType="1"/>
          </p:cNvSpPr>
          <p:nvPr/>
        </p:nvSpPr>
        <p:spPr bwMode="auto">
          <a:xfrm>
            <a:off x="2590800" y="3276600"/>
            <a:ext cx="381000" cy="0"/>
          </a:xfrm>
          <a:prstGeom prst="line">
            <a:avLst/>
          </a:prstGeom>
          <a:noFill/>
          <a:ln w="12700">
            <a:solidFill>
              <a:schemeClr val="bg1"/>
            </a:solidFill>
            <a:round/>
            <a:headEnd type="none" w="sm" len="sm"/>
            <a:tailEnd type="stealth" w="med" len="med"/>
          </a:ln>
          <a:effectLst/>
        </p:spPr>
        <p:txBody>
          <a:bodyPr wrap="none" anchor="ctr"/>
          <a:lstStyle/>
          <a:p>
            <a:endParaRPr lang="en-US"/>
          </a:p>
        </p:txBody>
      </p:sp>
      <p:sp>
        <p:nvSpPr>
          <p:cNvPr id="43025" name="Line 17"/>
          <p:cNvSpPr>
            <a:spLocks noChangeShapeType="1"/>
          </p:cNvSpPr>
          <p:nvPr/>
        </p:nvSpPr>
        <p:spPr bwMode="auto">
          <a:xfrm>
            <a:off x="2590800" y="5791200"/>
            <a:ext cx="381000" cy="0"/>
          </a:xfrm>
          <a:prstGeom prst="line">
            <a:avLst/>
          </a:prstGeom>
          <a:noFill/>
          <a:ln w="12700">
            <a:solidFill>
              <a:schemeClr val="bg1"/>
            </a:solidFill>
            <a:round/>
            <a:headEnd type="none" w="sm" len="sm"/>
            <a:tailEnd type="stealth" w="med" len="med"/>
          </a:ln>
          <a:effectLst/>
        </p:spPr>
        <p:txBody>
          <a:bodyPr wrap="none" anchor="ctr"/>
          <a:lstStyle/>
          <a:p>
            <a:endParaRPr lang="en-US"/>
          </a:p>
        </p:txBody>
      </p:sp>
      <p:sp>
        <p:nvSpPr>
          <p:cNvPr id="43026" name="Line 18"/>
          <p:cNvSpPr>
            <a:spLocks noChangeShapeType="1"/>
          </p:cNvSpPr>
          <p:nvPr/>
        </p:nvSpPr>
        <p:spPr bwMode="auto">
          <a:xfrm>
            <a:off x="4038600" y="3276600"/>
            <a:ext cx="228600" cy="0"/>
          </a:xfrm>
          <a:prstGeom prst="line">
            <a:avLst/>
          </a:prstGeom>
          <a:noFill/>
          <a:ln w="12700">
            <a:solidFill>
              <a:schemeClr val="bg1"/>
            </a:solidFill>
            <a:round/>
            <a:headEnd type="none" w="sm" len="sm"/>
            <a:tailEnd type="none" w="sm" len="sm"/>
          </a:ln>
          <a:effectLst/>
        </p:spPr>
        <p:txBody>
          <a:bodyPr wrap="none" anchor="ctr"/>
          <a:lstStyle/>
          <a:p>
            <a:endParaRPr lang="en-US"/>
          </a:p>
        </p:txBody>
      </p:sp>
      <p:sp>
        <p:nvSpPr>
          <p:cNvPr id="43027" name="Line 19"/>
          <p:cNvSpPr>
            <a:spLocks noChangeShapeType="1"/>
          </p:cNvSpPr>
          <p:nvPr/>
        </p:nvSpPr>
        <p:spPr bwMode="auto">
          <a:xfrm flipV="1">
            <a:off x="4267200" y="2590800"/>
            <a:ext cx="0" cy="2286000"/>
          </a:xfrm>
          <a:prstGeom prst="line">
            <a:avLst/>
          </a:prstGeom>
          <a:noFill/>
          <a:ln w="12700">
            <a:solidFill>
              <a:schemeClr val="bg1"/>
            </a:solidFill>
            <a:round/>
            <a:headEnd type="none" w="sm" len="sm"/>
            <a:tailEnd type="none" w="sm" len="sm"/>
          </a:ln>
          <a:effectLst/>
        </p:spPr>
        <p:txBody>
          <a:bodyPr wrap="none" anchor="ctr"/>
          <a:lstStyle/>
          <a:p>
            <a:endParaRPr lang="en-US"/>
          </a:p>
        </p:txBody>
      </p:sp>
      <p:sp>
        <p:nvSpPr>
          <p:cNvPr id="43028" name="Line 20"/>
          <p:cNvSpPr>
            <a:spLocks noChangeShapeType="1"/>
          </p:cNvSpPr>
          <p:nvPr/>
        </p:nvSpPr>
        <p:spPr bwMode="auto">
          <a:xfrm>
            <a:off x="4267200" y="2590800"/>
            <a:ext cx="304800" cy="0"/>
          </a:xfrm>
          <a:prstGeom prst="line">
            <a:avLst/>
          </a:prstGeom>
          <a:noFill/>
          <a:ln w="12700">
            <a:solidFill>
              <a:schemeClr val="bg1"/>
            </a:solidFill>
            <a:round/>
            <a:headEnd type="none" w="sm" len="sm"/>
            <a:tailEnd type="stealth" w="med" len="med"/>
          </a:ln>
          <a:effectLst/>
        </p:spPr>
        <p:txBody>
          <a:bodyPr wrap="none" anchor="ctr"/>
          <a:lstStyle/>
          <a:p>
            <a:endParaRPr lang="en-US"/>
          </a:p>
        </p:txBody>
      </p:sp>
      <p:sp>
        <p:nvSpPr>
          <p:cNvPr id="43029" name="Line 21"/>
          <p:cNvSpPr>
            <a:spLocks noChangeShapeType="1"/>
          </p:cNvSpPr>
          <p:nvPr/>
        </p:nvSpPr>
        <p:spPr bwMode="auto">
          <a:xfrm>
            <a:off x="4267200" y="4876800"/>
            <a:ext cx="304800" cy="0"/>
          </a:xfrm>
          <a:prstGeom prst="line">
            <a:avLst/>
          </a:prstGeom>
          <a:noFill/>
          <a:ln w="12700">
            <a:solidFill>
              <a:schemeClr val="bg1"/>
            </a:solidFill>
            <a:round/>
            <a:headEnd type="none" w="sm" len="sm"/>
            <a:tailEnd type="stealth" w="med" len="med"/>
          </a:ln>
          <a:effectLst/>
        </p:spPr>
        <p:txBody>
          <a:bodyPr wrap="none" anchor="ctr"/>
          <a:lstStyle/>
          <a:p>
            <a:endParaRPr lang="en-US"/>
          </a:p>
        </p:txBody>
      </p:sp>
      <p:sp>
        <p:nvSpPr>
          <p:cNvPr id="43030" name="Line 22"/>
          <p:cNvSpPr>
            <a:spLocks noChangeShapeType="1"/>
          </p:cNvSpPr>
          <p:nvPr/>
        </p:nvSpPr>
        <p:spPr bwMode="auto">
          <a:xfrm>
            <a:off x="5105400" y="2743200"/>
            <a:ext cx="0" cy="1447800"/>
          </a:xfrm>
          <a:prstGeom prst="line">
            <a:avLst/>
          </a:prstGeom>
          <a:noFill/>
          <a:ln w="12700">
            <a:solidFill>
              <a:schemeClr val="bg1"/>
            </a:solidFill>
            <a:round/>
            <a:headEnd type="none" w="sm" len="sm"/>
            <a:tailEnd type="none" w="sm" len="sm"/>
          </a:ln>
          <a:effectLst/>
        </p:spPr>
        <p:txBody>
          <a:bodyPr wrap="none" anchor="ctr"/>
          <a:lstStyle/>
          <a:p>
            <a:endParaRPr lang="en-US"/>
          </a:p>
        </p:txBody>
      </p:sp>
      <p:sp>
        <p:nvSpPr>
          <p:cNvPr id="43031" name="Line 23"/>
          <p:cNvSpPr>
            <a:spLocks noChangeShapeType="1"/>
          </p:cNvSpPr>
          <p:nvPr/>
        </p:nvSpPr>
        <p:spPr bwMode="auto">
          <a:xfrm>
            <a:off x="5105400" y="3200400"/>
            <a:ext cx="685800" cy="0"/>
          </a:xfrm>
          <a:prstGeom prst="line">
            <a:avLst/>
          </a:prstGeom>
          <a:noFill/>
          <a:ln w="12700">
            <a:solidFill>
              <a:schemeClr val="bg1"/>
            </a:solidFill>
            <a:round/>
            <a:headEnd type="none" w="sm" len="sm"/>
            <a:tailEnd type="stealth" w="med" len="med"/>
          </a:ln>
          <a:effectLst/>
        </p:spPr>
        <p:txBody>
          <a:bodyPr wrap="none" anchor="ctr"/>
          <a:lstStyle/>
          <a:p>
            <a:endParaRPr lang="en-US"/>
          </a:p>
        </p:txBody>
      </p:sp>
      <p:sp>
        <p:nvSpPr>
          <p:cNvPr id="43032" name="Line 24"/>
          <p:cNvSpPr>
            <a:spLocks noChangeShapeType="1"/>
          </p:cNvSpPr>
          <p:nvPr/>
        </p:nvSpPr>
        <p:spPr bwMode="auto">
          <a:xfrm>
            <a:off x="5105400" y="3733800"/>
            <a:ext cx="685800" cy="0"/>
          </a:xfrm>
          <a:prstGeom prst="line">
            <a:avLst/>
          </a:prstGeom>
          <a:noFill/>
          <a:ln w="12700">
            <a:solidFill>
              <a:schemeClr val="bg1"/>
            </a:solidFill>
            <a:round/>
            <a:headEnd type="none" w="sm" len="sm"/>
            <a:tailEnd type="stealth" w="med" len="med"/>
          </a:ln>
          <a:effectLst/>
        </p:spPr>
        <p:txBody>
          <a:bodyPr wrap="none" anchor="ctr"/>
          <a:lstStyle/>
          <a:p>
            <a:endParaRPr lang="en-US"/>
          </a:p>
        </p:txBody>
      </p:sp>
      <p:sp>
        <p:nvSpPr>
          <p:cNvPr id="43033" name="Line 25"/>
          <p:cNvSpPr>
            <a:spLocks noChangeShapeType="1"/>
          </p:cNvSpPr>
          <p:nvPr/>
        </p:nvSpPr>
        <p:spPr bwMode="auto">
          <a:xfrm>
            <a:off x="5105400" y="4191000"/>
            <a:ext cx="685800" cy="0"/>
          </a:xfrm>
          <a:prstGeom prst="line">
            <a:avLst/>
          </a:prstGeom>
          <a:noFill/>
          <a:ln w="12700">
            <a:solidFill>
              <a:schemeClr val="bg1"/>
            </a:solidFill>
            <a:round/>
            <a:headEnd type="none" w="sm" len="sm"/>
            <a:tailEnd type="stealth" w="med" len="med"/>
          </a:ln>
          <a:effectLst/>
        </p:spPr>
        <p:txBody>
          <a:bodyPr wrap="none" anchor="ctr"/>
          <a:lstStyle/>
          <a:p>
            <a:endParaRPr lang="en-US"/>
          </a:p>
        </p:txBody>
      </p:sp>
      <p:sp>
        <p:nvSpPr>
          <p:cNvPr id="43034" name="Line 26"/>
          <p:cNvSpPr>
            <a:spLocks noChangeShapeType="1"/>
          </p:cNvSpPr>
          <p:nvPr/>
        </p:nvSpPr>
        <p:spPr bwMode="auto">
          <a:xfrm>
            <a:off x="5181600" y="5105400"/>
            <a:ext cx="0" cy="838200"/>
          </a:xfrm>
          <a:prstGeom prst="line">
            <a:avLst/>
          </a:prstGeom>
          <a:noFill/>
          <a:ln w="12700">
            <a:solidFill>
              <a:schemeClr val="bg1"/>
            </a:solidFill>
            <a:round/>
            <a:headEnd type="none" w="sm" len="sm"/>
            <a:tailEnd type="none" w="sm" len="sm"/>
          </a:ln>
          <a:effectLst/>
        </p:spPr>
        <p:txBody>
          <a:bodyPr wrap="none" anchor="ctr"/>
          <a:lstStyle/>
          <a:p>
            <a:endParaRPr lang="en-US"/>
          </a:p>
        </p:txBody>
      </p:sp>
      <p:sp>
        <p:nvSpPr>
          <p:cNvPr id="43035" name="Line 27"/>
          <p:cNvSpPr>
            <a:spLocks noChangeShapeType="1"/>
          </p:cNvSpPr>
          <p:nvPr/>
        </p:nvSpPr>
        <p:spPr bwMode="auto">
          <a:xfrm>
            <a:off x="5181600" y="5410200"/>
            <a:ext cx="609600" cy="0"/>
          </a:xfrm>
          <a:prstGeom prst="line">
            <a:avLst/>
          </a:prstGeom>
          <a:noFill/>
          <a:ln w="12700">
            <a:solidFill>
              <a:schemeClr val="bg1"/>
            </a:solidFill>
            <a:round/>
            <a:headEnd type="none" w="sm" len="sm"/>
            <a:tailEnd type="stealth" w="med" len="med"/>
          </a:ln>
          <a:effectLst/>
        </p:spPr>
        <p:txBody>
          <a:bodyPr wrap="none" anchor="ctr"/>
          <a:lstStyle/>
          <a:p>
            <a:endParaRPr lang="en-US"/>
          </a:p>
        </p:txBody>
      </p:sp>
      <p:sp>
        <p:nvSpPr>
          <p:cNvPr id="43036" name="Line 28"/>
          <p:cNvSpPr>
            <a:spLocks noChangeShapeType="1"/>
          </p:cNvSpPr>
          <p:nvPr/>
        </p:nvSpPr>
        <p:spPr bwMode="auto">
          <a:xfrm>
            <a:off x="5181600" y="5943600"/>
            <a:ext cx="609600" cy="0"/>
          </a:xfrm>
          <a:prstGeom prst="line">
            <a:avLst/>
          </a:prstGeom>
          <a:noFill/>
          <a:ln w="12700">
            <a:solidFill>
              <a:schemeClr val="bg1"/>
            </a:solidFill>
            <a:round/>
            <a:headEnd type="none" w="sm" len="sm"/>
            <a:tailEnd type="stealth" w="med" len="med"/>
          </a:ln>
          <a:effectLst/>
        </p:spPr>
        <p:txBody>
          <a:bodyPr wrap="none" anchor="ctr"/>
          <a:lstStyle/>
          <a:p>
            <a:endParaRPr lang="en-US"/>
          </a:p>
        </p:txBody>
      </p:sp>
      <p:sp>
        <p:nvSpPr>
          <p:cNvPr id="43040" name="Rectangle 32"/>
          <p:cNvSpPr>
            <a:spLocks noChangeArrowheads="1"/>
          </p:cNvSpPr>
          <p:nvPr/>
        </p:nvSpPr>
        <p:spPr bwMode="auto">
          <a:xfrm>
            <a:off x="457200" y="5791200"/>
            <a:ext cx="2057400" cy="914400"/>
          </a:xfrm>
          <a:prstGeom prst="rect">
            <a:avLst/>
          </a:prstGeom>
          <a:noFill/>
          <a:ln w="9525">
            <a:noFill/>
            <a:miter lim="800000"/>
            <a:headEnd/>
            <a:tailEnd/>
          </a:ln>
          <a:effectLst/>
        </p:spPr>
        <p:txBody>
          <a:bodyPr wrap="none" anchor="ctr"/>
          <a:lstStyle/>
          <a:p>
            <a:endParaRPr lang="en-US"/>
          </a:p>
        </p:txBody>
      </p:sp>
      <p:sp>
        <p:nvSpPr>
          <p:cNvPr id="33" name="Footer Placeholder 32"/>
          <p:cNvSpPr>
            <a:spLocks noGrp="1"/>
          </p:cNvSpPr>
          <p:nvPr>
            <p:ph type="ftr" sz="quarter" idx="11"/>
          </p:nvPr>
        </p:nvSpPr>
        <p:spPr>
          <a:ln>
            <a:noFill/>
          </a:ln>
        </p:spPr>
        <p:txBody>
          <a:bodyPr/>
          <a:lstStyle/>
          <a:p>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www.drroosta.com</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p:cTn id="7" dur="1000" fill="hold"/>
                                        <p:tgtEl>
                                          <p:spTgt spid="43010"/>
                                        </p:tgtEl>
                                        <p:attrNameLst>
                                          <p:attrName>ppt_w</p:attrName>
                                        </p:attrNameLst>
                                      </p:cBhvr>
                                      <p:tavLst>
                                        <p:tav tm="0">
                                          <p:val>
                                            <p:strVal val="#ppt_w+.3"/>
                                          </p:val>
                                        </p:tav>
                                        <p:tav tm="100000">
                                          <p:val>
                                            <p:strVal val="#ppt_w"/>
                                          </p:val>
                                        </p:tav>
                                      </p:tavLst>
                                    </p:anim>
                                    <p:anim calcmode="lin" valueType="num">
                                      <p:cBhvr>
                                        <p:cTn id="8" dur="1000" fill="hold"/>
                                        <p:tgtEl>
                                          <p:spTgt spid="43010"/>
                                        </p:tgtEl>
                                        <p:attrNameLst>
                                          <p:attrName>ppt_h</p:attrName>
                                        </p:attrNameLst>
                                      </p:cBhvr>
                                      <p:tavLst>
                                        <p:tav tm="0">
                                          <p:val>
                                            <p:strVal val="#ppt_h"/>
                                          </p:val>
                                        </p:tav>
                                        <p:tav tm="100000">
                                          <p:val>
                                            <p:strVal val="#ppt_h"/>
                                          </p:val>
                                        </p:tav>
                                      </p:tavLst>
                                    </p:anim>
                                    <p:animEffect transition="in" filter="fade">
                                      <p:cBhvr>
                                        <p:cTn id="9" dur="1000"/>
                                        <p:tgtEl>
                                          <p:spTgt spid="43010"/>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43012"/>
                                        </p:tgtEl>
                                        <p:attrNameLst>
                                          <p:attrName>style.visibility</p:attrName>
                                        </p:attrNameLst>
                                      </p:cBhvr>
                                      <p:to>
                                        <p:strVal val="visible"/>
                                      </p:to>
                                    </p:set>
                                    <p:anim calcmode="lin" valueType="num">
                                      <p:cBhvr>
                                        <p:cTn id="14" dur="1000" fill="hold"/>
                                        <p:tgtEl>
                                          <p:spTgt spid="43012"/>
                                        </p:tgtEl>
                                        <p:attrNameLst>
                                          <p:attrName>ppt_w</p:attrName>
                                        </p:attrNameLst>
                                      </p:cBhvr>
                                      <p:tavLst>
                                        <p:tav tm="0">
                                          <p:val>
                                            <p:strVal val="#ppt_w+.3"/>
                                          </p:val>
                                        </p:tav>
                                        <p:tav tm="100000">
                                          <p:val>
                                            <p:strVal val="#ppt_w"/>
                                          </p:val>
                                        </p:tav>
                                      </p:tavLst>
                                    </p:anim>
                                    <p:anim calcmode="lin" valueType="num">
                                      <p:cBhvr>
                                        <p:cTn id="15" dur="1000" fill="hold"/>
                                        <p:tgtEl>
                                          <p:spTgt spid="43012"/>
                                        </p:tgtEl>
                                        <p:attrNameLst>
                                          <p:attrName>ppt_h</p:attrName>
                                        </p:attrNameLst>
                                      </p:cBhvr>
                                      <p:tavLst>
                                        <p:tav tm="0">
                                          <p:val>
                                            <p:strVal val="#ppt_h"/>
                                          </p:val>
                                        </p:tav>
                                        <p:tav tm="100000">
                                          <p:val>
                                            <p:strVal val="#ppt_h"/>
                                          </p:val>
                                        </p:tav>
                                      </p:tavLst>
                                    </p:anim>
                                    <p:animEffect transition="in" filter="fade">
                                      <p:cBhvr>
                                        <p:cTn id="16" dur="1000"/>
                                        <p:tgtEl>
                                          <p:spTgt spid="43012"/>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3013"/>
                                        </p:tgtEl>
                                        <p:attrNameLst>
                                          <p:attrName>style.visibility</p:attrName>
                                        </p:attrNameLst>
                                      </p:cBhvr>
                                      <p:to>
                                        <p:strVal val="visible"/>
                                      </p:to>
                                    </p:set>
                                    <p:animEffect transition="in" filter="fade">
                                      <p:cBhvr>
                                        <p:cTn id="21" dur="2000"/>
                                        <p:tgtEl>
                                          <p:spTgt spid="4301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3015"/>
                                        </p:tgtEl>
                                        <p:attrNameLst>
                                          <p:attrName>style.visibility</p:attrName>
                                        </p:attrNameLst>
                                      </p:cBhvr>
                                      <p:to>
                                        <p:strVal val="visible"/>
                                      </p:to>
                                    </p:set>
                                    <p:animEffect transition="in" filter="fade">
                                      <p:cBhvr>
                                        <p:cTn id="26" dur="2000"/>
                                        <p:tgtEl>
                                          <p:spTgt spid="4301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3017"/>
                                        </p:tgtEl>
                                        <p:attrNameLst>
                                          <p:attrName>style.visibility</p:attrName>
                                        </p:attrNameLst>
                                      </p:cBhvr>
                                      <p:to>
                                        <p:strVal val="visible"/>
                                      </p:to>
                                    </p:set>
                                    <p:animEffect transition="in" filter="fade">
                                      <p:cBhvr>
                                        <p:cTn id="31" dur="2000"/>
                                        <p:tgtEl>
                                          <p:spTgt spid="4301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3018"/>
                                        </p:tgtEl>
                                        <p:attrNameLst>
                                          <p:attrName>style.visibility</p:attrName>
                                        </p:attrNameLst>
                                      </p:cBhvr>
                                      <p:to>
                                        <p:strVal val="visible"/>
                                      </p:to>
                                    </p:set>
                                    <p:animEffect transition="in" filter="fade">
                                      <p:cBhvr>
                                        <p:cTn id="36" dur="2000"/>
                                        <p:tgtEl>
                                          <p:spTgt spid="43018"/>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43019"/>
                                        </p:tgtEl>
                                        <p:attrNameLst>
                                          <p:attrName>style.visibility</p:attrName>
                                        </p:attrNameLst>
                                      </p:cBhvr>
                                      <p:to>
                                        <p:strVal val="visible"/>
                                      </p:to>
                                    </p:set>
                                    <p:animEffect transition="in" filter="fade">
                                      <p:cBhvr>
                                        <p:cTn id="41" dur="2000"/>
                                        <p:tgtEl>
                                          <p:spTgt spid="4301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43016"/>
                                        </p:tgtEl>
                                        <p:attrNameLst>
                                          <p:attrName>style.visibility</p:attrName>
                                        </p:attrNameLst>
                                      </p:cBhvr>
                                      <p:to>
                                        <p:strVal val="visible"/>
                                      </p:to>
                                    </p:set>
                                    <p:animEffect transition="in" filter="fade">
                                      <p:cBhvr>
                                        <p:cTn id="46" dur="2000"/>
                                        <p:tgtEl>
                                          <p:spTgt spid="43016"/>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43020"/>
                                        </p:tgtEl>
                                        <p:attrNameLst>
                                          <p:attrName>style.visibility</p:attrName>
                                        </p:attrNameLst>
                                      </p:cBhvr>
                                      <p:to>
                                        <p:strVal val="visible"/>
                                      </p:to>
                                    </p:set>
                                    <p:animEffect transition="in" filter="fade">
                                      <p:cBhvr>
                                        <p:cTn id="51" dur="2000"/>
                                        <p:tgtEl>
                                          <p:spTgt spid="43020"/>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43021"/>
                                        </p:tgtEl>
                                        <p:attrNameLst>
                                          <p:attrName>style.visibility</p:attrName>
                                        </p:attrNameLst>
                                      </p:cBhvr>
                                      <p:to>
                                        <p:strVal val="visible"/>
                                      </p:to>
                                    </p:set>
                                    <p:animEffect transition="in" filter="fade">
                                      <p:cBhvr>
                                        <p:cTn id="56" dur="2000"/>
                                        <p:tgtEl>
                                          <p:spTgt spid="43021"/>
                                        </p:tgtEl>
                                      </p:cBhvr>
                                    </p:animEffect>
                                  </p:childTnLst>
                                </p:cTn>
                              </p:par>
                            </p:childTnLst>
                          </p:cTn>
                        </p:par>
                      </p:childTnLst>
                    </p:cTn>
                  </p:par>
                  <p:par>
                    <p:cTn id="57" fill="hold">
                      <p:stCondLst>
                        <p:cond delay="indefinite"/>
                      </p:stCondLst>
                      <p:childTnLst>
                        <p:par>
                          <p:cTn id="58" fill="hold">
                            <p:stCondLst>
                              <p:cond delay="0"/>
                            </p:stCondLst>
                            <p:childTnLst>
                              <p:par>
                                <p:cTn id="59" presetID="50" presetClass="entr" presetSubtype="0" decel="100000" fill="hold" grpId="0" nodeType="clickEffect">
                                  <p:stCondLst>
                                    <p:cond delay="0"/>
                                  </p:stCondLst>
                                  <p:childTnLst>
                                    <p:set>
                                      <p:cBhvr>
                                        <p:cTn id="60" dur="1" fill="hold">
                                          <p:stCondLst>
                                            <p:cond delay="0"/>
                                          </p:stCondLst>
                                        </p:cTn>
                                        <p:tgtEl>
                                          <p:spTgt spid="43014"/>
                                        </p:tgtEl>
                                        <p:attrNameLst>
                                          <p:attrName>style.visibility</p:attrName>
                                        </p:attrNameLst>
                                      </p:cBhvr>
                                      <p:to>
                                        <p:strVal val="visible"/>
                                      </p:to>
                                    </p:set>
                                    <p:anim calcmode="lin" valueType="num">
                                      <p:cBhvr>
                                        <p:cTn id="61" dur="1000" fill="hold"/>
                                        <p:tgtEl>
                                          <p:spTgt spid="43014"/>
                                        </p:tgtEl>
                                        <p:attrNameLst>
                                          <p:attrName>ppt_w</p:attrName>
                                        </p:attrNameLst>
                                      </p:cBhvr>
                                      <p:tavLst>
                                        <p:tav tm="0">
                                          <p:val>
                                            <p:strVal val="#ppt_w+.3"/>
                                          </p:val>
                                        </p:tav>
                                        <p:tav tm="100000">
                                          <p:val>
                                            <p:strVal val="#ppt_w"/>
                                          </p:val>
                                        </p:tav>
                                      </p:tavLst>
                                    </p:anim>
                                    <p:anim calcmode="lin" valueType="num">
                                      <p:cBhvr>
                                        <p:cTn id="62" dur="1000" fill="hold"/>
                                        <p:tgtEl>
                                          <p:spTgt spid="43014"/>
                                        </p:tgtEl>
                                        <p:attrNameLst>
                                          <p:attrName>ppt_h</p:attrName>
                                        </p:attrNameLst>
                                      </p:cBhvr>
                                      <p:tavLst>
                                        <p:tav tm="0">
                                          <p:val>
                                            <p:strVal val="#ppt_h"/>
                                          </p:val>
                                        </p:tav>
                                        <p:tav tm="100000">
                                          <p:val>
                                            <p:strVal val="#ppt_h"/>
                                          </p:val>
                                        </p:tav>
                                      </p:tavLst>
                                    </p:anim>
                                    <p:animEffect transition="in" filter="fade">
                                      <p:cBhvr>
                                        <p:cTn id="63" dur="1000"/>
                                        <p:tgtEl>
                                          <p:spTgt spid="430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nimBg="1"/>
      <p:bldP spid="43012" grpId="0" animBg="1"/>
      <p:bldP spid="43013" grpId="0" animBg="1"/>
      <p:bldP spid="43014" grpId="0" animBg="1"/>
      <p:bldP spid="43015" grpId="0" animBg="1"/>
      <p:bldP spid="43016" grpId="0" animBg="1"/>
      <p:bldP spid="43017" grpId="0" animBg="1"/>
      <p:bldP spid="43018" grpId="0" animBg="1"/>
      <p:bldP spid="43019" grpId="0" animBg="1"/>
      <p:bldP spid="43020" grpId="0" animBg="1"/>
      <p:bldP spid="4302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Footer Placeholder 3"/>
          <p:cNvSpPr>
            <a:spLocks noGrp="1"/>
          </p:cNvSpPr>
          <p:nvPr>
            <p:ph type="ftr" sz="quarter" idx="11"/>
          </p:nvPr>
        </p:nvSpPr>
        <p:spPr>
          <a:ln>
            <a:noFill/>
          </a:ln>
        </p:spPr>
        <p:txBody>
          <a:bodyPr/>
          <a:lstStyle/>
          <a:p>
            <a:r>
              <a:rPr lang="en-US" b="1" smtClean="0">
                <a:solidFill>
                  <a:schemeClr val="bg1"/>
                </a:solidFill>
              </a:rPr>
              <a:t>www.drroosta.com</a:t>
            </a:r>
            <a:endParaRPr lang="en-US" b="1" dirty="0">
              <a:solidFill>
                <a:schemeClr val="bg1"/>
              </a:solidFill>
            </a:endParaRPr>
          </a:p>
        </p:txBody>
      </p:sp>
      <p:sp>
        <p:nvSpPr>
          <p:cNvPr id="33794" name="Rectangle 2"/>
          <p:cNvSpPr>
            <a:spLocks noGrp="1" noChangeArrowheads="1"/>
          </p:cNvSpPr>
          <p:nvPr>
            <p:ph type="title"/>
          </p:nvPr>
        </p:nvSpPr>
        <p:spPr>
          <a:xfrm>
            <a:off x="381000" y="277813"/>
            <a:ext cx="8534400" cy="417512"/>
          </a:xfrm>
          <a:noFill/>
          <a:ln>
            <a:noFill/>
          </a:ln>
        </p:spPr>
        <p:txBody>
          <a:bodyPr>
            <a:noAutofit/>
          </a:bodyPr>
          <a:lstStyle/>
          <a:p>
            <a:r>
              <a:rPr lang="fa-IR" sz="3600" b="1" dirty="0" smtClean="0">
                <a:solidFill>
                  <a:schemeClr val="bg1"/>
                </a:solidFill>
                <a:effectLst>
                  <a:glow rad="139700">
                    <a:schemeClr val="accent5">
                      <a:satMod val="175000"/>
                      <a:alpha val="40000"/>
                    </a:schemeClr>
                  </a:glow>
                </a:effectLst>
              </a:rPr>
              <a:t>مدیریت رسیدگی به شکایت برای افزایش وفاداری</a:t>
            </a:r>
            <a:endParaRPr lang="en-US" sz="3600" b="1" dirty="0">
              <a:solidFill>
                <a:schemeClr val="bg1"/>
              </a:solidFill>
              <a:effectLst>
                <a:glow rad="139700">
                  <a:schemeClr val="accent5">
                    <a:satMod val="175000"/>
                    <a:alpha val="40000"/>
                  </a:schemeClr>
                </a:glow>
              </a:effectLst>
            </a:endParaRPr>
          </a:p>
        </p:txBody>
      </p:sp>
      <p:grpSp>
        <p:nvGrpSpPr>
          <p:cNvPr id="2" name="Group 3"/>
          <p:cNvGrpSpPr>
            <a:grpSpLocks/>
          </p:cNvGrpSpPr>
          <p:nvPr/>
        </p:nvGrpSpPr>
        <p:grpSpPr bwMode="auto">
          <a:xfrm>
            <a:off x="1163638" y="5632450"/>
            <a:ext cx="6659562" cy="127000"/>
            <a:chOff x="509" y="3690"/>
            <a:chExt cx="4195" cy="92"/>
          </a:xfrm>
        </p:grpSpPr>
        <p:sp>
          <p:nvSpPr>
            <p:cNvPr id="33796" name="Rectangle 4"/>
            <p:cNvSpPr>
              <a:spLocks noChangeArrowheads="1"/>
            </p:cNvSpPr>
            <p:nvPr/>
          </p:nvSpPr>
          <p:spPr bwMode="auto">
            <a:xfrm>
              <a:off x="509" y="3725"/>
              <a:ext cx="4104" cy="21"/>
            </a:xfrm>
            <a:prstGeom prst="rect">
              <a:avLst/>
            </a:prstGeom>
            <a:solidFill>
              <a:srgbClr val="000000"/>
            </a:solidFill>
            <a:ln w="9525">
              <a:solidFill>
                <a:schemeClr val="bg1"/>
              </a:solidFill>
              <a:miter lim="800000"/>
              <a:headEnd/>
              <a:tailEnd/>
            </a:ln>
          </p:spPr>
          <p:txBody>
            <a:bodyPr/>
            <a:lstStyle/>
            <a:p>
              <a:endParaRPr lang="en-US">
                <a:solidFill>
                  <a:schemeClr val="bg1"/>
                </a:solidFill>
              </a:endParaRPr>
            </a:p>
          </p:txBody>
        </p:sp>
        <p:sp>
          <p:nvSpPr>
            <p:cNvPr id="33797" name="Freeform 5"/>
            <p:cNvSpPr>
              <a:spLocks/>
            </p:cNvSpPr>
            <p:nvPr/>
          </p:nvSpPr>
          <p:spPr bwMode="auto">
            <a:xfrm>
              <a:off x="4611" y="3690"/>
              <a:ext cx="93" cy="92"/>
            </a:xfrm>
            <a:custGeom>
              <a:avLst/>
              <a:gdLst/>
              <a:ahLst/>
              <a:cxnLst>
                <a:cxn ang="0">
                  <a:pos x="0" y="185"/>
                </a:cxn>
                <a:cxn ang="0">
                  <a:pos x="185" y="92"/>
                </a:cxn>
                <a:cxn ang="0">
                  <a:pos x="0" y="0"/>
                </a:cxn>
                <a:cxn ang="0">
                  <a:pos x="0" y="185"/>
                </a:cxn>
              </a:cxnLst>
              <a:rect l="0" t="0" r="r" b="b"/>
              <a:pathLst>
                <a:path w="185" h="185">
                  <a:moveTo>
                    <a:pt x="0" y="185"/>
                  </a:moveTo>
                  <a:lnTo>
                    <a:pt x="185" y="92"/>
                  </a:lnTo>
                  <a:lnTo>
                    <a:pt x="0" y="0"/>
                  </a:lnTo>
                  <a:lnTo>
                    <a:pt x="0" y="185"/>
                  </a:lnTo>
                  <a:close/>
                </a:path>
              </a:pathLst>
            </a:custGeom>
            <a:solidFill>
              <a:srgbClr val="000000"/>
            </a:solidFill>
            <a:ln w="9525">
              <a:solidFill>
                <a:schemeClr val="bg1"/>
              </a:solidFill>
              <a:round/>
              <a:headEnd/>
              <a:tailEnd/>
            </a:ln>
          </p:spPr>
          <p:txBody>
            <a:bodyPr/>
            <a:lstStyle/>
            <a:p>
              <a:endParaRPr lang="en-US">
                <a:solidFill>
                  <a:schemeClr val="bg1"/>
                </a:solidFill>
              </a:endParaRPr>
            </a:p>
          </p:txBody>
        </p:sp>
      </p:grpSp>
      <p:grpSp>
        <p:nvGrpSpPr>
          <p:cNvPr id="3" name="Group 6"/>
          <p:cNvGrpSpPr>
            <a:grpSpLocks/>
          </p:cNvGrpSpPr>
          <p:nvPr/>
        </p:nvGrpSpPr>
        <p:grpSpPr bwMode="auto">
          <a:xfrm>
            <a:off x="1090613" y="2041525"/>
            <a:ext cx="146050" cy="3652838"/>
            <a:chOff x="463" y="1078"/>
            <a:chExt cx="92" cy="2657"/>
          </a:xfrm>
        </p:grpSpPr>
        <p:sp>
          <p:nvSpPr>
            <p:cNvPr id="33799" name="Rectangle 7"/>
            <p:cNvSpPr>
              <a:spLocks noChangeArrowheads="1"/>
            </p:cNvSpPr>
            <p:nvPr/>
          </p:nvSpPr>
          <p:spPr bwMode="auto">
            <a:xfrm>
              <a:off x="498" y="1168"/>
              <a:ext cx="21" cy="2567"/>
            </a:xfrm>
            <a:prstGeom prst="rect">
              <a:avLst/>
            </a:prstGeom>
            <a:solidFill>
              <a:srgbClr val="000000"/>
            </a:solidFill>
            <a:ln w="9525">
              <a:solidFill>
                <a:schemeClr val="bg1"/>
              </a:solidFill>
              <a:miter lim="800000"/>
              <a:headEnd/>
              <a:tailEnd/>
            </a:ln>
          </p:spPr>
          <p:txBody>
            <a:bodyPr/>
            <a:lstStyle/>
            <a:p>
              <a:endParaRPr lang="en-US">
                <a:solidFill>
                  <a:schemeClr val="bg1"/>
                </a:solidFill>
              </a:endParaRPr>
            </a:p>
          </p:txBody>
        </p:sp>
        <p:sp>
          <p:nvSpPr>
            <p:cNvPr id="33800" name="Freeform 8"/>
            <p:cNvSpPr>
              <a:spLocks/>
            </p:cNvSpPr>
            <p:nvPr/>
          </p:nvSpPr>
          <p:spPr bwMode="auto">
            <a:xfrm>
              <a:off x="463" y="1078"/>
              <a:ext cx="92" cy="92"/>
            </a:xfrm>
            <a:custGeom>
              <a:avLst/>
              <a:gdLst/>
              <a:ahLst/>
              <a:cxnLst>
                <a:cxn ang="0">
                  <a:pos x="184" y="185"/>
                </a:cxn>
                <a:cxn ang="0">
                  <a:pos x="91" y="0"/>
                </a:cxn>
                <a:cxn ang="0">
                  <a:pos x="0" y="185"/>
                </a:cxn>
                <a:cxn ang="0">
                  <a:pos x="184" y="185"/>
                </a:cxn>
              </a:cxnLst>
              <a:rect l="0" t="0" r="r" b="b"/>
              <a:pathLst>
                <a:path w="184" h="185">
                  <a:moveTo>
                    <a:pt x="184" y="185"/>
                  </a:moveTo>
                  <a:lnTo>
                    <a:pt x="91" y="0"/>
                  </a:lnTo>
                  <a:lnTo>
                    <a:pt x="0" y="185"/>
                  </a:lnTo>
                  <a:lnTo>
                    <a:pt x="184" y="185"/>
                  </a:lnTo>
                  <a:close/>
                </a:path>
              </a:pathLst>
            </a:custGeom>
            <a:solidFill>
              <a:srgbClr val="000000"/>
            </a:solidFill>
            <a:ln w="9525">
              <a:solidFill>
                <a:schemeClr val="bg1"/>
              </a:solidFill>
              <a:round/>
              <a:headEnd/>
              <a:tailEnd/>
            </a:ln>
          </p:spPr>
          <p:txBody>
            <a:bodyPr/>
            <a:lstStyle/>
            <a:p>
              <a:endParaRPr lang="en-US">
                <a:solidFill>
                  <a:schemeClr val="bg1"/>
                </a:solidFill>
              </a:endParaRPr>
            </a:p>
          </p:txBody>
        </p:sp>
      </p:grpSp>
      <p:sp>
        <p:nvSpPr>
          <p:cNvPr id="33802" name="Rectangle 10"/>
          <p:cNvSpPr>
            <a:spLocks noChangeArrowheads="1"/>
          </p:cNvSpPr>
          <p:nvPr/>
        </p:nvSpPr>
        <p:spPr bwMode="auto">
          <a:xfrm>
            <a:off x="7513638" y="5791200"/>
            <a:ext cx="487362" cy="220207"/>
          </a:xfrm>
          <a:prstGeom prst="rect">
            <a:avLst/>
          </a:prstGeom>
          <a:solidFill>
            <a:srgbClr val="FFFF00"/>
          </a:solidFill>
          <a:ln w="9525">
            <a:noFill/>
            <a:miter lim="800000"/>
            <a:headEnd/>
            <a:tailEnd/>
          </a:ln>
        </p:spPr>
        <p:txBody>
          <a:bodyPr wrap="square" lIns="0" tIns="0" rIns="0" bIns="0">
            <a:spAutoFit/>
          </a:bodyPr>
          <a:lstStyle/>
          <a:p>
            <a:pPr algn="ctr" rtl="1"/>
            <a:r>
              <a:rPr lang="fa-IR" sz="1400" b="1" dirty="0" smtClean="0"/>
              <a:t>زمان</a:t>
            </a:r>
            <a:endParaRPr lang="en-US" sz="1400" b="1" dirty="0"/>
          </a:p>
        </p:txBody>
      </p:sp>
      <p:sp>
        <p:nvSpPr>
          <p:cNvPr id="33803" name="Rectangle 11"/>
          <p:cNvSpPr>
            <a:spLocks noChangeArrowheads="1"/>
          </p:cNvSpPr>
          <p:nvPr/>
        </p:nvSpPr>
        <p:spPr bwMode="auto">
          <a:xfrm>
            <a:off x="839788" y="1770063"/>
            <a:ext cx="2587625" cy="298450"/>
          </a:xfrm>
          <a:prstGeom prst="rect">
            <a:avLst/>
          </a:prstGeom>
          <a:noFill/>
          <a:ln w="9525">
            <a:noFill/>
            <a:miter lim="800000"/>
            <a:headEnd/>
            <a:tailEnd/>
          </a:ln>
        </p:spPr>
        <p:txBody>
          <a:bodyPr/>
          <a:lstStyle/>
          <a:p>
            <a:endParaRPr lang="en-US">
              <a:solidFill>
                <a:schemeClr val="bg1"/>
              </a:solidFill>
            </a:endParaRPr>
          </a:p>
        </p:txBody>
      </p:sp>
      <p:sp>
        <p:nvSpPr>
          <p:cNvPr id="33804" name="Rectangle 12"/>
          <p:cNvSpPr>
            <a:spLocks noChangeArrowheads="1"/>
          </p:cNvSpPr>
          <p:nvPr/>
        </p:nvSpPr>
        <p:spPr bwMode="auto">
          <a:xfrm>
            <a:off x="792162" y="1524000"/>
            <a:ext cx="1036637" cy="215444"/>
          </a:xfrm>
          <a:prstGeom prst="rect">
            <a:avLst/>
          </a:prstGeom>
          <a:solidFill>
            <a:srgbClr val="FFFF00"/>
          </a:solidFill>
          <a:ln w="9525">
            <a:noFill/>
            <a:miter lim="800000"/>
            <a:headEnd/>
            <a:tailEnd/>
          </a:ln>
        </p:spPr>
        <p:txBody>
          <a:bodyPr wrap="square" lIns="0" tIns="0" rIns="0" bIns="0">
            <a:spAutoFit/>
          </a:bodyPr>
          <a:lstStyle/>
          <a:p>
            <a:r>
              <a:rPr lang="fa-IR" sz="1400" b="1" dirty="0" smtClean="0"/>
              <a:t>وفاداری مشتری</a:t>
            </a:r>
            <a:endParaRPr lang="en-US" sz="1400" b="1" dirty="0"/>
          </a:p>
        </p:txBody>
      </p:sp>
      <p:sp>
        <p:nvSpPr>
          <p:cNvPr id="33805" name="Rectangle 13"/>
          <p:cNvSpPr>
            <a:spLocks noChangeArrowheads="1"/>
          </p:cNvSpPr>
          <p:nvPr/>
        </p:nvSpPr>
        <p:spPr bwMode="auto">
          <a:xfrm>
            <a:off x="1163638" y="3748088"/>
            <a:ext cx="2133600" cy="28575"/>
          </a:xfrm>
          <a:prstGeom prst="rect">
            <a:avLst/>
          </a:prstGeom>
          <a:solidFill>
            <a:srgbClr val="000000"/>
          </a:solidFill>
          <a:ln w="9525">
            <a:solidFill>
              <a:schemeClr val="bg1"/>
            </a:solidFill>
            <a:miter lim="800000"/>
            <a:headEnd/>
            <a:tailEnd/>
          </a:ln>
        </p:spPr>
        <p:txBody>
          <a:bodyPr/>
          <a:lstStyle/>
          <a:p>
            <a:endParaRPr lang="en-US">
              <a:solidFill>
                <a:schemeClr val="bg1"/>
              </a:solidFill>
            </a:endParaRPr>
          </a:p>
        </p:txBody>
      </p:sp>
      <p:sp>
        <p:nvSpPr>
          <p:cNvPr id="33806" name="Freeform 14"/>
          <p:cNvSpPr>
            <a:spLocks/>
          </p:cNvSpPr>
          <p:nvPr/>
        </p:nvSpPr>
        <p:spPr bwMode="auto">
          <a:xfrm>
            <a:off x="3281363" y="3760788"/>
            <a:ext cx="160337" cy="996950"/>
          </a:xfrm>
          <a:custGeom>
            <a:avLst/>
            <a:gdLst/>
            <a:ahLst/>
            <a:cxnLst>
              <a:cxn ang="0">
                <a:pos x="40" y="0"/>
              </a:cxn>
              <a:cxn ang="0">
                <a:pos x="0" y="6"/>
              </a:cxn>
              <a:cxn ang="0">
                <a:pos x="163" y="1450"/>
              </a:cxn>
              <a:cxn ang="0">
                <a:pos x="202" y="1445"/>
              </a:cxn>
              <a:cxn ang="0">
                <a:pos x="40" y="0"/>
              </a:cxn>
            </a:cxnLst>
            <a:rect l="0" t="0" r="r" b="b"/>
            <a:pathLst>
              <a:path w="202" h="1450">
                <a:moveTo>
                  <a:pt x="40" y="0"/>
                </a:moveTo>
                <a:lnTo>
                  <a:pt x="0" y="6"/>
                </a:lnTo>
                <a:lnTo>
                  <a:pt x="163" y="1450"/>
                </a:lnTo>
                <a:lnTo>
                  <a:pt x="202" y="1445"/>
                </a:lnTo>
                <a:lnTo>
                  <a:pt x="40" y="0"/>
                </a:lnTo>
                <a:close/>
              </a:path>
            </a:pathLst>
          </a:custGeom>
          <a:solidFill>
            <a:srgbClr val="000000"/>
          </a:solidFill>
          <a:ln w="9525">
            <a:solidFill>
              <a:schemeClr val="bg1"/>
            </a:solidFill>
            <a:round/>
            <a:headEnd/>
            <a:tailEnd/>
          </a:ln>
        </p:spPr>
        <p:txBody>
          <a:bodyPr/>
          <a:lstStyle/>
          <a:p>
            <a:endParaRPr lang="en-US">
              <a:solidFill>
                <a:schemeClr val="bg1"/>
              </a:solidFill>
            </a:endParaRPr>
          </a:p>
        </p:txBody>
      </p:sp>
      <p:sp>
        <p:nvSpPr>
          <p:cNvPr id="33807" name="Freeform 15"/>
          <p:cNvSpPr>
            <a:spLocks/>
          </p:cNvSpPr>
          <p:nvPr/>
        </p:nvSpPr>
        <p:spPr bwMode="auto">
          <a:xfrm>
            <a:off x="3408363" y="3135313"/>
            <a:ext cx="163512" cy="1620837"/>
          </a:xfrm>
          <a:custGeom>
            <a:avLst/>
            <a:gdLst/>
            <a:ahLst/>
            <a:cxnLst>
              <a:cxn ang="0">
                <a:pos x="0" y="2355"/>
              </a:cxn>
              <a:cxn ang="0">
                <a:pos x="41" y="2358"/>
              </a:cxn>
              <a:cxn ang="0">
                <a:pos x="205" y="3"/>
              </a:cxn>
              <a:cxn ang="0">
                <a:pos x="164" y="0"/>
              </a:cxn>
              <a:cxn ang="0">
                <a:pos x="0" y="2355"/>
              </a:cxn>
            </a:cxnLst>
            <a:rect l="0" t="0" r="r" b="b"/>
            <a:pathLst>
              <a:path w="205" h="2358">
                <a:moveTo>
                  <a:pt x="0" y="2355"/>
                </a:moveTo>
                <a:lnTo>
                  <a:pt x="41" y="2358"/>
                </a:lnTo>
                <a:lnTo>
                  <a:pt x="205" y="3"/>
                </a:lnTo>
                <a:lnTo>
                  <a:pt x="164" y="0"/>
                </a:lnTo>
                <a:lnTo>
                  <a:pt x="0" y="2355"/>
                </a:lnTo>
                <a:close/>
              </a:path>
            </a:pathLst>
          </a:custGeom>
          <a:solidFill>
            <a:srgbClr val="000000"/>
          </a:solidFill>
          <a:ln w="9525">
            <a:solidFill>
              <a:schemeClr val="bg1"/>
            </a:solidFill>
            <a:round/>
            <a:headEnd/>
            <a:tailEnd/>
          </a:ln>
        </p:spPr>
        <p:txBody>
          <a:bodyPr/>
          <a:lstStyle/>
          <a:p>
            <a:endParaRPr lang="en-US">
              <a:solidFill>
                <a:schemeClr val="bg1"/>
              </a:solidFill>
            </a:endParaRPr>
          </a:p>
        </p:txBody>
      </p:sp>
      <p:sp>
        <p:nvSpPr>
          <p:cNvPr id="33808" name="Rectangle 16"/>
          <p:cNvSpPr>
            <a:spLocks noChangeArrowheads="1"/>
          </p:cNvSpPr>
          <p:nvPr/>
        </p:nvSpPr>
        <p:spPr bwMode="auto">
          <a:xfrm>
            <a:off x="3556000" y="3122613"/>
            <a:ext cx="3878263" cy="28575"/>
          </a:xfrm>
          <a:prstGeom prst="rect">
            <a:avLst/>
          </a:prstGeom>
          <a:solidFill>
            <a:srgbClr val="000000"/>
          </a:solidFill>
          <a:ln w="9525">
            <a:solidFill>
              <a:schemeClr val="bg1"/>
            </a:solidFill>
            <a:miter lim="800000"/>
            <a:headEnd/>
            <a:tailEnd/>
          </a:ln>
        </p:spPr>
        <p:txBody>
          <a:bodyPr/>
          <a:lstStyle/>
          <a:p>
            <a:endParaRPr lang="en-US">
              <a:solidFill>
                <a:schemeClr val="bg1"/>
              </a:solidFill>
            </a:endParaRPr>
          </a:p>
        </p:txBody>
      </p:sp>
      <p:sp>
        <p:nvSpPr>
          <p:cNvPr id="33809" name="Rectangle 17"/>
          <p:cNvSpPr>
            <a:spLocks noChangeArrowheads="1"/>
          </p:cNvSpPr>
          <p:nvPr/>
        </p:nvSpPr>
        <p:spPr bwMode="auto">
          <a:xfrm>
            <a:off x="4332288" y="2006600"/>
            <a:ext cx="1827212" cy="795338"/>
          </a:xfrm>
          <a:prstGeom prst="rect">
            <a:avLst/>
          </a:prstGeom>
          <a:solidFill>
            <a:schemeClr val="accent6">
              <a:lumMod val="60000"/>
              <a:lumOff val="40000"/>
            </a:schemeClr>
          </a:solidFill>
          <a:ln w="9525">
            <a:noFill/>
            <a:miter lim="800000"/>
            <a:headEnd/>
            <a:tailEnd/>
          </a:ln>
        </p:spPr>
        <p:txBody>
          <a:bodyPr anchor="ctr"/>
          <a:lstStyle/>
          <a:p>
            <a:pPr algn="ctr"/>
            <a:r>
              <a:rPr lang="fa-IR" sz="1600" b="1" dirty="0" smtClean="0"/>
              <a:t>افزایش وفاداری پس از رسیدگی سریع ورفع نارضایتی</a:t>
            </a:r>
            <a:endParaRPr lang="en-US" sz="1600" b="1" dirty="0"/>
          </a:p>
        </p:txBody>
      </p:sp>
      <p:sp>
        <p:nvSpPr>
          <p:cNvPr id="33810" name="Rectangle 18"/>
          <p:cNvSpPr>
            <a:spLocks noChangeArrowheads="1"/>
          </p:cNvSpPr>
          <p:nvPr/>
        </p:nvSpPr>
        <p:spPr bwMode="auto">
          <a:xfrm>
            <a:off x="1346200" y="3962400"/>
            <a:ext cx="1930400" cy="552450"/>
          </a:xfrm>
          <a:prstGeom prst="rect">
            <a:avLst/>
          </a:prstGeom>
          <a:solidFill>
            <a:schemeClr val="bg1"/>
          </a:solidFill>
          <a:ln w="9525">
            <a:noFill/>
            <a:miter lim="800000"/>
            <a:headEnd/>
            <a:tailEnd/>
          </a:ln>
        </p:spPr>
        <p:txBody>
          <a:bodyPr anchor="ctr"/>
          <a:lstStyle/>
          <a:p>
            <a:pPr algn="ctr" rtl="1"/>
            <a:r>
              <a:rPr lang="fa-IR" b="1" dirty="0" smtClean="0"/>
              <a:t>وفاداری مشتری پیش از شکایت</a:t>
            </a:r>
            <a:endParaRPr lang="en-US" b="1" dirty="0"/>
          </a:p>
        </p:txBody>
      </p:sp>
      <p:sp>
        <p:nvSpPr>
          <p:cNvPr id="33811" name="Rectangle 19"/>
          <p:cNvSpPr>
            <a:spLocks noChangeArrowheads="1"/>
          </p:cNvSpPr>
          <p:nvPr/>
        </p:nvSpPr>
        <p:spPr bwMode="auto">
          <a:xfrm>
            <a:off x="1366838" y="2644775"/>
            <a:ext cx="1533525" cy="596900"/>
          </a:xfrm>
          <a:prstGeom prst="rect">
            <a:avLst/>
          </a:prstGeom>
          <a:solidFill>
            <a:schemeClr val="accent2">
              <a:lumMod val="60000"/>
              <a:lumOff val="40000"/>
            </a:schemeClr>
          </a:solidFill>
          <a:ln w="9525">
            <a:noFill/>
            <a:miter lim="800000"/>
            <a:headEnd/>
            <a:tailEnd/>
          </a:ln>
        </p:spPr>
        <p:txBody>
          <a:bodyPr anchor="ctr"/>
          <a:lstStyle/>
          <a:p>
            <a:r>
              <a:rPr lang="fa-IR" sz="1600" b="1" dirty="0" smtClean="0"/>
              <a:t>عامل ایجاد شکایت </a:t>
            </a:r>
            <a:endParaRPr lang="en-US" sz="1600" b="1" dirty="0"/>
          </a:p>
        </p:txBody>
      </p:sp>
      <p:grpSp>
        <p:nvGrpSpPr>
          <p:cNvPr id="4" name="Group 20"/>
          <p:cNvGrpSpPr>
            <a:grpSpLocks/>
          </p:cNvGrpSpPr>
          <p:nvPr/>
        </p:nvGrpSpPr>
        <p:grpSpPr bwMode="auto">
          <a:xfrm>
            <a:off x="5430838" y="4271963"/>
            <a:ext cx="1973262" cy="26987"/>
            <a:chOff x="3197" y="2700"/>
            <a:chExt cx="1243" cy="20"/>
          </a:xfrm>
        </p:grpSpPr>
        <p:sp>
          <p:nvSpPr>
            <p:cNvPr id="33813" name="Rectangle 21"/>
            <p:cNvSpPr>
              <a:spLocks noChangeArrowheads="1"/>
            </p:cNvSpPr>
            <p:nvPr/>
          </p:nvSpPr>
          <p:spPr bwMode="auto">
            <a:xfrm>
              <a:off x="3197" y="2700"/>
              <a:ext cx="82" cy="20"/>
            </a:xfrm>
            <a:prstGeom prst="rect">
              <a:avLst/>
            </a:prstGeom>
            <a:solidFill>
              <a:srgbClr val="000000"/>
            </a:solidFill>
            <a:ln w="9525">
              <a:solidFill>
                <a:schemeClr val="bg1"/>
              </a:solidFill>
              <a:miter lim="800000"/>
              <a:headEnd/>
              <a:tailEnd/>
            </a:ln>
          </p:spPr>
          <p:txBody>
            <a:bodyPr/>
            <a:lstStyle/>
            <a:p>
              <a:endParaRPr lang="en-US">
                <a:solidFill>
                  <a:schemeClr val="bg1"/>
                </a:solidFill>
              </a:endParaRPr>
            </a:p>
          </p:txBody>
        </p:sp>
        <p:sp>
          <p:nvSpPr>
            <p:cNvPr id="33814" name="Rectangle 22"/>
            <p:cNvSpPr>
              <a:spLocks noChangeArrowheads="1"/>
            </p:cNvSpPr>
            <p:nvPr/>
          </p:nvSpPr>
          <p:spPr bwMode="auto">
            <a:xfrm>
              <a:off x="3342" y="2700"/>
              <a:ext cx="83" cy="20"/>
            </a:xfrm>
            <a:prstGeom prst="rect">
              <a:avLst/>
            </a:prstGeom>
            <a:solidFill>
              <a:srgbClr val="000000"/>
            </a:solidFill>
            <a:ln w="9525">
              <a:solidFill>
                <a:schemeClr val="bg1"/>
              </a:solidFill>
              <a:miter lim="800000"/>
              <a:headEnd/>
              <a:tailEnd/>
            </a:ln>
          </p:spPr>
          <p:txBody>
            <a:bodyPr/>
            <a:lstStyle/>
            <a:p>
              <a:endParaRPr lang="en-US">
                <a:solidFill>
                  <a:schemeClr val="bg1"/>
                </a:solidFill>
              </a:endParaRPr>
            </a:p>
          </p:txBody>
        </p:sp>
        <p:sp>
          <p:nvSpPr>
            <p:cNvPr id="33815" name="Rectangle 23"/>
            <p:cNvSpPr>
              <a:spLocks noChangeArrowheads="1"/>
            </p:cNvSpPr>
            <p:nvPr/>
          </p:nvSpPr>
          <p:spPr bwMode="auto">
            <a:xfrm>
              <a:off x="3487" y="2700"/>
              <a:ext cx="83" cy="20"/>
            </a:xfrm>
            <a:prstGeom prst="rect">
              <a:avLst/>
            </a:prstGeom>
            <a:solidFill>
              <a:srgbClr val="000000"/>
            </a:solidFill>
            <a:ln w="9525">
              <a:solidFill>
                <a:schemeClr val="bg1"/>
              </a:solidFill>
              <a:miter lim="800000"/>
              <a:headEnd/>
              <a:tailEnd/>
            </a:ln>
          </p:spPr>
          <p:txBody>
            <a:bodyPr/>
            <a:lstStyle/>
            <a:p>
              <a:endParaRPr lang="en-US">
                <a:solidFill>
                  <a:schemeClr val="bg1"/>
                </a:solidFill>
              </a:endParaRPr>
            </a:p>
          </p:txBody>
        </p:sp>
        <p:sp>
          <p:nvSpPr>
            <p:cNvPr id="33816" name="Rectangle 24"/>
            <p:cNvSpPr>
              <a:spLocks noChangeArrowheads="1"/>
            </p:cNvSpPr>
            <p:nvPr/>
          </p:nvSpPr>
          <p:spPr bwMode="auto">
            <a:xfrm>
              <a:off x="3632" y="2700"/>
              <a:ext cx="83" cy="20"/>
            </a:xfrm>
            <a:prstGeom prst="rect">
              <a:avLst/>
            </a:prstGeom>
            <a:solidFill>
              <a:srgbClr val="000000"/>
            </a:solidFill>
            <a:ln w="9525">
              <a:solidFill>
                <a:schemeClr val="bg1"/>
              </a:solidFill>
              <a:miter lim="800000"/>
              <a:headEnd/>
              <a:tailEnd/>
            </a:ln>
          </p:spPr>
          <p:txBody>
            <a:bodyPr/>
            <a:lstStyle/>
            <a:p>
              <a:endParaRPr lang="en-US">
                <a:solidFill>
                  <a:schemeClr val="bg1"/>
                </a:solidFill>
              </a:endParaRPr>
            </a:p>
          </p:txBody>
        </p:sp>
        <p:sp>
          <p:nvSpPr>
            <p:cNvPr id="33817" name="Rectangle 25"/>
            <p:cNvSpPr>
              <a:spLocks noChangeArrowheads="1"/>
            </p:cNvSpPr>
            <p:nvPr/>
          </p:nvSpPr>
          <p:spPr bwMode="auto">
            <a:xfrm>
              <a:off x="3777" y="2700"/>
              <a:ext cx="83" cy="20"/>
            </a:xfrm>
            <a:prstGeom prst="rect">
              <a:avLst/>
            </a:prstGeom>
            <a:solidFill>
              <a:srgbClr val="000000"/>
            </a:solidFill>
            <a:ln w="9525">
              <a:solidFill>
                <a:schemeClr val="bg1"/>
              </a:solidFill>
              <a:miter lim="800000"/>
              <a:headEnd/>
              <a:tailEnd/>
            </a:ln>
          </p:spPr>
          <p:txBody>
            <a:bodyPr/>
            <a:lstStyle/>
            <a:p>
              <a:endParaRPr lang="en-US">
                <a:solidFill>
                  <a:schemeClr val="bg1"/>
                </a:solidFill>
              </a:endParaRPr>
            </a:p>
          </p:txBody>
        </p:sp>
        <p:sp>
          <p:nvSpPr>
            <p:cNvPr id="33818" name="Rectangle 26"/>
            <p:cNvSpPr>
              <a:spLocks noChangeArrowheads="1"/>
            </p:cNvSpPr>
            <p:nvPr/>
          </p:nvSpPr>
          <p:spPr bwMode="auto">
            <a:xfrm>
              <a:off x="3922" y="2700"/>
              <a:ext cx="83" cy="20"/>
            </a:xfrm>
            <a:prstGeom prst="rect">
              <a:avLst/>
            </a:prstGeom>
            <a:solidFill>
              <a:srgbClr val="000000"/>
            </a:solidFill>
            <a:ln w="9525">
              <a:solidFill>
                <a:schemeClr val="bg1"/>
              </a:solidFill>
              <a:miter lim="800000"/>
              <a:headEnd/>
              <a:tailEnd/>
            </a:ln>
          </p:spPr>
          <p:txBody>
            <a:bodyPr/>
            <a:lstStyle/>
            <a:p>
              <a:endParaRPr lang="en-US">
                <a:solidFill>
                  <a:schemeClr val="bg1"/>
                </a:solidFill>
              </a:endParaRPr>
            </a:p>
          </p:txBody>
        </p:sp>
        <p:sp>
          <p:nvSpPr>
            <p:cNvPr id="33819" name="Rectangle 27"/>
            <p:cNvSpPr>
              <a:spLocks noChangeArrowheads="1"/>
            </p:cNvSpPr>
            <p:nvPr/>
          </p:nvSpPr>
          <p:spPr bwMode="auto">
            <a:xfrm>
              <a:off x="4067" y="2700"/>
              <a:ext cx="83" cy="20"/>
            </a:xfrm>
            <a:prstGeom prst="rect">
              <a:avLst/>
            </a:prstGeom>
            <a:solidFill>
              <a:srgbClr val="000000"/>
            </a:solidFill>
            <a:ln w="9525">
              <a:solidFill>
                <a:schemeClr val="bg1"/>
              </a:solidFill>
              <a:miter lim="800000"/>
              <a:headEnd/>
              <a:tailEnd/>
            </a:ln>
          </p:spPr>
          <p:txBody>
            <a:bodyPr/>
            <a:lstStyle/>
            <a:p>
              <a:endParaRPr lang="en-US">
                <a:solidFill>
                  <a:schemeClr val="bg1"/>
                </a:solidFill>
              </a:endParaRPr>
            </a:p>
          </p:txBody>
        </p:sp>
        <p:sp>
          <p:nvSpPr>
            <p:cNvPr id="33820" name="Rectangle 28"/>
            <p:cNvSpPr>
              <a:spLocks noChangeArrowheads="1"/>
            </p:cNvSpPr>
            <p:nvPr/>
          </p:nvSpPr>
          <p:spPr bwMode="auto">
            <a:xfrm>
              <a:off x="4212" y="2700"/>
              <a:ext cx="83" cy="20"/>
            </a:xfrm>
            <a:prstGeom prst="rect">
              <a:avLst/>
            </a:prstGeom>
            <a:solidFill>
              <a:srgbClr val="000000"/>
            </a:solidFill>
            <a:ln w="9525">
              <a:solidFill>
                <a:schemeClr val="bg1"/>
              </a:solidFill>
              <a:miter lim="800000"/>
              <a:headEnd/>
              <a:tailEnd/>
            </a:ln>
          </p:spPr>
          <p:txBody>
            <a:bodyPr/>
            <a:lstStyle/>
            <a:p>
              <a:endParaRPr lang="en-US">
                <a:solidFill>
                  <a:schemeClr val="bg1"/>
                </a:solidFill>
              </a:endParaRPr>
            </a:p>
          </p:txBody>
        </p:sp>
        <p:sp>
          <p:nvSpPr>
            <p:cNvPr id="33821" name="Rectangle 29"/>
            <p:cNvSpPr>
              <a:spLocks noChangeArrowheads="1"/>
            </p:cNvSpPr>
            <p:nvPr/>
          </p:nvSpPr>
          <p:spPr bwMode="auto">
            <a:xfrm>
              <a:off x="4357" y="2700"/>
              <a:ext cx="83" cy="20"/>
            </a:xfrm>
            <a:prstGeom prst="rect">
              <a:avLst/>
            </a:prstGeom>
            <a:solidFill>
              <a:srgbClr val="000000"/>
            </a:solidFill>
            <a:ln w="9525">
              <a:solidFill>
                <a:schemeClr val="bg1"/>
              </a:solidFill>
              <a:miter lim="800000"/>
              <a:headEnd/>
              <a:tailEnd/>
            </a:ln>
          </p:spPr>
          <p:txBody>
            <a:bodyPr/>
            <a:lstStyle/>
            <a:p>
              <a:endParaRPr lang="en-US">
                <a:solidFill>
                  <a:schemeClr val="bg1"/>
                </a:solidFill>
              </a:endParaRPr>
            </a:p>
          </p:txBody>
        </p:sp>
      </p:grpSp>
      <p:sp>
        <p:nvSpPr>
          <p:cNvPr id="33822" name="Rectangle 30"/>
          <p:cNvSpPr>
            <a:spLocks noChangeArrowheads="1"/>
          </p:cNvSpPr>
          <p:nvPr/>
        </p:nvSpPr>
        <p:spPr bwMode="auto">
          <a:xfrm>
            <a:off x="5232400" y="4754563"/>
            <a:ext cx="1701800" cy="792162"/>
          </a:xfrm>
          <a:prstGeom prst="rect">
            <a:avLst/>
          </a:prstGeom>
          <a:solidFill>
            <a:srgbClr val="FFFF00"/>
          </a:solidFill>
          <a:ln w="9525">
            <a:noFill/>
            <a:prstDash val="dash"/>
            <a:miter lim="800000"/>
            <a:headEnd/>
            <a:tailEnd/>
          </a:ln>
        </p:spPr>
        <p:txBody>
          <a:bodyPr anchor="ctr"/>
          <a:lstStyle/>
          <a:p>
            <a:pPr algn="ctr"/>
            <a:r>
              <a:rPr lang="fa-IR" sz="1400" b="1" dirty="0" smtClean="0"/>
              <a:t>کاهش وفاداری ناشی از عدم رسیدگی درست به شکایت</a:t>
            </a:r>
            <a:endParaRPr lang="en-US" sz="1400" dirty="0"/>
          </a:p>
        </p:txBody>
      </p:sp>
      <p:grpSp>
        <p:nvGrpSpPr>
          <p:cNvPr id="5" name="Group 31"/>
          <p:cNvGrpSpPr>
            <a:grpSpLocks/>
          </p:cNvGrpSpPr>
          <p:nvPr/>
        </p:nvGrpSpPr>
        <p:grpSpPr bwMode="auto">
          <a:xfrm>
            <a:off x="2790825" y="3148013"/>
            <a:ext cx="506413" cy="576262"/>
            <a:chOff x="1649" y="2065"/>
            <a:chExt cx="204" cy="265"/>
          </a:xfrm>
        </p:grpSpPr>
        <p:sp>
          <p:nvSpPr>
            <p:cNvPr id="33824" name="Line 32"/>
            <p:cNvSpPr>
              <a:spLocks noChangeShapeType="1"/>
            </p:cNvSpPr>
            <p:nvPr/>
          </p:nvSpPr>
          <p:spPr bwMode="auto">
            <a:xfrm>
              <a:off x="1649" y="2065"/>
              <a:ext cx="172" cy="224"/>
            </a:xfrm>
            <a:prstGeom prst="line">
              <a:avLst/>
            </a:prstGeom>
            <a:noFill/>
            <a:ln w="7938">
              <a:noFill/>
              <a:round/>
              <a:headEnd/>
              <a:tailEnd/>
            </a:ln>
          </p:spPr>
          <p:txBody>
            <a:bodyPr/>
            <a:lstStyle/>
            <a:p>
              <a:endParaRPr lang="en-US">
                <a:solidFill>
                  <a:schemeClr val="bg1"/>
                </a:solidFill>
              </a:endParaRPr>
            </a:p>
          </p:txBody>
        </p:sp>
        <p:sp>
          <p:nvSpPr>
            <p:cNvPr id="33825" name="Freeform 33"/>
            <p:cNvSpPr>
              <a:spLocks/>
            </p:cNvSpPr>
            <p:nvPr/>
          </p:nvSpPr>
          <p:spPr bwMode="auto">
            <a:xfrm>
              <a:off x="1798" y="2271"/>
              <a:ext cx="55" cy="59"/>
            </a:xfrm>
            <a:custGeom>
              <a:avLst/>
              <a:gdLst/>
              <a:ahLst/>
              <a:cxnLst>
                <a:cxn ang="0">
                  <a:pos x="0" y="67"/>
                </a:cxn>
                <a:cxn ang="0">
                  <a:pos x="109" y="117"/>
                </a:cxn>
                <a:cxn ang="0">
                  <a:pos x="87" y="0"/>
                </a:cxn>
                <a:cxn ang="0">
                  <a:pos x="0" y="67"/>
                </a:cxn>
              </a:cxnLst>
              <a:rect l="0" t="0" r="r" b="b"/>
              <a:pathLst>
                <a:path w="109" h="117">
                  <a:moveTo>
                    <a:pt x="0" y="67"/>
                  </a:moveTo>
                  <a:lnTo>
                    <a:pt x="109" y="117"/>
                  </a:lnTo>
                  <a:lnTo>
                    <a:pt x="87" y="0"/>
                  </a:lnTo>
                  <a:lnTo>
                    <a:pt x="0" y="67"/>
                  </a:lnTo>
                  <a:close/>
                </a:path>
              </a:pathLst>
            </a:custGeom>
            <a:solidFill>
              <a:srgbClr val="000000"/>
            </a:solidFill>
            <a:ln w="9525">
              <a:noFill/>
              <a:round/>
              <a:headEnd/>
              <a:tailEnd/>
            </a:ln>
          </p:spPr>
          <p:txBody>
            <a:bodyPr/>
            <a:lstStyle/>
            <a:p>
              <a:endParaRPr lang="en-US">
                <a:solidFill>
                  <a:schemeClr val="bg1"/>
                </a:solidFill>
              </a:endParaRPr>
            </a:p>
          </p:txBody>
        </p:sp>
      </p:grpSp>
      <p:grpSp>
        <p:nvGrpSpPr>
          <p:cNvPr id="6" name="Group 34"/>
          <p:cNvGrpSpPr>
            <a:grpSpLocks/>
          </p:cNvGrpSpPr>
          <p:nvPr/>
        </p:nvGrpSpPr>
        <p:grpSpPr bwMode="auto">
          <a:xfrm>
            <a:off x="2154238" y="3762375"/>
            <a:ext cx="85725" cy="314325"/>
            <a:chOff x="1133" y="2330"/>
            <a:chExt cx="54" cy="228"/>
          </a:xfrm>
        </p:grpSpPr>
        <p:sp>
          <p:nvSpPr>
            <p:cNvPr id="33827" name="Line 35"/>
            <p:cNvSpPr>
              <a:spLocks noChangeShapeType="1"/>
            </p:cNvSpPr>
            <p:nvPr/>
          </p:nvSpPr>
          <p:spPr bwMode="auto">
            <a:xfrm flipV="1">
              <a:off x="1160" y="2382"/>
              <a:ext cx="1" cy="176"/>
            </a:xfrm>
            <a:prstGeom prst="line">
              <a:avLst/>
            </a:prstGeom>
            <a:noFill/>
            <a:ln w="7938">
              <a:noFill/>
              <a:round/>
              <a:headEnd/>
              <a:tailEnd/>
            </a:ln>
          </p:spPr>
          <p:txBody>
            <a:bodyPr/>
            <a:lstStyle/>
            <a:p>
              <a:endParaRPr lang="en-US">
                <a:solidFill>
                  <a:schemeClr val="bg1"/>
                </a:solidFill>
              </a:endParaRPr>
            </a:p>
          </p:txBody>
        </p:sp>
        <p:sp>
          <p:nvSpPr>
            <p:cNvPr id="33828" name="Freeform 36"/>
            <p:cNvSpPr>
              <a:spLocks/>
            </p:cNvSpPr>
            <p:nvPr/>
          </p:nvSpPr>
          <p:spPr bwMode="auto">
            <a:xfrm>
              <a:off x="1133" y="2330"/>
              <a:ext cx="54" cy="54"/>
            </a:xfrm>
            <a:custGeom>
              <a:avLst/>
              <a:gdLst/>
              <a:ahLst/>
              <a:cxnLst>
                <a:cxn ang="0">
                  <a:pos x="109" y="107"/>
                </a:cxn>
                <a:cxn ang="0">
                  <a:pos x="54" y="0"/>
                </a:cxn>
                <a:cxn ang="0">
                  <a:pos x="0" y="107"/>
                </a:cxn>
                <a:cxn ang="0">
                  <a:pos x="109" y="107"/>
                </a:cxn>
              </a:cxnLst>
              <a:rect l="0" t="0" r="r" b="b"/>
              <a:pathLst>
                <a:path w="109" h="107">
                  <a:moveTo>
                    <a:pt x="109" y="107"/>
                  </a:moveTo>
                  <a:lnTo>
                    <a:pt x="54" y="0"/>
                  </a:lnTo>
                  <a:lnTo>
                    <a:pt x="0" y="107"/>
                  </a:lnTo>
                  <a:lnTo>
                    <a:pt x="109" y="107"/>
                  </a:lnTo>
                  <a:close/>
                </a:path>
              </a:pathLst>
            </a:custGeom>
            <a:solidFill>
              <a:srgbClr val="000000"/>
            </a:solidFill>
            <a:ln w="9525">
              <a:noFill/>
              <a:round/>
              <a:headEnd/>
              <a:tailEnd/>
            </a:ln>
          </p:spPr>
          <p:txBody>
            <a:bodyPr/>
            <a:lstStyle/>
            <a:p>
              <a:endParaRPr lang="en-US">
                <a:solidFill>
                  <a:schemeClr val="bg1"/>
                </a:solidFill>
              </a:endParaRPr>
            </a:p>
          </p:txBody>
        </p:sp>
      </p:grpSp>
      <p:grpSp>
        <p:nvGrpSpPr>
          <p:cNvPr id="7" name="Group 37"/>
          <p:cNvGrpSpPr>
            <a:grpSpLocks/>
          </p:cNvGrpSpPr>
          <p:nvPr/>
        </p:nvGrpSpPr>
        <p:grpSpPr bwMode="auto">
          <a:xfrm>
            <a:off x="5321300" y="2801938"/>
            <a:ext cx="87313" cy="334962"/>
            <a:chOff x="3128" y="1631"/>
            <a:chExt cx="55" cy="244"/>
          </a:xfrm>
        </p:grpSpPr>
        <p:sp>
          <p:nvSpPr>
            <p:cNvPr id="33830" name="Line 38"/>
            <p:cNvSpPr>
              <a:spLocks noChangeShapeType="1"/>
            </p:cNvSpPr>
            <p:nvPr/>
          </p:nvSpPr>
          <p:spPr bwMode="auto">
            <a:xfrm>
              <a:off x="3156" y="1631"/>
              <a:ext cx="1" cy="192"/>
            </a:xfrm>
            <a:prstGeom prst="line">
              <a:avLst/>
            </a:prstGeom>
            <a:noFill/>
            <a:ln w="7938">
              <a:noFill/>
              <a:round/>
              <a:headEnd/>
              <a:tailEnd/>
            </a:ln>
          </p:spPr>
          <p:txBody>
            <a:bodyPr/>
            <a:lstStyle/>
            <a:p>
              <a:endParaRPr lang="en-US">
                <a:solidFill>
                  <a:schemeClr val="bg1"/>
                </a:solidFill>
              </a:endParaRPr>
            </a:p>
          </p:txBody>
        </p:sp>
        <p:sp>
          <p:nvSpPr>
            <p:cNvPr id="33831" name="Freeform 39"/>
            <p:cNvSpPr>
              <a:spLocks/>
            </p:cNvSpPr>
            <p:nvPr/>
          </p:nvSpPr>
          <p:spPr bwMode="auto">
            <a:xfrm>
              <a:off x="3128" y="1821"/>
              <a:ext cx="55" cy="54"/>
            </a:xfrm>
            <a:custGeom>
              <a:avLst/>
              <a:gdLst/>
              <a:ahLst/>
              <a:cxnLst>
                <a:cxn ang="0">
                  <a:pos x="0" y="0"/>
                </a:cxn>
                <a:cxn ang="0">
                  <a:pos x="55" y="107"/>
                </a:cxn>
                <a:cxn ang="0">
                  <a:pos x="109" y="0"/>
                </a:cxn>
                <a:cxn ang="0">
                  <a:pos x="0" y="0"/>
                </a:cxn>
              </a:cxnLst>
              <a:rect l="0" t="0" r="r" b="b"/>
              <a:pathLst>
                <a:path w="109" h="107">
                  <a:moveTo>
                    <a:pt x="0" y="0"/>
                  </a:moveTo>
                  <a:lnTo>
                    <a:pt x="55" y="107"/>
                  </a:lnTo>
                  <a:lnTo>
                    <a:pt x="109" y="0"/>
                  </a:lnTo>
                  <a:lnTo>
                    <a:pt x="0" y="0"/>
                  </a:lnTo>
                  <a:close/>
                </a:path>
              </a:pathLst>
            </a:custGeom>
            <a:solidFill>
              <a:srgbClr val="000000"/>
            </a:solidFill>
            <a:ln w="9525">
              <a:noFill/>
              <a:round/>
              <a:headEnd/>
              <a:tailEnd/>
            </a:ln>
          </p:spPr>
          <p:txBody>
            <a:bodyPr/>
            <a:lstStyle/>
            <a:p>
              <a:endParaRPr lang="en-US">
                <a:solidFill>
                  <a:schemeClr val="bg1"/>
                </a:solidFill>
              </a:endParaRPr>
            </a:p>
          </p:txBody>
        </p:sp>
      </p:grpSp>
      <p:grpSp>
        <p:nvGrpSpPr>
          <p:cNvPr id="8" name="Group 40"/>
          <p:cNvGrpSpPr>
            <a:grpSpLocks/>
          </p:cNvGrpSpPr>
          <p:nvPr/>
        </p:nvGrpSpPr>
        <p:grpSpPr bwMode="auto">
          <a:xfrm>
            <a:off x="6034088" y="4284663"/>
            <a:ext cx="87312" cy="469900"/>
            <a:chOff x="3577" y="2710"/>
            <a:chExt cx="55" cy="342"/>
          </a:xfrm>
        </p:grpSpPr>
        <p:sp>
          <p:nvSpPr>
            <p:cNvPr id="33833" name="Line 41"/>
            <p:cNvSpPr>
              <a:spLocks noChangeShapeType="1"/>
            </p:cNvSpPr>
            <p:nvPr/>
          </p:nvSpPr>
          <p:spPr bwMode="auto">
            <a:xfrm flipV="1">
              <a:off x="3604" y="2762"/>
              <a:ext cx="1" cy="290"/>
            </a:xfrm>
            <a:prstGeom prst="line">
              <a:avLst/>
            </a:prstGeom>
            <a:noFill/>
            <a:ln w="7938">
              <a:noFill/>
              <a:prstDash val="dash"/>
              <a:round/>
              <a:headEnd/>
              <a:tailEnd/>
            </a:ln>
          </p:spPr>
          <p:txBody>
            <a:bodyPr/>
            <a:lstStyle/>
            <a:p>
              <a:endParaRPr lang="en-US">
                <a:solidFill>
                  <a:schemeClr val="bg1"/>
                </a:solidFill>
              </a:endParaRPr>
            </a:p>
          </p:txBody>
        </p:sp>
        <p:sp>
          <p:nvSpPr>
            <p:cNvPr id="33834" name="Freeform 42"/>
            <p:cNvSpPr>
              <a:spLocks/>
            </p:cNvSpPr>
            <p:nvPr/>
          </p:nvSpPr>
          <p:spPr bwMode="auto">
            <a:xfrm>
              <a:off x="3577" y="2710"/>
              <a:ext cx="55" cy="54"/>
            </a:xfrm>
            <a:custGeom>
              <a:avLst/>
              <a:gdLst/>
              <a:ahLst/>
              <a:cxnLst>
                <a:cxn ang="0">
                  <a:pos x="109" y="107"/>
                </a:cxn>
                <a:cxn ang="0">
                  <a:pos x="54" y="0"/>
                </a:cxn>
                <a:cxn ang="0">
                  <a:pos x="0" y="107"/>
                </a:cxn>
                <a:cxn ang="0">
                  <a:pos x="109" y="107"/>
                </a:cxn>
              </a:cxnLst>
              <a:rect l="0" t="0" r="r" b="b"/>
              <a:pathLst>
                <a:path w="109" h="107">
                  <a:moveTo>
                    <a:pt x="109" y="107"/>
                  </a:moveTo>
                  <a:lnTo>
                    <a:pt x="54" y="0"/>
                  </a:lnTo>
                  <a:lnTo>
                    <a:pt x="0" y="107"/>
                  </a:lnTo>
                  <a:lnTo>
                    <a:pt x="109" y="107"/>
                  </a:lnTo>
                  <a:close/>
                </a:path>
              </a:pathLst>
            </a:custGeom>
            <a:solidFill>
              <a:srgbClr val="000000"/>
            </a:solidFill>
            <a:ln w="9525" cap="flat">
              <a:noFill/>
              <a:prstDash val="dash"/>
              <a:round/>
              <a:headEnd/>
              <a:tailEnd/>
            </a:ln>
          </p:spPr>
          <p:txBody>
            <a:bodyPr/>
            <a:lstStyle/>
            <a:p>
              <a:endParaRPr lang="en-US">
                <a:solidFill>
                  <a:schemeClr val="bg1"/>
                </a:solidFill>
              </a:endParaRPr>
            </a:p>
          </p:txBody>
        </p:sp>
      </p:grpSp>
      <p:grpSp>
        <p:nvGrpSpPr>
          <p:cNvPr id="9" name="Group 43"/>
          <p:cNvGrpSpPr>
            <a:grpSpLocks/>
          </p:cNvGrpSpPr>
          <p:nvPr/>
        </p:nvGrpSpPr>
        <p:grpSpPr bwMode="auto">
          <a:xfrm>
            <a:off x="3421063" y="4271963"/>
            <a:ext cx="2012950" cy="496887"/>
            <a:chOff x="1931" y="2701"/>
            <a:chExt cx="1268" cy="361"/>
          </a:xfrm>
        </p:grpSpPr>
        <p:sp>
          <p:nvSpPr>
            <p:cNvPr id="33836" name="Freeform 44"/>
            <p:cNvSpPr>
              <a:spLocks/>
            </p:cNvSpPr>
            <p:nvPr/>
          </p:nvSpPr>
          <p:spPr bwMode="auto">
            <a:xfrm>
              <a:off x="1931" y="3020"/>
              <a:ext cx="86" cy="42"/>
            </a:xfrm>
            <a:custGeom>
              <a:avLst/>
              <a:gdLst/>
              <a:ahLst/>
              <a:cxnLst>
                <a:cxn ang="0">
                  <a:pos x="0" y="45"/>
                </a:cxn>
                <a:cxn ang="0">
                  <a:pos x="11" y="85"/>
                </a:cxn>
                <a:cxn ang="0">
                  <a:pos x="171" y="40"/>
                </a:cxn>
                <a:cxn ang="0">
                  <a:pos x="161" y="0"/>
                </a:cxn>
                <a:cxn ang="0">
                  <a:pos x="0" y="45"/>
                </a:cxn>
              </a:cxnLst>
              <a:rect l="0" t="0" r="r" b="b"/>
              <a:pathLst>
                <a:path w="171" h="85">
                  <a:moveTo>
                    <a:pt x="0" y="45"/>
                  </a:moveTo>
                  <a:lnTo>
                    <a:pt x="11" y="85"/>
                  </a:lnTo>
                  <a:lnTo>
                    <a:pt x="171" y="40"/>
                  </a:lnTo>
                  <a:lnTo>
                    <a:pt x="161" y="0"/>
                  </a:lnTo>
                  <a:lnTo>
                    <a:pt x="0" y="45"/>
                  </a:lnTo>
                  <a:close/>
                </a:path>
              </a:pathLst>
            </a:custGeom>
            <a:solidFill>
              <a:srgbClr val="000000"/>
            </a:solidFill>
            <a:ln w="9525">
              <a:solidFill>
                <a:schemeClr val="bg1"/>
              </a:solidFill>
              <a:round/>
              <a:headEnd/>
              <a:tailEnd/>
            </a:ln>
          </p:spPr>
          <p:txBody>
            <a:bodyPr/>
            <a:lstStyle/>
            <a:p>
              <a:endParaRPr lang="en-US">
                <a:solidFill>
                  <a:schemeClr val="bg1"/>
                </a:solidFill>
              </a:endParaRPr>
            </a:p>
          </p:txBody>
        </p:sp>
        <p:sp>
          <p:nvSpPr>
            <p:cNvPr id="33837" name="Freeform 45"/>
            <p:cNvSpPr>
              <a:spLocks/>
            </p:cNvSpPr>
            <p:nvPr/>
          </p:nvSpPr>
          <p:spPr bwMode="auto">
            <a:xfrm>
              <a:off x="2071" y="2982"/>
              <a:ext cx="86" cy="42"/>
            </a:xfrm>
            <a:custGeom>
              <a:avLst/>
              <a:gdLst/>
              <a:ahLst/>
              <a:cxnLst>
                <a:cxn ang="0">
                  <a:pos x="0" y="45"/>
                </a:cxn>
                <a:cxn ang="0">
                  <a:pos x="11" y="85"/>
                </a:cxn>
                <a:cxn ang="0">
                  <a:pos x="171" y="40"/>
                </a:cxn>
                <a:cxn ang="0">
                  <a:pos x="161" y="0"/>
                </a:cxn>
                <a:cxn ang="0">
                  <a:pos x="0" y="45"/>
                </a:cxn>
              </a:cxnLst>
              <a:rect l="0" t="0" r="r" b="b"/>
              <a:pathLst>
                <a:path w="171" h="85">
                  <a:moveTo>
                    <a:pt x="0" y="45"/>
                  </a:moveTo>
                  <a:lnTo>
                    <a:pt x="11" y="85"/>
                  </a:lnTo>
                  <a:lnTo>
                    <a:pt x="171" y="40"/>
                  </a:lnTo>
                  <a:lnTo>
                    <a:pt x="161" y="0"/>
                  </a:lnTo>
                  <a:lnTo>
                    <a:pt x="0" y="45"/>
                  </a:lnTo>
                  <a:close/>
                </a:path>
              </a:pathLst>
            </a:custGeom>
            <a:solidFill>
              <a:srgbClr val="000000"/>
            </a:solidFill>
            <a:ln w="9525">
              <a:solidFill>
                <a:schemeClr val="bg1"/>
              </a:solidFill>
              <a:round/>
              <a:headEnd/>
              <a:tailEnd/>
            </a:ln>
          </p:spPr>
          <p:txBody>
            <a:bodyPr/>
            <a:lstStyle/>
            <a:p>
              <a:endParaRPr lang="en-US">
                <a:solidFill>
                  <a:schemeClr val="bg1"/>
                </a:solidFill>
              </a:endParaRPr>
            </a:p>
          </p:txBody>
        </p:sp>
        <p:sp>
          <p:nvSpPr>
            <p:cNvPr id="33838" name="Freeform 46"/>
            <p:cNvSpPr>
              <a:spLocks/>
            </p:cNvSpPr>
            <p:nvPr/>
          </p:nvSpPr>
          <p:spPr bwMode="auto">
            <a:xfrm>
              <a:off x="2211" y="2945"/>
              <a:ext cx="86" cy="41"/>
            </a:xfrm>
            <a:custGeom>
              <a:avLst/>
              <a:gdLst/>
              <a:ahLst/>
              <a:cxnLst>
                <a:cxn ang="0">
                  <a:pos x="0" y="43"/>
                </a:cxn>
                <a:cxn ang="0">
                  <a:pos x="10" y="83"/>
                </a:cxn>
                <a:cxn ang="0">
                  <a:pos x="171" y="40"/>
                </a:cxn>
                <a:cxn ang="0">
                  <a:pos x="161" y="0"/>
                </a:cxn>
                <a:cxn ang="0">
                  <a:pos x="0" y="43"/>
                </a:cxn>
              </a:cxnLst>
              <a:rect l="0" t="0" r="r" b="b"/>
              <a:pathLst>
                <a:path w="171" h="83">
                  <a:moveTo>
                    <a:pt x="0" y="43"/>
                  </a:moveTo>
                  <a:lnTo>
                    <a:pt x="10" y="83"/>
                  </a:lnTo>
                  <a:lnTo>
                    <a:pt x="171" y="40"/>
                  </a:lnTo>
                  <a:lnTo>
                    <a:pt x="161" y="0"/>
                  </a:lnTo>
                  <a:lnTo>
                    <a:pt x="0" y="43"/>
                  </a:lnTo>
                  <a:close/>
                </a:path>
              </a:pathLst>
            </a:custGeom>
            <a:solidFill>
              <a:srgbClr val="000000"/>
            </a:solidFill>
            <a:ln w="9525">
              <a:solidFill>
                <a:schemeClr val="bg1"/>
              </a:solidFill>
              <a:round/>
              <a:headEnd/>
              <a:tailEnd/>
            </a:ln>
          </p:spPr>
          <p:txBody>
            <a:bodyPr/>
            <a:lstStyle/>
            <a:p>
              <a:endParaRPr lang="en-US">
                <a:solidFill>
                  <a:schemeClr val="bg1"/>
                </a:solidFill>
              </a:endParaRPr>
            </a:p>
          </p:txBody>
        </p:sp>
        <p:sp>
          <p:nvSpPr>
            <p:cNvPr id="33839" name="Freeform 47"/>
            <p:cNvSpPr>
              <a:spLocks/>
            </p:cNvSpPr>
            <p:nvPr/>
          </p:nvSpPr>
          <p:spPr bwMode="auto">
            <a:xfrm>
              <a:off x="2351" y="2907"/>
              <a:ext cx="85" cy="41"/>
            </a:xfrm>
            <a:custGeom>
              <a:avLst/>
              <a:gdLst/>
              <a:ahLst/>
              <a:cxnLst>
                <a:cxn ang="0">
                  <a:pos x="0" y="43"/>
                </a:cxn>
                <a:cxn ang="0">
                  <a:pos x="10" y="83"/>
                </a:cxn>
                <a:cxn ang="0">
                  <a:pos x="171" y="40"/>
                </a:cxn>
                <a:cxn ang="0">
                  <a:pos x="161" y="0"/>
                </a:cxn>
                <a:cxn ang="0">
                  <a:pos x="0" y="43"/>
                </a:cxn>
              </a:cxnLst>
              <a:rect l="0" t="0" r="r" b="b"/>
              <a:pathLst>
                <a:path w="171" h="83">
                  <a:moveTo>
                    <a:pt x="0" y="43"/>
                  </a:moveTo>
                  <a:lnTo>
                    <a:pt x="10" y="83"/>
                  </a:lnTo>
                  <a:lnTo>
                    <a:pt x="171" y="40"/>
                  </a:lnTo>
                  <a:lnTo>
                    <a:pt x="161" y="0"/>
                  </a:lnTo>
                  <a:lnTo>
                    <a:pt x="0" y="43"/>
                  </a:lnTo>
                  <a:close/>
                </a:path>
              </a:pathLst>
            </a:custGeom>
            <a:solidFill>
              <a:srgbClr val="000000"/>
            </a:solidFill>
            <a:ln w="9525">
              <a:solidFill>
                <a:schemeClr val="bg1"/>
              </a:solidFill>
              <a:round/>
              <a:headEnd/>
              <a:tailEnd/>
            </a:ln>
          </p:spPr>
          <p:txBody>
            <a:bodyPr/>
            <a:lstStyle/>
            <a:p>
              <a:endParaRPr lang="en-US">
                <a:solidFill>
                  <a:schemeClr val="bg1"/>
                </a:solidFill>
              </a:endParaRPr>
            </a:p>
          </p:txBody>
        </p:sp>
        <p:sp>
          <p:nvSpPr>
            <p:cNvPr id="33840" name="Freeform 48"/>
            <p:cNvSpPr>
              <a:spLocks/>
            </p:cNvSpPr>
            <p:nvPr/>
          </p:nvSpPr>
          <p:spPr bwMode="auto">
            <a:xfrm>
              <a:off x="2492" y="2869"/>
              <a:ext cx="84" cy="41"/>
            </a:xfrm>
            <a:custGeom>
              <a:avLst/>
              <a:gdLst/>
              <a:ahLst/>
              <a:cxnLst>
                <a:cxn ang="0">
                  <a:pos x="0" y="43"/>
                </a:cxn>
                <a:cxn ang="0">
                  <a:pos x="10" y="83"/>
                </a:cxn>
                <a:cxn ang="0">
                  <a:pos x="169" y="40"/>
                </a:cxn>
                <a:cxn ang="0">
                  <a:pos x="158" y="0"/>
                </a:cxn>
                <a:cxn ang="0">
                  <a:pos x="0" y="43"/>
                </a:cxn>
              </a:cxnLst>
              <a:rect l="0" t="0" r="r" b="b"/>
              <a:pathLst>
                <a:path w="169" h="83">
                  <a:moveTo>
                    <a:pt x="0" y="43"/>
                  </a:moveTo>
                  <a:lnTo>
                    <a:pt x="10" y="83"/>
                  </a:lnTo>
                  <a:lnTo>
                    <a:pt x="169" y="40"/>
                  </a:lnTo>
                  <a:lnTo>
                    <a:pt x="158" y="0"/>
                  </a:lnTo>
                  <a:lnTo>
                    <a:pt x="0" y="43"/>
                  </a:lnTo>
                  <a:close/>
                </a:path>
              </a:pathLst>
            </a:custGeom>
            <a:solidFill>
              <a:srgbClr val="000000"/>
            </a:solidFill>
            <a:ln w="9525">
              <a:solidFill>
                <a:schemeClr val="bg1"/>
              </a:solidFill>
              <a:round/>
              <a:headEnd/>
              <a:tailEnd/>
            </a:ln>
          </p:spPr>
          <p:txBody>
            <a:bodyPr/>
            <a:lstStyle/>
            <a:p>
              <a:endParaRPr lang="en-US">
                <a:solidFill>
                  <a:schemeClr val="bg1"/>
                </a:solidFill>
              </a:endParaRPr>
            </a:p>
          </p:txBody>
        </p:sp>
        <p:sp>
          <p:nvSpPr>
            <p:cNvPr id="33841" name="Freeform 49"/>
            <p:cNvSpPr>
              <a:spLocks/>
            </p:cNvSpPr>
            <p:nvPr/>
          </p:nvSpPr>
          <p:spPr bwMode="auto">
            <a:xfrm>
              <a:off x="2632" y="2831"/>
              <a:ext cx="84" cy="41"/>
            </a:xfrm>
            <a:custGeom>
              <a:avLst/>
              <a:gdLst/>
              <a:ahLst/>
              <a:cxnLst>
                <a:cxn ang="0">
                  <a:pos x="0" y="43"/>
                </a:cxn>
                <a:cxn ang="0">
                  <a:pos x="11" y="83"/>
                </a:cxn>
                <a:cxn ang="0">
                  <a:pos x="170" y="40"/>
                </a:cxn>
                <a:cxn ang="0">
                  <a:pos x="159" y="0"/>
                </a:cxn>
                <a:cxn ang="0">
                  <a:pos x="0" y="43"/>
                </a:cxn>
              </a:cxnLst>
              <a:rect l="0" t="0" r="r" b="b"/>
              <a:pathLst>
                <a:path w="170" h="83">
                  <a:moveTo>
                    <a:pt x="0" y="43"/>
                  </a:moveTo>
                  <a:lnTo>
                    <a:pt x="11" y="83"/>
                  </a:lnTo>
                  <a:lnTo>
                    <a:pt x="170" y="40"/>
                  </a:lnTo>
                  <a:lnTo>
                    <a:pt x="159" y="0"/>
                  </a:lnTo>
                  <a:lnTo>
                    <a:pt x="0" y="43"/>
                  </a:lnTo>
                  <a:close/>
                </a:path>
              </a:pathLst>
            </a:custGeom>
            <a:solidFill>
              <a:srgbClr val="000000"/>
            </a:solidFill>
            <a:ln w="9525">
              <a:solidFill>
                <a:schemeClr val="bg1"/>
              </a:solidFill>
              <a:round/>
              <a:headEnd/>
              <a:tailEnd/>
            </a:ln>
          </p:spPr>
          <p:txBody>
            <a:bodyPr/>
            <a:lstStyle/>
            <a:p>
              <a:endParaRPr lang="en-US">
                <a:solidFill>
                  <a:schemeClr val="bg1"/>
                </a:solidFill>
              </a:endParaRPr>
            </a:p>
          </p:txBody>
        </p:sp>
        <p:sp>
          <p:nvSpPr>
            <p:cNvPr id="33842" name="Freeform 50"/>
            <p:cNvSpPr>
              <a:spLocks/>
            </p:cNvSpPr>
            <p:nvPr/>
          </p:nvSpPr>
          <p:spPr bwMode="auto">
            <a:xfrm>
              <a:off x="2772" y="2793"/>
              <a:ext cx="85" cy="41"/>
            </a:xfrm>
            <a:custGeom>
              <a:avLst/>
              <a:gdLst/>
              <a:ahLst/>
              <a:cxnLst>
                <a:cxn ang="0">
                  <a:pos x="0" y="43"/>
                </a:cxn>
                <a:cxn ang="0">
                  <a:pos x="11" y="83"/>
                </a:cxn>
                <a:cxn ang="0">
                  <a:pos x="171" y="40"/>
                </a:cxn>
                <a:cxn ang="0">
                  <a:pos x="161" y="0"/>
                </a:cxn>
                <a:cxn ang="0">
                  <a:pos x="0" y="43"/>
                </a:cxn>
              </a:cxnLst>
              <a:rect l="0" t="0" r="r" b="b"/>
              <a:pathLst>
                <a:path w="171" h="83">
                  <a:moveTo>
                    <a:pt x="0" y="43"/>
                  </a:moveTo>
                  <a:lnTo>
                    <a:pt x="11" y="83"/>
                  </a:lnTo>
                  <a:lnTo>
                    <a:pt x="171" y="40"/>
                  </a:lnTo>
                  <a:lnTo>
                    <a:pt x="161" y="0"/>
                  </a:lnTo>
                  <a:lnTo>
                    <a:pt x="0" y="43"/>
                  </a:lnTo>
                  <a:close/>
                </a:path>
              </a:pathLst>
            </a:custGeom>
            <a:solidFill>
              <a:srgbClr val="000000"/>
            </a:solidFill>
            <a:ln w="9525">
              <a:solidFill>
                <a:schemeClr val="bg1"/>
              </a:solidFill>
              <a:round/>
              <a:headEnd/>
              <a:tailEnd/>
            </a:ln>
          </p:spPr>
          <p:txBody>
            <a:bodyPr/>
            <a:lstStyle/>
            <a:p>
              <a:endParaRPr lang="en-US">
                <a:solidFill>
                  <a:schemeClr val="bg1"/>
                </a:solidFill>
              </a:endParaRPr>
            </a:p>
          </p:txBody>
        </p:sp>
        <p:sp>
          <p:nvSpPr>
            <p:cNvPr id="33843" name="Freeform 51"/>
            <p:cNvSpPr>
              <a:spLocks/>
            </p:cNvSpPr>
            <p:nvPr/>
          </p:nvSpPr>
          <p:spPr bwMode="auto">
            <a:xfrm>
              <a:off x="2912" y="2755"/>
              <a:ext cx="85" cy="41"/>
            </a:xfrm>
            <a:custGeom>
              <a:avLst/>
              <a:gdLst/>
              <a:ahLst/>
              <a:cxnLst>
                <a:cxn ang="0">
                  <a:pos x="0" y="43"/>
                </a:cxn>
                <a:cxn ang="0">
                  <a:pos x="10" y="83"/>
                </a:cxn>
                <a:cxn ang="0">
                  <a:pos x="171" y="40"/>
                </a:cxn>
                <a:cxn ang="0">
                  <a:pos x="161" y="0"/>
                </a:cxn>
                <a:cxn ang="0">
                  <a:pos x="0" y="43"/>
                </a:cxn>
              </a:cxnLst>
              <a:rect l="0" t="0" r="r" b="b"/>
              <a:pathLst>
                <a:path w="171" h="83">
                  <a:moveTo>
                    <a:pt x="0" y="43"/>
                  </a:moveTo>
                  <a:lnTo>
                    <a:pt x="10" y="83"/>
                  </a:lnTo>
                  <a:lnTo>
                    <a:pt x="171" y="40"/>
                  </a:lnTo>
                  <a:lnTo>
                    <a:pt x="161" y="0"/>
                  </a:lnTo>
                  <a:lnTo>
                    <a:pt x="0" y="43"/>
                  </a:lnTo>
                  <a:close/>
                </a:path>
              </a:pathLst>
            </a:custGeom>
            <a:solidFill>
              <a:srgbClr val="000000"/>
            </a:solidFill>
            <a:ln w="9525">
              <a:solidFill>
                <a:schemeClr val="bg1"/>
              </a:solidFill>
              <a:round/>
              <a:headEnd/>
              <a:tailEnd/>
            </a:ln>
          </p:spPr>
          <p:txBody>
            <a:bodyPr/>
            <a:lstStyle/>
            <a:p>
              <a:endParaRPr lang="en-US">
                <a:solidFill>
                  <a:schemeClr val="bg1"/>
                </a:solidFill>
              </a:endParaRPr>
            </a:p>
          </p:txBody>
        </p:sp>
        <p:sp>
          <p:nvSpPr>
            <p:cNvPr id="33844" name="Freeform 52"/>
            <p:cNvSpPr>
              <a:spLocks/>
            </p:cNvSpPr>
            <p:nvPr/>
          </p:nvSpPr>
          <p:spPr bwMode="auto">
            <a:xfrm>
              <a:off x="3051" y="2717"/>
              <a:ext cx="86" cy="41"/>
            </a:xfrm>
            <a:custGeom>
              <a:avLst/>
              <a:gdLst/>
              <a:ahLst/>
              <a:cxnLst>
                <a:cxn ang="0">
                  <a:pos x="0" y="43"/>
                </a:cxn>
                <a:cxn ang="0">
                  <a:pos x="10" y="83"/>
                </a:cxn>
                <a:cxn ang="0">
                  <a:pos x="171" y="40"/>
                </a:cxn>
                <a:cxn ang="0">
                  <a:pos x="161" y="0"/>
                </a:cxn>
                <a:cxn ang="0">
                  <a:pos x="0" y="43"/>
                </a:cxn>
              </a:cxnLst>
              <a:rect l="0" t="0" r="r" b="b"/>
              <a:pathLst>
                <a:path w="171" h="83">
                  <a:moveTo>
                    <a:pt x="0" y="43"/>
                  </a:moveTo>
                  <a:lnTo>
                    <a:pt x="10" y="83"/>
                  </a:lnTo>
                  <a:lnTo>
                    <a:pt x="171" y="40"/>
                  </a:lnTo>
                  <a:lnTo>
                    <a:pt x="161" y="0"/>
                  </a:lnTo>
                  <a:lnTo>
                    <a:pt x="0" y="43"/>
                  </a:lnTo>
                  <a:close/>
                </a:path>
              </a:pathLst>
            </a:custGeom>
            <a:solidFill>
              <a:srgbClr val="000000"/>
            </a:solidFill>
            <a:ln w="9525">
              <a:solidFill>
                <a:schemeClr val="bg1"/>
              </a:solidFill>
              <a:round/>
              <a:headEnd/>
              <a:tailEnd/>
            </a:ln>
          </p:spPr>
          <p:txBody>
            <a:bodyPr/>
            <a:lstStyle/>
            <a:p>
              <a:endParaRPr lang="en-US">
                <a:solidFill>
                  <a:schemeClr val="bg1"/>
                </a:solidFill>
              </a:endParaRPr>
            </a:p>
          </p:txBody>
        </p:sp>
        <p:sp>
          <p:nvSpPr>
            <p:cNvPr id="33845" name="Freeform 53"/>
            <p:cNvSpPr>
              <a:spLocks/>
            </p:cNvSpPr>
            <p:nvPr/>
          </p:nvSpPr>
          <p:spPr bwMode="auto">
            <a:xfrm>
              <a:off x="3191" y="2701"/>
              <a:ext cx="8" cy="19"/>
            </a:xfrm>
            <a:custGeom>
              <a:avLst/>
              <a:gdLst/>
              <a:ahLst/>
              <a:cxnLst>
                <a:cxn ang="0">
                  <a:pos x="0" y="0"/>
                </a:cxn>
                <a:cxn ang="0">
                  <a:pos x="10" y="40"/>
                </a:cxn>
                <a:cxn ang="0">
                  <a:pos x="15" y="40"/>
                </a:cxn>
                <a:cxn ang="0">
                  <a:pos x="5" y="0"/>
                </a:cxn>
                <a:cxn ang="0">
                  <a:pos x="0" y="0"/>
                </a:cxn>
              </a:cxnLst>
              <a:rect l="0" t="0" r="r" b="b"/>
              <a:pathLst>
                <a:path w="15" h="40">
                  <a:moveTo>
                    <a:pt x="0" y="0"/>
                  </a:moveTo>
                  <a:lnTo>
                    <a:pt x="10" y="40"/>
                  </a:lnTo>
                  <a:lnTo>
                    <a:pt x="15" y="40"/>
                  </a:lnTo>
                  <a:lnTo>
                    <a:pt x="5" y="0"/>
                  </a:lnTo>
                  <a:lnTo>
                    <a:pt x="0" y="0"/>
                  </a:lnTo>
                  <a:close/>
                </a:path>
              </a:pathLst>
            </a:custGeom>
            <a:solidFill>
              <a:srgbClr val="000000"/>
            </a:solidFill>
            <a:ln w="9525">
              <a:solidFill>
                <a:schemeClr val="bg1"/>
              </a:solidFill>
              <a:round/>
              <a:headEnd/>
              <a:tailEnd/>
            </a:ln>
          </p:spPr>
          <p:txBody>
            <a:bodyPr/>
            <a:lstStyle/>
            <a:p>
              <a:endParaRPr lang="en-US">
                <a:solidFill>
                  <a:schemeClr val="bg1"/>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fade">
                                      <p:cBhvr>
                                        <p:cTn id="7" dur="2000"/>
                                        <p:tgtEl>
                                          <p:spTgt spid="337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68313" y="838199"/>
            <a:ext cx="8229600" cy="304801"/>
          </a:xfrm>
        </p:spPr>
        <p:txBody>
          <a:bodyPr>
            <a:noAutofit/>
          </a:bodyPr>
          <a:lstStyle/>
          <a:p>
            <a:pPr rtl="1"/>
            <a:r>
              <a:rPr lang="en-US" sz="4800" b="1" dirty="0" smtClean="0">
                <a:solidFill>
                  <a:schemeClr val="bg1"/>
                </a:solidFill>
              </a:rPr>
              <a:t/>
            </a:r>
            <a:br>
              <a:rPr lang="en-US" sz="4800" b="1" dirty="0" smtClean="0">
                <a:solidFill>
                  <a:schemeClr val="bg1"/>
                </a:solidFill>
              </a:rPr>
            </a:br>
            <a:r>
              <a:rPr lang="fa-IR" sz="4800" b="1" dirty="0" smtClean="0">
                <a:solidFill>
                  <a:schemeClr val="bg1"/>
                </a:solidFill>
                <a:effectLst>
                  <a:glow rad="228600">
                    <a:schemeClr val="accent5">
                      <a:satMod val="175000"/>
                      <a:alpha val="40000"/>
                    </a:schemeClr>
                  </a:glow>
                </a:effectLst>
              </a:rPr>
              <a:t>مراحل رسیدگی به شکایات</a:t>
            </a:r>
            <a:r>
              <a:rPr lang="en-GB" sz="4800" b="1" dirty="0">
                <a:solidFill>
                  <a:schemeClr val="bg1"/>
                </a:solidFill>
              </a:rPr>
              <a:t/>
            </a:r>
            <a:br>
              <a:rPr lang="en-GB" sz="4800" b="1" dirty="0">
                <a:solidFill>
                  <a:schemeClr val="bg1"/>
                </a:solidFill>
              </a:rPr>
            </a:br>
            <a:r>
              <a:rPr lang="en-GB" sz="4800" b="1" dirty="0">
                <a:solidFill>
                  <a:schemeClr val="bg1"/>
                </a:solidFill>
              </a:rPr>
              <a:t/>
            </a:r>
            <a:br>
              <a:rPr lang="en-GB" sz="4800" b="1" dirty="0">
                <a:solidFill>
                  <a:schemeClr val="bg1"/>
                </a:solidFill>
              </a:rPr>
            </a:br>
            <a:r>
              <a:rPr lang="en-GB" sz="4800" b="1" dirty="0">
                <a:solidFill>
                  <a:schemeClr val="bg1"/>
                </a:solidFill>
              </a:rPr>
              <a:t>	</a:t>
            </a:r>
            <a:endParaRPr lang="en-GB" sz="4800" b="1" i="1" dirty="0">
              <a:solidFill>
                <a:schemeClr val="bg1"/>
              </a:solidFill>
            </a:endParaRPr>
          </a:p>
        </p:txBody>
      </p:sp>
      <p:sp>
        <p:nvSpPr>
          <p:cNvPr id="68611" name="Rectangle 3"/>
          <p:cNvSpPr>
            <a:spLocks noGrp="1" noChangeArrowheads="1"/>
          </p:cNvSpPr>
          <p:nvPr>
            <p:ph type="body" idx="1"/>
          </p:nvPr>
        </p:nvSpPr>
        <p:spPr>
          <a:xfrm>
            <a:off x="914400" y="1447800"/>
            <a:ext cx="7772400" cy="4683125"/>
          </a:xfrm>
        </p:spPr>
        <p:txBody>
          <a:bodyPr>
            <a:normAutofit/>
          </a:bodyPr>
          <a:lstStyle/>
          <a:p>
            <a:pPr algn="r" rtl="1"/>
            <a:r>
              <a:rPr lang="fa-IR" sz="3600" b="1" dirty="0" smtClean="0">
                <a:solidFill>
                  <a:schemeClr val="bg1"/>
                </a:solidFill>
              </a:rPr>
              <a:t>تعامل </a:t>
            </a:r>
          </a:p>
          <a:p>
            <a:pPr algn="r" rtl="1"/>
            <a:endParaRPr lang="en-GB" sz="3600" b="1" dirty="0">
              <a:solidFill>
                <a:schemeClr val="bg1"/>
              </a:solidFill>
            </a:endParaRPr>
          </a:p>
          <a:p>
            <a:pPr algn="r" rtl="1"/>
            <a:r>
              <a:rPr lang="fa-IR" sz="3600" b="1" dirty="0" smtClean="0">
                <a:solidFill>
                  <a:schemeClr val="bg1"/>
                </a:solidFill>
              </a:rPr>
              <a:t>جبران</a:t>
            </a:r>
            <a:endParaRPr lang="en-GB" sz="3600" b="1" dirty="0">
              <a:solidFill>
                <a:schemeClr val="bg1"/>
              </a:solidFill>
            </a:endParaRPr>
          </a:p>
          <a:p>
            <a:pPr algn="l" rtl="0">
              <a:buFont typeface="Wingdings" pitchFamily="2" charset="2"/>
              <a:buNone/>
            </a:pPr>
            <a:endParaRPr lang="en-GB" sz="3600" b="1" dirty="0">
              <a:solidFill>
                <a:schemeClr val="bg1"/>
              </a:solidFill>
            </a:endParaRPr>
          </a:p>
          <a:p>
            <a:pPr algn="r" rtl="1"/>
            <a:r>
              <a:rPr lang="fa-IR" sz="3600" b="1" dirty="0" smtClean="0">
                <a:solidFill>
                  <a:schemeClr val="bg1"/>
                </a:solidFill>
              </a:rPr>
              <a:t>بهبود</a:t>
            </a:r>
          </a:p>
          <a:p>
            <a:pPr algn="r" rtl="1"/>
            <a:endParaRPr lang="fa-IR" sz="3600" b="1" dirty="0" smtClean="0">
              <a:solidFill>
                <a:schemeClr val="bg1"/>
              </a:solidFill>
            </a:endParaRPr>
          </a:p>
          <a:p>
            <a:pPr algn="r" rtl="1"/>
            <a:r>
              <a:rPr lang="fa-IR" sz="3600" b="1" dirty="0" smtClean="0">
                <a:solidFill>
                  <a:schemeClr val="bg1"/>
                </a:solidFill>
              </a:rPr>
              <a:t>پیشگیری</a:t>
            </a:r>
            <a:endParaRPr lang="en-GB" sz="3600" b="1" dirty="0">
              <a:solidFill>
                <a:schemeClr val="bg1"/>
              </a:solidFill>
            </a:endParaRPr>
          </a:p>
        </p:txBody>
      </p:sp>
      <p:sp>
        <p:nvSpPr>
          <p:cNvPr id="4" name="Footer Placeholder 3"/>
          <p:cNvSpPr>
            <a:spLocks noGrp="1"/>
          </p:cNvSpPr>
          <p:nvPr>
            <p:ph type="ftr" sz="quarter" idx="11"/>
          </p:nvPr>
        </p:nvSpPr>
        <p:spPr/>
        <p:txBody>
          <a:bodyPr/>
          <a:lstStyle/>
          <a:p>
            <a:r>
              <a:rPr lang="en-US" smtClean="0">
                <a:solidFill>
                  <a:schemeClr val="bg1"/>
                </a:solidFill>
              </a:rPr>
              <a:t>www.drroosta.com</a:t>
            </a:r>
            <a:endParaRPr lang="en-US">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68610"/>
                                        </p:tgtEl>
                                        <p:attrNameLst>
                                          <p:attrName>style.visibility</p:attrName>
                                        </p:attrNameLst>
                                      </p:cBhvr>
                                      <p:to>
                                        <p:strVal val="visible"/>
                                      </p:to>
                                    </p:set>
                                    <p:anim calcmode="lin" valueType="num">
                                      <p:cBhvr>
                                        <p:cTn id="7" dur="1000" fill="hold"/>
                                        <p:tgtEl>
                                          <p:spTgt spid="68610"/>
                                        </p:tgtEl>
                                        <p:attrNameLst>
                                          <p:attrName>ppt_w</p:attrName>
                                        </p:attrNameLst>
                                      </p:cBhvr>
                                      <p:tavLst>
                                        <p:tav tm="0">
                                          <p:val>
                                            <p:strVal val="#ppt_w+.3"/>
                                          </p:val>
                                        </p:tav>
                                        <p:tav tm="100000">
                                          <p:val>
                                            <p:strVal val="#ppt_w"/>
                                          </p:val>
                                        </p:tav>
                                      </p:tavLst>
                                    </p:anim>
                                    <p:anim calcmode="lin" valueType="num">
                                      <p:cBhvr>
                                        <p:cTn id="8" dur="1000" fill="hold"/>
                                        <p:tgtEl>
                                          <p:spTgt spid="68610"/>
                                        </p:tgtEl>
                                        <p:attrNameLst>
                                          <p:attrName>ppt_h</p:attrName>
                                        </p:attrNameLst>
                                      </p:cBhvr>
                                      <p:tavLst>
                                        <p:tav tm="0">
                                          <p:val>
                                            <p:strVal val="#ppt_h"/>
                                          </p:val>
                                        </p:tav>
                                        <p:tav tm="100000">
                                          <p:val>
                                            <p:strVal val="#ppt_h"/>
                                          </p:val>
                                        </p:tav>
                                      </p:tavLst>
                                    </p:anim>
                                    <p:animEffect transition="in" filter="fade">
                                      <p:cBhvr>
                                        <p:cTn id="9" dur="1000"/>
                                        <p:tgtEl>
                                          <p:spTgt spid="68610"/>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68611">
                                            <p:txEl>
                                              <p:pRg st="0" end="0"/>
                                            </p:txEl>
                                          </p:spTgt>
                                        </p:tgtEl>
                                        <p:attrNameLst>
                                          <p:attrName>style.visibility</p:attrName>
                                        </p:attrNameLst>
                                      </p:cBhvr>
                                      <p:to>
                                        <p:strVal val="visible"/>
                                      </p:to>
                                    </p:set>
                                    <p:animEffect transition="in" filter="fade">
                                      <p:cBhvr>
                                        <p:cTn id="14" dur="2000"/>
                                        <p:tgtEl>
                                          <p:spTgt spid="68611">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8611">
                                            <p:txEl>
                                              <p:pRg st="2" end="2"/>
                                            </p:txEl>
                                          </p:spTgt>
                                        </p:tgtEl>
                                        <p:attrNameLst>
                                          <p:attrName>style.visibility</p:attrName>
                                        </p:attrNameLst>
                                      </p:cBhvr>
                                      <p:to>
                                        <p:strVal val="visible"/>
                                      </p:to>
                                    </p:set>
                                    <p:animEffect transition="in" filter="fade">
                                      <p:cBhvr>
                                        <p:cTn id="19" dur="2000"/>
                                        <p:tgtEl>
                                          <p:spTgt spid="68611">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68611">
                                            <p:txEl>
                                              <p:pRg st="4" end="4"/>
                                            </p:txEl>
                                          </p:spTgt>
                                        </p:tgtEl>
                                        <p:attrNameLst>
                                          <p:attrName>style.visibility</p:attrName>
                                        </p:attrNameLst>
                                      </p:cBhvr>
                                      <p:to>
                                        <p:strVal val="visible"/>
                                      </p:to>
                                    </p:set>
                                    <p:animEffect transition="in" filter="fade">
                                      <p:cBhvr>
                                        <p:cTn id="24" dur="2000"/>
                                        <p:tgtEl>
                                          <p:spTgt spid="68611">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0" presetClass="entr" presetSubtype="0" decel="100000" fill="hold" nodeType="clickEffect">
                                  <p:stCondLst>
                                    <p:cond delay="0"/>
                                  </p:stCondLst>
                                  <p:childTnLst>
                                    <p:set>
                                      <p:cBhvr>
                                        <p:cTn id="28" dur="1" fill="hold">
                                          <p:stCondLst>
                                            <p:cond delay="0"/>
                                          </p:stCondLst>
                                        </p:cTn>
                                        <p:tgtEl>
                                          <p:spTgt spid="68611">
                                            <p:txEl>
                                              <p:pRg st="6" end="6"/>
                                            </p:txEl>
                                          </p:spTgt>
                                        </p:tgtEl>
                                        <p:attrNameLst>
                                          <p:attrName>style.visibility</p:attrName>
                                        </p:attrNameLst>
                                      </p:cBhvr>
                                      <p:to>
                                        <p:strVal val="visible"/>
                                      </p:to>
                                    </p:set>
                                    <p:anim calcmode="lin" valueType="num">
                                      <p:cBhvr>
                                        <p:cTn id="29" dur="1000" fill="hold"/>
                                        <p:tgtEl>
                                          <p:spTgt spid="68611">
                                            <p:txEl>
                                              <p:pRg st="6" end="6"/>
                                            </p:txEl>
                                          </p:spTgt>
                                        </p:tgtEl>
                                        <p:attrNameLst>
                                          <p:attrName>ppt_w</p:attrName>
                                        </p:attrNameLst>
                                      </p:cBhvr>
                                      <p:tavLst>
                                        <p:tav tm="0">
                                          <p:val>
                                            <p:strVal val="#ppt_w+.3"/>
                                          </p:val>
                                        </p:tav>
                                        <p:tav tm="100000">
                                          <p:val>
                                            <p:strVal val="#ppt_w"/>
                                          </p:val>
                                        </p:tav>
                                      </p:tavLst>
                                    </p:anim>
                                    <p:anim calcmode="lin" valueType="num">
                                      <p:cBhvr>
                                        <p:cTn id="30" dur="1000" fill="hold"/>
                                        <p:tgtEl>
                                          <p:spTgt spid="68611">
                                            <p:txEl>
                                              <p:pRg st="6" end="6"/>
                                            </p:txEl>
                                          </p:spTgt>
                                        </p:tgtEl>
                                        <p:attrNameLst>
                                          <p:attrName>ppt_h</p:attrName>
                                        </p:attrNameLst>
                                      </p:cBhvr>
                                      <p:tavLst>
                                        <p:tav tm="0">
                                          <p:val>
                                            <p:strVal val="#ppt_h"/>
                                          </p:val>
                                        </p:tav>
                                        <p:tav tm="100000">
                                          <p:val>
                                            <p:strVal val="#ppt_h"/>
                                          </p:val>
                                        </p:tav>
                                      </p:tavLst>
                                    </p:anim>
                                    <p:animEffect transition="in" filter="fade">
                                      <p:cBhvr>
                                        <p:cTn id="31" dur="1000"/>
                                        <p:tgtEl>
                                          <p:spTgt spid="686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solidFill>
                  <a:schemeClr val="bg1"/>
                </a:solidFill>
              </a:rPr>
              <a:t>www.drroosta.com</a:t>
            </a:r>
            <a:endParaRPr lang="en-US">
              <a:solidFill>
                <a:schemeClr val="bg1"/>
              </a:solidFill>
            </a:endParaRPr>
          </a:p>
        </p:txBody>
      </p:sp>
      <p:sp>
        <p:nvSpPr>
          <p:cNvPr id="69634" name="Rectangle 2"/>
          <p:cNvSpPr>
            <a:spLocks noGrp="1" noChangeArrowheads="1"/>
          </p:cNvSpPr>
          <p:nvPr>
            <p:ph type="title"/>
          </p:nvPr>
        </p:nvSpPr>
        <p:spPr/>
        <p:txBody>
          <a:bodyPr>
            <a:normAutofit/>
          </a:bodyPr>
          <a:lstStyle/>
          <a:p>
            <a:r>
              <a:rPr lang="fa-IR" sz="5400" b="1" dirty="0" smtClean="0">
                <a:solidFill>
                  <a:schemeClr val="bg1"/>
                </a:solidFill>
                <a:effectLst>
                  <a:glow rad="139700">
                    <a:schemeClr val="accent5">
                      <a:satMod val="175000"/>
                      <a:alpha val="40000"/>
                    </a:schemeClr>
                  </a:glow>
                </a:effectLst>
              </a:rPr>
              <a:t>پیش نیازهای مدیریت شکایات</a:t>
            </a:r>
            <a:endParaRPr lang="en-GB" sz="5400" b="1" dirty="0">
              <a:solidFill>
                <a:schemeClr val="bg1"/>
              </a:solidFill>
              <a:effectLst>
                <a:glow rad="139700">
                  <a:schemeClr val="accent5">
                    <a:satMod val="175000"/>
                    <a:alpha val="40000"/>
                  </a:schemeClr>
                </a:glow>
              </a:effectLst>
            </a:endParaRPr>
          </a:p>
        </p:txBody>
      </p:sp>
      <p:sp>
        <p:nvSpPr>
          <p:cNvPr id="69635" name="Rectangle 3"/>
          <p:cNvSpPr>
            <a:spLocks noGrp="1" noChangeArrowheads="1"/>
          </p:cNvSpPr>
          <p:nvPr>
            <p:ph type="body" idx="1"/>
          </p:nvPr>
        </p:nvSpPr>
        <p:spPr>
          <a:xfrm>
            <a:off x="914400" y="1600200"/>
            <a:ext cx="7772400" cy="4530725"/>
          </a:xfrm>
        </p:spPr>
        <p:txBody>
          <a:bodyPr>
            <a:noAutofit/>
          </a:bodyPr>
          <a:lstStyle/>
          <a:p>
            <a:pPr algn="r" rtl="1"/>
            <a:r>
              <a:rPr lang="fa-IR" sz="3600" b="1" dirty="0" smtClean="0">
                <a:solidFill>
                  <a:schemeClr val="bg1"/>
                </a:solidFill>
              </a:rPr>
              <a:t>تعهد مدیریت ارشد</a:t>
            </a:r>
            <a:endParaRPr lang="en-GB" sz="3600" b="1" dirty="0">
              <a:solidFill>
                <a:schemeClr val="bg1"/>
              </a:solidFill>
            </a:endParaRPr>
          </a:p>
          <a:p>
            <a:pPr algn="r" rtl="1"/>
            <a:r>
              <a:rPr lang="fa-IR" sz="3600" b="1" dirty="0" smtClean="0">
                <a:solidFill>
                  <a:schemeClr val="bg1"/>
                </a:solidFill>
              </a:rPr>
              <a:t>تخصیص منابع لازم</a:t>
            </a:r>
            <a:endParaRPr lang="en-GB" sz="3600" b="1" dirty="0">
              <a:solidFill>
                <a:schemeClr val="bg1"/>
              </a:solidFill>
            </a:endParaRPr>
          </a:p>
          <a:p>
            <a:pPr algn="r" rtl="1"/>
            <a:r>
              <a:rPr lang="fa-IR" sz="3600" b="1" dirty="0" smtClean="0">
                <a:solidFill>
                  <a:schemeClr val="bg1"/>
                </a:solidFill>
              </a:rPr>
              <a:t>اهداف ،سیاستها ورویه ها</a:t>
            </a:r>
            <a:endParaRPr lang="en-GB" sz="3600" b="1" dirty="0">
              <a:solidFill>
                <a:schemeClr val="bg1"/>
              </a:solidFill>
            </a:endParaRPr>
          </a:p>
          <a:p>
            <a:pPr algn="r" rtl="1"/>
            <a:r>
              <a:rPr lang="fa-IR" sz="3600" b="1" dirty="0" smtClean="0">
                <a:solidFill>
                  <a:schemeClr val="bg1"/>
                </a:solidFill>
              </a:rPr>
              <a:t>داده ها،تحلیلها وارزیابی </a:t>
            </a:r>
            <a:endParaRPr lang="en-GB" sz="3600" b="1" dirty="0">
              <a:solidFill>
                <a:schemeClr val="bg1"/>
              </a:solidFill>
            </a:endParaRPr>
          </a:p>
          <a:p>
            <a:pPr algn="r" rtl="1"/>
            <a:r>
              <a:rPr lang="fa-IR" sz="3600" b="1" dirty="0" smtClean="0">
                <a:solidFill>
                  <a:schemeClr val="bg1"/>
                </a:solidFill>
              </a:rPr>
              <a:t>فرهنگ انتقادپذیری</a:t>
            </a:r>
            <a:endParaRPr lang="en-GB" sz="3600" b="1" dirty="0">
              <a:solidFill>
                <a:schemeClr val="bg1"/>
              </a:solidFill>
            </a:endParaRPr>
          </a:p>
          <a:p>
            <a:pPr algn="r" rtl="1"/>
            <a:r>
              <a:rPr lang="fa-IR" sz="3600" b="1" dirty="0" smtClean="0">
                <a:solidFill>
                  <a:schemeClr val="bg1"/>
                </a:solidFill>
              </a:rPr>
              <a:t>صلاحیت وآمادگی</a:t>
            </a:r>
            <a:endParaRPr lang="en-GB" sz="36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69634"/>
                                        </p:tgtEl>
                                        <p:attrNameLst>
                                          <p:attrName>style.visibility</p:attrName>
                                        </p:attrNameLst>
                                      </p:cBhvr>
                                      <p:to>
                                        <p:strVal val="visible"/>
                                      </p:to>
                                    </p:set>
                                    <p:anim calcmode="lin" valueType="num">
                                      <p:cBhvr>
                                        <p:cTn id="7" dur="1000" fill="hold"/>
                                        <p:tgtEl>
                                          <p:spTgt spid="69634"/>
                                        </p:tgtEl>
                                        <p:attrNameLst>
                                          <p:attrName>ppt_w</p:attrName>
                                        </p:attrNameLst>
                                      </p:cBhvr>
                                      <p:tavLst>
                                        <p:tav tm="0">
                                          <p:val>
                                            <p:strVal val="#ppt_w+.3"/>
                                          </p:val>
                                        </p:tav>
                                        <p:tav tm="100000">
                                          <p:val>
                                            <p:strVal val="#ppt_w"/>
                                          </p:val>
                                        </p:tav>
                                      </p:tavLst>
                                    </p:anim>
                                    <p:anim calcmode="lin" valueType="num">
                                      <p:cBhvr>
                                        <p:cTn id="8" dur="1000" fill="hold"/>
                                        <p:tgtEl>
                                          <p:spTgt spid="69634"/>
                                        </p:tgtEl>
                                        <p:attrNameLst>
                                          <p:attrName>ppt_h</p:attrName>
                                        </p:attrNameLst>
                                      </p:cBhvr>
                                      <p:tavLst>
                                        <p:tav tm="0">
                                          <p:val>
                                            <p:strVal val="#ppt_h"/>
                                          </p:val>
                                        </p:tav>
                                        <p:tav tm="100000">
                                          <p:val>
                                            <p:strVal val="#ppt_h"/>
                                          </p:val>
                                        </p:tav>
                                      </p:tavLst>
                                    </p:anim>
                                    <p:animEffect transition="in" filter="fade">
                                      <p:cBhvr>
                                        <p:cTn id="9" dur="1000"/>
                                        <p:tgtEl>
                                          <p:spTgt spid="6963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69635">
                                            <p:txEl>
                                              <p:pRg st="0" end="0"/>
                                            </p:txEl>
                                          </p:spTgt>
                                        </p:tgtEl>
                                        <p:attrNameLst>
                                          <p:attrName>style.visibility</p:attrName>
                                        </p:attrNameLst>
                                      </p:cBhvr>
                                      <p:to>
                                        <p:strVal val="visible"/>
                                      </p:to>
                                    </p:set>
                                    <p:animEffect transition="in" filter="fade">
                                      <p:cBhvr>
                                        <p:cTn id="14" dur="2000"/>
                                        <p:tgtEl>
                                          <p:spTgt spid="6963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9635">
                                            <p:txEl>
                                              <p:pRg st="1" end="1"/>
                                            </p:txEl>
                                          </p:spTgt>
                                        </p:tgtEl>
                                        <p:attrNameLst>
                                          <p:attrName>style.visibility</p:attrName>
                                        </p:attrNameLst>
                                      </p:cBhvr>
                                      <p:to>
                                        <p:strVal val="visible"/>
                                      </p:to>
                                    </p:set>
                                    <p:animEffect transition="in" filter="fade">
                                      <p:cBhvr>
                                        <p:cTn id="19" dur="2000"/>
                                        <p:tgtEl>
                                          <p:spTgt spid="6963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0" presetClass="entr" presetSubtype="0" decel="100000" fill="hold" nodeType="clickEffect">
                                  <p:stCondLst>
                                    <p:cond delay="0"/>
                                  </p:stCondLst>
                                  <p:childTnLst>
                                    <p:set>
                                      <p:cBhvr>
                                        <p:cTn id="23" dur="1" fill="hold">
                                          <p:stCondLst>
                                            <p:cond delay="0"/>
                                          </p:stCondLst>
                                        </p:cTn>
                                        <p:tgtEl>
                                          <p:spTgt spid="69635">
                                            <p:txEl>
                                              <p:pRg st="2" end="2"/>
                                            </p:txEl>
                                          </p:spTgt>
                                        </p:tgtEl>
                                        <p:attrNameLst>
                                          <p:attrName>style.visibility</p:attrName>
                                        </p:attrNameLst>
                                      </p:cBhvr>
                                      <p:to>
                                        <p:strVal val="visible"/>
                                      </p:to>
                                    </p:set>
                                    <p:anim calcmode="lin" valueType="num">
                                      <p:cBhvr>
                                        <p:cTn id="24" dur="1000" fill="hold"/>
                                        <p:tgtEl>
                                          <p:spTgt spid="69635">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69635">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69635">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nodeType="clickEffect">
                                  <p:stCondLst>
                                    <p:cond delay="0"/>
                                  </p:stCondLst>
                                  <p:childTnLst>
                                    <p:set>
                                      <p:cBhvr>
                                        <p:cTn id="30" dur="1" fill="hold">
                                          <p:stCondLst>
                                            <p:cond delay="0"/>
                                          </p:stCondLst>
                                        </p:cTn>
                                        <p:tgtEl>
                                          <p:spTgt spid="69635">
                                            <p:txEl>
                                              <p:pRg st="3" end="3"/>
                                            </p:txEl>
                                          </p:spTgt>
                                        </p:tgtEl>
                                        <p:attrNameLst>
                                          <p:attrName>style.visibility</p:attrName>
                                        </p:attrNameLst>
                                      </p:cBhvr>
                                      <p:to>
                                        <p:strVal val="visible"/>
                                      </p:to>
                                    </p:set>
                                    <p:anim calcmode="lin" valueType="num">
                                      <p:cBhvr>
                                        <p:cTn id="31" dur="500" fill="hold"/>
                                        <p:tgtEl>
                                          <p:spTgt spid="69635">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69635">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50" presetClass="entr" presetSubtype="0" decel="100000" fill="hold" nodeType="clickEffect">
                                  <p:stCondLst>
                                    <p:cond delay="0"/>
                                  </p:stCondLst>
                                  <p:childTnLst>
                                    <p:set>
                                      <p:cBhvr>
                                        <p:cTn id="36" dur="1" fill="hold">
                                          <p:stCondLst>
                                            <p:cond delay="0"/>
                                          </p:stCondLst>
                                        </p:cTn>
                                        <p:tgtEl>
                                          <p:spTgt spid="69635">
                                            <p:txEl>
                                              <p:pRg st="4" end="4"/>
                                            </p:txEl>
                                          </p:spTgt>
                                        </p:tgtEl>
                                        <p:attrNameLst>
                                          <p:attrName>style.visibility</p:attrName>
                                        </p:attrNameLst>
                                      </p:cBhvr>
                                      <p:to>
                                        <p:strVal val="visible"/>
                                      </p:to>
                                    </p:set>
                                    <p:anim calcmode="lin" valueType="num">
                                      <p:cBhvr>
                                        <p:cTn id="37" dur="1000" fill="hold"/>
                                        <p:tgtEl>
                                          <p:spTgt spid="69635">
                                            <p:txEl>
                                              <p:pRg st="4" end="4"/>
                                            </p:txEl>
                                          </p:spTgt>
                                        </p:tgtEl>
                                        <p:attrNameLst>
                                          <p:attrName>ppt_w</p:attrName>
                                        </p:attrNameLst>
                                      </p:cBhvr>
                                      <p:tavLst>
                                        <p:tav tm="0">
                                          <p:val>
                                            <p:strVal val="#ppt_w+.3"/>
                                          </p:val>
                                        </p:tav>
                                        <p:tav tm="100000">
                                          <p:val>
                                            <p:strVal val="#ppt_w"/>
                                          </p:val>
                                        </p:tav>
                                      </p:tavLst>
                                    </p:anim>
                                    <p:anim calcmode="lin" valueType="num">
                                      <p:cBhvr>
                                        <p:cTn id="38" dur="1000" fill="hold"/>
                                        <p:tgtEl>
                                          <p:spTgt spid="69635">
                                            <p:txEl>
                                              <p:pRg st="4" end="4"/>
                                            </p:txEl>
                                          </p:spTgt>
                                        </p:tgtEl>
                                        <p:attrNameLst>
                                          <p:attrName>ppt_h</p:attrName>
                                        </p:attrNameLst>
                                      </p:cBhvr>
                                      <p:tavLst>
                                        <p:tav tm="0">
                                          <p:val>
                                            <p:strVal val="#ppt_h"/>
                                          </p:val>
                                        </p:tav>
                                        <p:tav tm="100000">
                                          <p:val>
                                            <p:strVal val="#ppt_h"/>
                                          </p:val>
                                        </p:tav>
                                      </p:tavLst>
                                    </p:anim>
                                    <p:animEffect transition="in" filter="fade">
                                      <p:cBhvr>
                                        <p:cTn id="39" dur="1000"/>
                                        <p:tgtEl>
                                          <p:spTgt spid="69635">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69635">
                                            <p:txEl>
                                              <p:pRg st="5" end="5"/>
                                            </p:txEl>
                                          </p:spTgt>
                                        </p:tgtEl>
                                        <p:attrNameLst>
                                          <p:attrName>style.visibility</p:attrName>
                                        </p:attrNameLst>
                                      </p:cBhvr>
                                      <p:to>
                                        <p:strVal val="visible"/>
                                      </p:to>
                                    </p:set>
                                    <p:animEffect transition="in" filter="fade">
                                      <p:cBhvr>
                                        <p:cTn id="44" dur="2000"/>
                                        <p:tgtEl>
                                          <p:spTgt spid="696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3" name="Line 5"/>
          <p:cNvSpPr>
            <a:spLocks noChangeShapeType="1"/>
          </p:cNvSpPr>
          <p:nvPr/>
        </p:nvSpPr>
        <p:spPr bwMode="auto">
          <a:xfrm flipV="1">
            <a:off x="3048000" y="1676400"/>
            <a:ext cx="1524000" cy="1524000"/>
          </a:xfrm>
          <a:prstGeom prst="line">
            <a:avLst/>
          </a:prstGeom>
          <a:noFill/>
          <a:ln w="9525">
            <a:noFill/>
            <a:round/>
            <a:headEnd/>
            <a:tailEnd/>
          </a:ln>
          <a:effectLst>
            <a:outerShdw dist="71842" dir="2700000" algn="ctr" rotWithShape="0">
              <a:schemeClr val="accent1"/>
            </a:outerShdw>
          </a:effectLst>
        </p:spPr>
        <p:txBody>
          <a:bodyPr anchor="ctr">
            <a:spAutoFit/>
          </a:bodyPr>
          <a:lstStyle/>
          <a:p>
            <a:endParaRPr lang="en-US">
              <a:solidFill>
                <a:schemeClr val="bg1"/>
              </a:solidFill>
            </a:endParaRPr>
          </a:p>
        </p:txBody>
      </p:sp>
      <p:sp>
        <p:nvSpPr>
          <p:cNvPr id="196615" name="Line 7"/>
          <p:cNvSpPr>
            <a:spLocks noChangeShapeType="1"/>
          </p:cNvSpPr>
          <p:nvPr/>
        </p:nvSpPr>
        <p:spPr bwMode="auto">
          <a:xfrm>
            <a:off x="3276600" y="2895600"/>
            <a:ext cx="0" cy="76200"/>
          </a:xfrm>
          <a:prstGeom prst="line">
            <a:avLst/>
          </a:prstGeom>
          <a:noFill/>
          <a:ln w="9525">
            <a:noFill/>
            <a:round/>
            <a:headEnd/>
            <a:tailEnd/>
          </a:ln>
          <a:effectLst>
            <a:outerShdw dist="71842" dir="2700000" algn="ctr" rotWithShape="0">
              <a:schemeClr val="accent1"/>
            </a:outerShdw>
          </a:effectLst>
        </p:spPr>
        <p:txBody>
          <a:bodyPr anchor="ctr">
            <a:spAutoFit/>
          </a:bodyPr>
          <a:lstStyle/>
          <a:p>
            <a:endParaRPr lang="en-US">
              <a:solidFill>
                <a:schemeClr val="bg1"/>
              </a:solidFill>
            </a:endParaRPr>
          </a:p>
        </p:txBody>
      </p:sp>
      <p:sp>
        <p:nvSpPr>
          <p:cNvPr id="196616" name="Line 8"/>
          <p:cNvSpPr>
            <a:spLocks noChangeShapeType="1"/>
          </p:cNvSpPr>
          <p:nvPr/>
        </p:nvSpPr>
        <p:spPr bwMode="auto">
          <a:xfrm flipH="1">
            <a:off x="2971800" y="1828800"/>
            <a:ext cx="1295400" cy="1371600"/>
          </a:xfrm>
          <a:prstGeom prst="line">
            <a:avLst/>
          </a:prstGeom>
          <a:noFill/>
          <a:ln w="9525">
            <a:noFill/>
            <a:round/>
            <a:headEnd/>
            <a:tailEnd/>
          </a:ln>
          <a:effectLst>
            <a:outerShdw dist="71842" dir="2700000" algn="ctr" rotWithShape="0">
              <a:schemeClr val="accent1"/>
            </a:outerShdw>
          </a:effectLst>
        </p:spPr>
        <p:txBody>
          <a:bodyPr anchor="ctr">
            <a:spAutoFit/>
          </a:bodyPr>
          <a:lstStyle/>
          <a:p>
            <a:endParaRPr lang="en-US">
              <a:solidFill>
                <a:schemeClr val="bg1"/>
              </a:solidFill>
            </a:endParaRPr>
          </a:p>
        </p:txBody>
      </p:sp>
      <p:sp>
        <p:nvSpPr>
          <p:cNvPr id="196617" name="Line 9"/>
          <p:cNvSpPr>
            <a:spLocks noChangeShapeType="1"/>
          </p:cNvSpPr>
          <p:nvPr/>
        </p:nvSpPr>
        <p:spPr bwMode="auto">
          <a:xfrm flipV="1">
            <a:off x="2971800" y="1752600"/>
            <a:ext cx="1524000" cy="1447800"/>
          </a:xfrm>
          <a:prstGeom prst="line">
            <a:avLst/>
          </a:prstGeom>
          <a:noFill/>
          <a:ln w="9525">
            <a:noFill/>
            <a:round/>
            <a:headEnd/>
            <a:tailEnd type="triangle" w="med" len="med"/>
          </a:ln>
          <a:effectLst>
            <a:outerShdw dist="71842" dir="2700000" algn="ctr" rotWithShape="0">
              <a:schemeClr val="accent1"/>
            </a:outerShdw>
          </a:effectLst>
        </p:spPr>
        <p:txBody>
          <a:bodyPr anchor="ctr">
            <a:spAutoFit/>
          </a:bodyPr>
          <a:lstStyle/>
          <a:p>
            <a:endParaRPr lang="en-US">
              <a:solidFill>
                <a:schemeClr val="bg1"/>
              </a:solidFill>
            </a:endParaRPr>
          </a:p>
        </p:txBody>
      </p:sp>
      <p:sp>
        <p:nvSpPr>
          <p:cNvPr id="196618" name="Line 10"/>
          <p:cNvSpPr>
            <a:spLocks noChangeShapeType="1"/>
          </p:cNvSpPr>
          <p:nvPr/>
        </p:nvSpPr>
        <p:spPr bwMode="auto">
          <a:xfrm flipV="1">
            <a:off x="3124200" y="609600"/>
            <a:ext cx="1371600" cy="2590800"/>
          </a:xfrm>
          <a:prstGeom prst="line">
            <a:avLst/>
          </a:prstGeom>
          <a:noFill/>
          <a:ln w="9525">
            <a:noFill/>
            <a:round/>
            <a:headEnd/>
            <a:tailEnd/>
          </a:ln>
          <a:effectLst>
            <a:outerShdw dist="71842" dir="2700000" algn="ctr" rotWithShape="0">
              <a:schemeClr val="accent1"/>
            </a:outerShdw>
          </a:effectLst>
        </p:spPr>
        <p:txBody>
          <a:bodyPr anchor="ctr">
            <a:spAutoFit/>
          </a:bodyPr>
          <a:lstStyle/>
          <a:p>
            <a:endParaRPr lang="en-US">
              <a:solidFill>
                <a:schemeClr val="bg1"/>
              </a:solidFill>
            </a:endParaRPr>
          </a:p>
        </p:txBody>
      </p:sp>
      <p:sp>
        <p:nvSpPr>
          <p:cNvPr id="196619" name="Line 11"/>
          <p:cNvSpPr>
            <a:spLocks noChangeShapeType="1"/>
          </p:cNvSpPr>
          <p:nvPr/>
        </p:nvSpPr>
        <p:spPr bwMode="auto">
          <a:xfrm flipV="1">
            <a:off x="3200400" y="1752600"/>
            <a:ext cx="914400" cy="1524000"/>
          </a:xfrm>
          <a:prstGeom prst="line">
            <a:avLst/>
          </a:prstGeom>
          <a:noFill/>
          <a:ln w="9525">
            <a:noFill/>
            <a:round/>
            <a:headEnd/>
            <a:tailEnd type="triangle" w="med" len="med"/>
          </a:ln>
          <a:effectLst>
            <a:outerShdw dist="71842" dir="2700000" algn="ctr" rotWithShape="0">
              <a:schemeClr val="accent1"/>
            </a:outerShdw>
          </a:effectLst>
        </p:spPr>
        <p:txBody>
          <a:bodyPr anchor="ctr">
            <a:spAutoFit/>
          </a:bodyPr>
          <a:lstStyle/>
          <a:p>
            <a:endParaRPr lang="en-US">
              <a:solidFill>
                <a:schemeClr val="bg1"/>
              </a:solidFill>
            </a:endParaRPr>
          </a:p>
        </p:txBody>
      </p:sp>
      <p:sp>
        <p:nvSpPr>
          <p:cNvPr id="196620" name="Line 12"/>
          <p:cNvSpPr>
            <a:spLocks noChangeShapeType="1"/>
          </p:cNvSpPr>
          <p:nvPr/>
        </p:nvSpPr>
        <p:spPr bwMode="auto">
          <a:xfrm flipV="1">
            <a:off x="3276600" y="685800"/>
            <a:ext cx="2209800" cy="2133600"/>
          </a:xfrm>
          <a:prstGeom prst="line">
            <a:avLst/>
          </a:prstGeom>
          <a:noFill/>
          <a:ln w="9525">
            <a:noFill/>
            <a:round/>
            <a:headEnd/>
            <a:tailEnd/>
          </a:ln>
          <a:effectLst>
            <a:outerShdw dist="71842" dir="2700000" algn="ctr" rotWithShape="0">
              <a:schemeClr val="accent1"/>
            </a:outerShdw>
          </a:effectLst>
        </p:spPr>
        <p:txBody>
          <a:bodyPr anchor="ctr">
            <a:spAutoFit/>
          </a:bodyPr>
          <a:lstStyle/>
          <a:p>
            <a:endParaRPr lang="en-US">
              <a:solidFill>
                <a:schemeClr val="bg1"/>
              </a:solidFill>
            </a:endParaRPr>
          </a:p>
        </p:txBody>
      </p:sp>
      <p:sp>
        <p:nvSpPr>
          <p:cNvPr id="196621" name="Line 13"/>
          <p:cNvSpPr>
            <a:spLocks noChangeShapeType="1"/>
          </p:cNvSpPr>
          <p:nvPr/>
        </p:nvSpPr>
        <p:spPr bwMode="auto">
          <a:xfrm flipH="1">
            <a:off x="2590800" y="685800"/>
            <a:ext cx="2667000" cy="2438400"/>
          </a:xfrm>
          <a:prstGeom prst="line">
            <a:avLst/>
          </a:prstGeom>
          <a:noFill/>
          <a:ln w="9525">
            <a:noFill/>
            <a:round/>
            <a:headEnd/>
            <a:tailEnd type="triangle" w="med" len="med"/>
          </a:ln>
          <a:effectLst>
            <a:outerShdw dist="71842" dir="2700000" algn="ctr" rotWithShape="0">
              <a:schemeClr val="accent1"/>
            </a:outerShdw>
          </a:effectLst>
        </p:spPr>
        <p:txBody>
          <a:bodyPr anchor="ctr">
            <a:spAutoFit/>
          </a:bodyPr>
          <a:lstStyle/>
          <a:p>
            <a:endParaRPr lang="en-US">
              <a:solidFill>
                <a:schemeClr val="bg1"/>
              </a:solidFill>
            </a:endParaRPr>
          </a:p>
        </p:txBody>
      </p:sp>
      <p:sp>
        <p:nvSpPr>
          <p:cNvPr id="196622" name="Rectangle 14"/>
          <p:cNvSpPr>
            <a:spLocks noChangeArrowheads="1"/>
          </p:cNvSpPr>
          <p:nvPr/>
        </p:nvSpPr>
        <p:spPr bwMode="auto">
          <a:xfrm>
            <a:off x="2819400" y="457200"/>
            <a:ext cx="3962400" cy="369332"/>
          </a:xfrm>
          <a:prstGeom prst="rect">
            <a:avLst/>
          </a:prstGeom>
          <a:noFill/>
          <a:ln w="9525">
            <a:noFill/>
            <a:miter lim="800000"/>
            <a:headEnd/>
            <a:tailEnd/>
          </a:ln>
          <a:effectLst>
            <a:outerShdw dist="71842" dir="2700000" algn="ctr" rotWithShape="0">
              <a:schemeClr val="accent1"/>
            </a:outerShdw>
          </a:effectLst>
        </p:spPr>
        <p:txBody>
          <a:bodyPr anchor="ctr">
            <a:spAutoFit/>
          </a:bodyPr>
          <a:lstStyle/>
          <a:p>
            <a:endParaRPr lang="en-US">
              <a:solidFill>
                <a:schemeClr val="bg1"/>
              </a:solidFill>
            </a:endParaRPr>
          </a:p>
        </p:txBody>
      </p:sp>
      <p:sp>
        <p:nvSpPr>
          <p:cNvPr id="196625" name="Line 17"/>
          <p:cNvSpPr>
            <a:spLocks noChangeShapeType="1"/>
          </p:cNvSpPr>
          <p:nvPr/>
        </p:nvSpPr>
        <p:spPr bwMode="auto">
          <a:xfrm flipV="1">
            <a:off x="3124200" y="1143000"/>
            <a:ext cx="2133600" cy="1752600"/>
          </a:xfrm>
          <a:prstGeom prst="line">
            <a:avLst/>
          </a:prstGeom>
          <a:noFill/>
          <a:ln w="9525">
            <a:noFill/>
            <a:round/>
            <a:headEnd/>
            <a:tailEnd type="triangle" w="med" len="med"/>
          </a:ln>
          <a:effectLst>
            <a:outerShdw dist="71842" dir="2700000" algn="ctr" rotWithShape="0">
              <a:schemeClr val="accent1"/>
            </a:outerShdw>
          </a:effectLst>
        </p:spPr>
        <p:txBody>
          <a:bodyPr anchor="ctr">
            <a:spAutoFit/>
          </a:bodyPr>
          <a:lstStyle/>
          <a:p>
            <a:endParaRPr lang="en-US">
              <a:solidFill>
                <a:schemeClr val="bg1"/>
              </a:solidFill>
            </a:endParaRPr>
          </a:p>
        </p:txBody>
      </p:sp>
      <p:sp>
        <p:nvSpPr>
          <p:cNvPr id="196626" name="Line 18"/>
          <p:cNvSpPr>
            <a:spLocks noChangeShapeType="1"/>
          </p:cNvSpPr>
          <p:nvPr/>
        </p:nvSpPr>
        <p:spPr bwMode="auto">
          <a:xfrm flipV="1">
            <a:off x="3124200" y="1371600"/>
            <a:ext cx="2286000" cy="1905000"/>
          </a:xfrm>
          <a:prstGeom prst="line">
            <a:avLst/>
          </a:prstGeom>
          <a:noFill/>
          <a:ln w="9525">
            <a:noFill/>
            <a:round/>
            <a:headEnd/>
            <a:tailEnd/>
          </a:ln>
          <a:effectLst>
            <a:outerShdw dist="71842" dir="2700000" algn="ctr" rotWithShape="0">
              <a:schemeClr val="accent1"/>
            </a:outerShdw>
          </a:effectLst>
        </p:spPr>
        <p:txBody>
          <a:bodyPr anchor="ctr">
            <a:spAutoFit/>
          </a:bodyPr>
          <a:lstStyle/>
          <a:p>
            <a:endParaRPr lang="en-US">
              <a:solidFill>
                <a:schemeClr val="bg1"/>
              </a:solidFill>
            </a:endParaRPr>
          </a:p>
        </p:txBody>
      </p:sp>
      <p:sp>
        <p:nvSpPr>
          <p:cNvPr id="196632" name="Line 24"/>
          <p:cNvSpPr>
            <a:spLocks noChangeShapeType="1"/>
          </p:cNvSpPr>
          <p:nvPr/>
        </p:nvSpPr>
        <p:spPr bwMode="auto">
          <a:xfrm flipV="1">
            <a:off x="2438400" y="1143000"/>
            <a:ext cx="1676400" cy="2133600"/>
          </a:xfrm>
          <a:prstGeom prst="line">
            <a:avLst/>
          </a:prstGeom>
          <a:noFill/>
          <a:ln w="9525">
            <a:noFill/>
            <a:round/>
            <a:headEnd/>
            <a:tailEnd/>
          </a:ln>
          <a:effectLst>
            <a:outerShdw dist="71842" dir="2700000" algn="ctr" rotWithShape="0">
              <a:schemeClr val="accent1"/>
            </a:outerShdw>
          </a:effectLst>
        </p:spPr>
        <p:txBody>
          <a:bodyPr anchor="ctr">
            <a:spAutoFit/>
          </a:bodyPr>
          <a:lstStyle/>
          <a:p>
            <a:endParaRPr lang="en-US">
              <a:solidFill>
                <a:schemeClr val="bg1"/>
              </a:solidFill>
            </a:endParaRPr>
          </a:p>
        </p:txBody>
      </p:sp>
      <p:sp>
        <p:nvSpPr>
          <p:cNvPr id="196635" name="Rectangle 27"/>
          <p:cNvSpPr>
            <a:spLocks noGrp="1" noChangeArrowheads="1"/>
          </p:cNvSpPr>
          <p:nvPr>
            <p:ph type="title"/>
          </p:nvPr>
        </p:nvSpPr>
        <p:spPr>
          <a:xfrm>
            <a:off x="457200" y="152400"/>
            <a:ext cx="8229600" cy="1066800"/>
          </a:xfrm>
        </p:spPr>
        <p:txBody>
          <a:bodyPr>
            <a:normAutofit/>
          </a:bodyPr>
          <a:lstStyle/>
          <a:p>
            <a:pPr algn="ctr"/>
            <a:r>
              <a:rPr lang="fa-IR" b="1" dirty="0" smtClean="0">
                <a:solidFill>
                  <a:schemeClr val="bg1"/>
                </a:solidFill>
                <a:effectLst>
                  <a:glow rad="228600">
                    <a:schemeClr val="accent5">
                      <a:satMod val="175000"/>
                      <a:alpha val="40000"/>
                    </a:schemeClr>
                  </a:glow>
                </a:effectLst>
              </a:rPr>
              <a:t>عوامل موثر درنارضایتی مشتری</a:t>
            </a:r>
            <a:endParaRPr lang="en-US" b="1" dirty="0">
              <a:solidFill>
                <a:schemeClr val="bg1"/>
              </a:solidFill>
              <a:effectLst>
                <a:glow rad="228600">
                  <a:schemeClr val="accent5">
                    <a:satMod val="175000"/>
                    <a:alpha val="40000"/>
                  </a:schemeClr>
                </a:glow>
              </a:effectLst>
            </a:endParaRPr>
          </a:p>
        </p:txBody>
      </p:sp>
      <p:sp>
        <p:nvSpPr>
          <p:cNvPr id="196636" name="Rectangle 28"/>
          <p:cNvSpPr>
            <a:spLocks noGrp="1" noChangeArrowheads="1"/>
          </p:cNvSpPr>
          <p:nvPr>
            <p:ph type="body" idx="1"/>
          </p:nvPr>
        </p:nvSpPr>
        <p:spPr>
          <a:xfrm>
            <a:off x="457200" y="1371600"/>
            <a:ext cx="8229600" cy="5029200"/>
          </a:xfrm>
        </p:spPr>
        <p:txBody>
          <a:bodyPr>
            <a:noAutofit/>
          </a:bodyPr>
          <a:lstStyle/>
          <a:p>
            <a:pPr algn="r" rtl="1"/>
            <a:r>
              <a:rPr lang="fa-IR" sz="4000" b="1" dirty="0" smtClean="0">
                <a:solidFill>
                  <a:schemeClr val="bg1"/>
                </a:solidFill>
              </a:rPr>
              <a:t>بی اعتمادی</a:t>
            </a:r>
            <a:endParaRPr lang="en-US" sz="4000" b="1" dirty="0">
              <a:solidFill>
                <a:schemeClr val="bg1"/>
              </a:solidFill>
            </a:endParaRPr>
          </a:p>
          <a:p>
            <a:pPr algn="r" rtl="1"/>
            <a:r>
              <a:rPr lang="fa-IR" sz="4000" b="1" dirty="0" smtClean="0">
                <a:solidFill>
                  <a:schemeClr val="bg1"/>
                </a:solidFill>
              </a:rPr>
              <a:t>عدم صلاحیت ودانش لازم</a:t>
            </a:r>
            <a:endParaRPr lang="en-US" sz="4000" b="1" dirty="0">
              <a:solidFill>
                <a:schemeClr val="bg1"/>
              </a:solidFill>
            </a:endParaRPr>
          </a:p>
          <a:p>
            <a:pPr algn="r" rtl="1"/>
            <a:r>
              <a:rPr lang="fa-IR" sz="4000" b="1" dirty="0" smtClean="0">
                <a:solidFill>
                  <a:schemeClr val="bg1"/>
                </a:solidFill>
              </a:rPr>
              <a:t>خلافکاری</a:t>
            </a:r>
            <a:endParaRPr lang="en-US" sz="4000" b="1" dirty="0">
              <a:solidFill>
                <a:schemeClr val="bg1"/>
              </a:solidFill>
            </a:endParaRPr>
          </a:p>
          <a:p>
            <a:pPr algn="r" rtl="1"/>
            <a:r>
              <a:rPr lang="fa-IR" sz="4000" b="1" dirty="0" smtClean="0">
                <a:solidFill>
                  <a:schemeClr val="bg1"/>
                </a:solidFill>
              </a:rPr>
              <a:t>عدم انجام تعهدات</a:t>
            </a:r>
            <a:endParaRPr lang="en-US" sz="4000" b="1" dirty="0">
              <a:solidFill>
                <a:schemeClr val="bg1"/>
              </a:solidFill>
            </a:endParaRPr>
          </a:p>
          <a:p>
            <a:pPr algn="r" rtl="1"/>
            <a:r>
              <a:rPr lang="fa-IR" sz="4000" b="1" dirty="0" smtClean="0">
                <a:solidFill>
                  <a:schemeClr val="bg1"/>
                </a:solidFill>
              </a:rPr>
              <a:t>بی تفاوتی و بی اعتنایی</a:t>
            </a:r>
            <a:endParaRPr lang="en-US" sz="4000" b="1" dirty="0">
              <a:solidFill>
                <a:schemeClr val="bg1"/>
              </a:solidFill>
            </a:endParaRPr>
          </a:p>
        </p:txBody>
      </p:sp>
      <p:sp>
        <p:nvSpPr>
          <p:cNvPr id="16" name="Footer Placeholder 15"/>
          <p:cNvSpPr>
            <a:spLocks noGrp="1"/>
          </p:cNvSpPr>
          <p:nvPr>
            <p:ph type="ftr" sz="quarter" idx="11"/>
          </p:nvPr>
        </p:nvSpPr>
        <p:spPr/>
        <p:txBody>
          <a:bodyPr/>
          <a:lstStyle/>
          <a:p>
            <a:r>
              <a:rPr lang="en-US" smtClean="0">
                <a:solidFill>
                  <a:schemeClr val="bg1"/>
                </a:solidFill>
              </a:rPr>
              <a:t>www.drroosta.com</a:t>
            </a:r>
            <a:endParaRPr lang="en-US">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196635"/>
                                        </p:tgtEl>
                                        <p:attrNameLst>
                                          <p:attrName>style.visibility</p:attrName>
                                        </p:attrNameLst>
                                      </p:cBhvr>
                                      <p:to>
                                        <p:strVal val="visible"/>
                                      </p:to>
                                    </p:set>
                                    <p:anim calcmode="lin" valueType="num">
                                      <p:cBhvr>
                                        <p:cTn id="7" dur="1000" fill="hold"/>
                                        <p:tgtEl>
                                          <p:spTgt spid="196635"/>
                                        </p:tgtEl>
                                        <p:attrNameLst>
                                          <p:attrName>ppt_w</p:attrName>
                                        </p:attrNameLst>
                                      </p:cBhvr>
                                      <p:tavLst>
                                        <p:tav tm="0">
                                          <p:val>
                                            <p:strVal val="#ppt_w+.3"/>
                                          </p:val>
                                        </p:tav>
                                        <p:tav tm="100000">
                                          <p:val>
                                            <p:strVal val="#ppt_w"/>
                                          </p:val>
                                        </p:tav>
                                      </p:tavLst>
                                    </p:anim>
                                    <p:anim calcmode="lin" valueType="num">
                                      <p:cBhvr>
                                        <p:cTn id="8" dur="1000" fill="hold"/>
                                        <p:tgtEl>
                                          <p:spTgt spid="196635"/>
                                        </p:tgtEl>
                                        <p:attrNameLst>
                                          <p:attrName>ppt_h</p:attrName>
                                        </p:attrNameLst>
                                      </p:cBhvr>
                                      <p:tavLst>
                                        <p:tav tm="0">
                                          <p:val>
                                            <p:strVal val="#ppt_h"/>
                                          </p:val>
                                        </p:tav>
                                        <p:tav tm="100000">
                                          <p:val>
                                            <p:strVal val="#ppt_h"/>
                                          </p:val>
                                        </p:tav>
                                      </p:tavLst>
                                    </p:anim>
                                    <p:animEffect transition="in" filter="fade">
                                      <p:cBhvr>
                                        <p:cTn id="9" dur="1000"/>
                                        <p:tgtEl>
                                          <p:spTgt spid="196635"/>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96636">
                                            <p:txEl>
                                              <p:pRg st="0" end="0"/>
                                            </p:txEl>
                                          </p:spTgt>
                                        </p:tgtEl>
                                        <p:attrNameLst>
                                          <p:attrName>style.visibility</p:attrName>
                                        </p:attrNameLst>
                                      </p:cBhvr>
                                      <p:to>
                                        <p:strVal val="visible"/>
                                      </p:to>
                                    </p:set>
                                    <p:animEffect transition="in" filter="fade">
                                      <p:cBhvr>
                                        <p:cTn id="14" dur="2000"/>
                                        <p:tgtEl>
                                          <p:spTgt spid="196636">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nodeType="clickEffect">
                                  <p:stCondLst>
                                    <p:cond delay="0"/>
                                  </p:stCondLst>
                                  <p:childTnLst>
                                    <p:set>
                                      <p:cBhvr>
                                        <p:cTn id="18" dur="1" fill="hold">
                                          <p:stCondLst>
                                            <p:cond delay="0"/>
                                          </p:stCondLst>
                                        </p:cTn>
                                        <p:tgtEl>
                                          <p:spTgt spid="196636">
                                            <p:txEl>
                                              <p:pRg st="1" end="1"/>
                                            </p:txEl>
                                          </p:spTgt>
                                        </p:tgtEl>
                                        <p:attrNameLst>
                                          <p:attrName>style.visibility</p:attrName>
                                        </p:attrNameLst>
                                      </p:cBhvr>
                                      <p:to>
                                        <p:strVal val="visible"/>
                                      </p:to>
                                    </p:set>
                                    <p:anim calcmode="lin" valueType="num">
                                      <p:cBhvr>
                                        <p:cTn id="19" dur="1000" fill="hold"/>
                                        <p:tgtEl>
                                          <p:spTgt spid="196636">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196636">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196636">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96636">
                                            <p:txEl>
                                              <p:pRg st="2" end="2"/>
                                            </p:txEl>
                                          </p:spTgt>
                                        </p:tgtEl>
                                        <p:attrNameLst>
                                          <p:attrName>style.visibility</p:attrName>
                                        </p:attrNameLst>
                                      </p:cBhvr>
                                      <p:to>
                                        <p:strVal val="visible"/>
                                      </p:to>
                                    </p:set>
                                    <p:anim calcmode="lin" valueType="num">
                                      <p:cBhvr additive="base">
                                        <p:cTn id="26" dur="500" fill="hold"/>
                                        <p:tgtEl>
                                          <p:spTgt spid="196636">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9663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7" presetClass="entr" presetSubtype="10" fill="hold" nodeType="clickEffect">
                                  <p:stCondLst>
                                    <p:cond delay="0"/>
                                  </p:stCondLst>
                                  <p:childTnLst>
                                    <p:set>
                                      <p:cBhvr>
                                        <p:cTn id="31" dur="1" fill="hold">
                                          <p:stCondLst>
                                            <p:cond delay="0"/>
                                          </p:stCondLst>
                                        </p:cTn>
                                        <p:tgtEl>
                                          <p:spTgt spid="196636">
                                            <p:txEl>
                                              <p:pRg st="3" end="3"/>
                                            </p:txEl>
                                          </p:spTgt>
                                        </p:tgtEl>
                                        <p:attrNameLst>
                                          <p:attrName>style.visibility</p:attrName>
                                        </p:attrNameLst>
                                      </p:cBhvr>
                                      <p:to>
                                        <p:strVal val="visible"/>
                                      </p:to>
                                    </p:set>
                                    <p:anim calcmode="lin" valueType="num">
                                      <p:cBhvr>
                                        <p:cTn id="32" dur="500" fill="hold"/>
                                        <p:tgtEl>
                                          <p:spTgt spid="196636">
                                            <p:txEl>
                                              <p:pRg st="3" end="3"/>
                                            </p:txEl>
                                          </p:spTgt>
                                        </p:tgtEl>
                                        <p:attrNameLst>
                                          <p:attrName>ppt_w</p:attrName>
                                        </p:attrNameLst>
                                      </p:cBhvr>
                                      <p:tavLst>
                                        <p:tav tm="0">
                                          <p:val>
                                            <p:fltVal val="0"/>
                                          </p:val>
                                        </p:tav>
                                        <p:tav tm="100000">
                                          <p:val>
                                            <p:strVal val="#ppt_w"/>
                                          </p:val>
                                        </p:tav>
                                      </p:tavLst>
                                    </p:anim>
                                    <p:anim calcmode="lin" valueType="num">
                                      <p:cBhvr>
                                        <p:cTn id="33" dur="500" fill="hold"/>
                                        <p:tgtEl>
                                          <p:spTgt spid="196636">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50" presetClass="entr" presetSubtype="0" decel="100000" fill="hold" nodeType="clickEffect">
                                  <p:stCondLst>
                                    <p:cond delay="0"/>
                                  </p:stCondLst>
                                  <p:childTnLst>
                                    <p:set>
                                      <p:cBhvr>
                                        <p:cTn id="37" dur="1" fill="hold">
                                          <p:stCondLst>
                                            <p:cond delay="0"/>
                                          </p:stCondLst>
                                        </p:cTn>
                                        <p:tgtEl>
                                          <p:spTgt spid="196636">
                                            <p:txEl>
                                              <p:pRg st="4" end="4"/>
                                            </p:txEl>
                                          </p:spTgt>
                                        </p:tgtEl>
                                        <p:attrNameLst>
                                          <p:attrName>style.visibility</p:attrName>
                                        </p:attrNameLst>
                                      </p:cBhvr>
                                      <p:to>
                                        <p:strVal val="visible"/>
                                      </p:to>
                                    </p:set>
                                    <p:anim calcmode="lin" valueType="num">
                                      <p:cBhvr>
                                        <p:cTn id="38" dur="1000" fill="hold"/>
                                        <p:tgtEl>
                                          <p:spTgt spid="196636">
                                            <p:txEl>
                                              <p:pRg st="4" end="4"/>
                                            </p:txEl>
                                          </p:spTgt>
                                        </p:tgtEl>
                                        <p:attrNameLst>
                                          <p:attrName>ppt_w</p:attrName>
                                        </p:attrNameLst>
                                      </p:cBhvr>
                                      <p:tavLst>
                                        <p:tav tm="0">
                                          <p:val>
                                            <p:strVal val="#ppt_w+.3"/>
                                          </p:val>
                                        </p:tav>
                                        <p:tav tm="100000">
                                          <p:val>
                                            <p:strVal val="#ppt_w"/>
                                          </p:val>
                                        </p:tav>
                                      </p:tavLst>
                                    </p:anim>
                                    <p:anim calcmode="lin" valueType="num">
                                      <p:cBhvr>
                                        <p:cTn id="39" dur="1000" fill="hold"/>
                                        <p:tgtEl>
                                          <p:spTgt spid="196636">
                                            <p:txEl>
                                              <p:pRg st="4" end="4"/>
                                            </p:txEl>
                                          </p:spTgt>
                                        </p:tgtEl>
                                        <p:attrNameLst>
                                          <p:attrName>ppt_h</p:attrName>
                                        </p:attrNameLst>
                                      </p:cBhvr>
                                      <p:tavLst>
                                        <p:tav tm="0">
                                          <p:val>
                                            <p:strVal val="#ppt_h"/>
                                          </p:val>
                                        </p:tav>
                                        <p:tav tm="100000">
                                          <p:val>
                                            <p:strVal val="#ppt_h"/>
                                          </p:val>
                                        </p:tav>
                                      </p:tavLst>
                                    </p:anim>
                                    <p:animEffect transition="in" filter="fade">
                                      <p:cBhvr>
                                        <p:cTn id="40" dur="1000"/>
                                        <p:tgtEl>
                                          <p:spTgt spid="19663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3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rgbClr val="FFFF00"/>
                </a:solidFill>
              </a:rPr>
              <a:t>عوامل گوناگون مدیریت شکایت:</a:t>
            </a:r>
            <a:endParaRPr lang="en-US" b="1" dirty="0">
              <a:solidFill>
                <a:srgbClr val="FFFF00"/>
              </a:solidFill>
            </a:endParaRPr>
          </a:p>
        </p:txBody>
      </p:sp>
      <p:sp>
        <p:nvSpPr>
          <p:cNvPr id="3" name="Content Placeholder 2"/>
          <p:cNvSpPr>
            <a:spLocks noGrp="1"/>
          </p:cNvSpPr>
          <p:nvPr>
            <p:ph idx="1"/>
          </p:nvPr>
        </p:nvSpPr>
        <p:spPr/>
        <p:txBody>
          <a:bodyPr>
            <a:normAutofit/>
          </a:bodyPr>
          <a:lstStyle/>
          <a:p>
            <a:pPr algn="r" rtl="1">
              <a:buNone/>
            </a:pPr>
            <a:r>
              <a:rPr lang="fa-IR" sz="3600" b="1" dirty="0" smtClean="0">
                <a:solidFill>
                  <a:schemeClr val="bg1"/>
                </a:solidFill>
                <a:latin typeface="Arial" pitchFamily="34" charset="0"/>
                <a:cs typeface="Arial" pitchFamily="34" charset="0"/>
              </a:rPr>
              <a:t>1-اولویت واهمیت به مدیریت شکایت</a:t>
            </a:r>
          </a:p>
          <a:p>
            <a:pPr algn="r" rtl="1">
              <a:buNone/>
            </a:pPr>
            <a:r>
              <a:rPr lang="fa-IR" sz="3600" b="1" dirty="0" smtClean="0">
                <a:solidFill>
                  <a:schemeClr val="bg1"/>
                </a:solidFill>
                <a:latin typeface="Arial" pitchFamily="34" charset="0"/>
                <a:cs typeface="Arial" pitchFamily="34" charset="0"/>
              </a:rPr>
              <a:t>2-تحریک وترغیب مشتریان برای اظهار شکایت</a:t>
            </a:r>
          </a:p>
          <a:p>
            <a:pPr algn="r" rtl="1">
              <a:buNone/>
            </a:pPr>
            <a:r>
              <a:rPr lang="fa-IR" sz="3600" b="1" dirty="0" smtClean="0">
                <a:solidFill>
                  <a:schemeClr val="bg1"/>
                </a:solidFill>
                <a:latin typeface="Arial" pitchFamily="34" charset="0"/>
                <a:cs typeface="Arial" pitchFamily="34" charset="0"/>
              </a:rPr>
              <a:t>3-پذیرش شکایت</a:t>
            </a:r>
          </a:p>
          <a:p>
            <a:pPr algn="r" rtl="1">
              <a:buNone/>
            </a:pPr>
            <a:r>
              <a:rPr lang="fa-IR" sz="3600" b="1" dirty="0" smtClean="0">
                <a:solidFill>
                  <a:schemeClr val="bg1"/>
                </a:solidFill>
                <a:latin typeface="Arial" pitchFamily="34" charset="0"/>
                <a:cs typeface="Arial" pitchFamily="34" charset="0"/>
              </a:rPr>
              <a:t>4-پردازش شکایت</a:t>
            </a:r>
          </a:p>
          <a:p>
            <a:pPr algn="r" rtl="1">
              <a:buNone/>
            </a:pPr>
            <a:r>
              <a:rPr lang="fa-IR" sz="3600" b="1" dirty="0" smtClean="0">
                <a:solidFill>
                  <a:schemeClr val="bg1"/>
                </a:solidFill>
                <a:latin typeface="Arial" pitchFamily="34" charset="0"/>
                <a:cs typeface="Arial" pitchFamily="34" charset="0"/>
              </a:rPr>
              <a:t>5-واکنش به شکایت</a:t>
            </a:r>
          </a:p>
          <a:p>
            <a:pPr algn="r" rtl="1">
              <a:buNone/>
            </a:pPr>
            <a:r>
              <a:rPr lang="fa-IR" sz="3600" b="1" dirty="0" smtClean="0">
                <a:solidFill>
                  <a:schemeClr val="bg1"/>
                </a:solidFill>
                <a:latin typeface="Arial" pitchFamily="34" charset="0"/>
                <a:cs typeface="Arial" pitchFamily="34" charset="0"/>
              </a:rPr>
              <a:t>6-تحلیل شکایت</a:t>
            </a:r>
            <a:endParaRPr lang="en-US" sz="3600" b="1" dirty="0">
              <a:solidFill>
                <a:schemeClr val="bg1"/>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lgn="r" rtl="1">
              <a:buNone/>
            </a:pPr>
            <a:r>
              <a:rPr lang="fa-IR" sz="3600" b="1" dirty="0" smtClean="0">
                <a:solidFill>
                  <a:schemeClr val="bg1"/>
                </a:solidFill>
                <a:latin typeface="Arial" pitchFamily="34" charset="0"/>
                <a:cs typeface="Arial" pitchFamily="34" charset="0"/>
              </a:rPr>
              <a:t>7-کنترل ومهار  شکایت</a:t>
            </a:r>
          </a:p>
          <a:p>
            <a:pPr algn="r" rtl="1">
              <a:buNone/>
            </a:pPr>
            <a:r>
              <a:rPr lang="fa-IR" sz="3600" b="1" dirty="0" smtClean="0">
                <a:solidFill>
                  <a:schemeClr val="bg1"/>
                </a:solidFill>
                <a:latin typeface="Arial" pitchFamily="34" charset="0"/>
                <a:cs typeface="Arial" pitchFamily="34" charset="0"/>
              </a:rPr>
              <a:t>8-گزارش دادن شکایت</a:t>
            </a:r>
          </a:p>
          <a:p>
            <a:pPr algn="r" rtl="1">
              <a:buNone/>
            </a:pPr>
            <a:r>
              <a:rPr lang="fa-IR" sz="3600" b="1" dirty="0" smtClean="0">
                <a:solidFill>
                  <a:schemeClr val="bg1"/>
                </a:solidFill>
                <a:latin typeface="Arial" pitchFamily="34" charset="0"/>
                <a:cs typeface="Arial" pitchFamily="34" charset="0"/>
              </a:rPr>
              <a:t>9-بهره برداری از اطلاعات شکایت</a:t>
            </a:r>
          </a:p>
          <a:p>
            <a:pPr algn="r" rtl="1">
              <a:buNone/>
            </a:pPr>
            <a:r>
              <a:rPr lang="fa-IR" sz="3600" b="1" dirty="0" smtClean="0">
                <a:solidFill>
                  <a:schemeClr val="bg1"/>
                </a:solidFill>
                <a:latin typeface="Arial" pitchFamily="34" charset="0"/>
                <a:cs typeface="Arial" pitchFamily="34" charset="0"/>
              </a:rPr>
              <a:t>10-منابع انسانی مدیریت شکایت</a:t>
            </a:r>
          </a:p>
          <a:p>
            <a:pPr algn="r" rtl="1">
              <a:buNone/>
            </a:pPr>
            <a:r>
              <a:rPr lang="fa-IR" sz="3600" b="1" dirty="0" smtClean="0">
                <a:solidFill>
                  <a:schemeClr val="bg1"/>
                </a:solidFill>
                <a:latin typeface="Arial" pitchFamily="34" charset="0"/>
                <a:cs typeface="Arial" pitchFamily="34" charset="0"/>
              </a:rPr>
              <a:t>11-زمینه سازمانی مدیریت شکایت</a:t>
            </a:r>
          </a:p>
          <a:p>
            <a:pPr algn="r" rtl="1">
              <a:buNone/>
            </a:pPr>
            <a:r>
              <a:rPr lang="fa-IR" sz="3600" b="1" dirty="0" smtClean="0">
                <a:solidFill>
                  <a:schemeClr val="bg1"/>
                </a:solidFill>
                <a:latin typeface="Arial" pitchFamily="34" charset="0"/>
                <a:cs typeface="Arial" pitchFamily="34" charset="0"/>
              </a:rPr>
              <a:t>12-زمینه فن آوری مدیریت شکایت</a:t>
            </a:r>
            <a:endParaRPr lang="en-US" sz="3600" b="1" dirty="0">
              <a:solidFill>
                <a:schemeClr val="bg1"/>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pPr algn="r" rtl="1">
              <a:buNone/>
            </a:pPr>
            <a:r>
              <a:rPr lang="fa-IR" sz="3600" b="1" u="sng" dirty="0" smtClean="0">
                <a:solidFill>
                  <a:srgbClr val="FFFF00"/>
                </a:solidFill>
                <a:latin typeface="Arial" pitchFamily="34" charset="0"/>
                <a:cs typeface="Arial" pitchFamily="34" charset="0"/>
              </a:rPr>
              <a:t>گروه بندی مشتریان:</a:t>
            </a:r>
          </a:p>
          <a:p>
            <a:pPr algn="r" rtl="1">
              <a:buNone/>
            </a:pPr>
            <a:r>
              <a:rPr lang="fa-IR" sz="3600" b="1" dirty="0" smtClean="0">
                <a:solidFill>
                  <a:schemeClr val="bg1"/>
                </a:solidFill>
                <a:latin typeface="Arial" pitchFamily="34" charset="0"/>
                <a:cs typeface="Arial" pitchFamily="34" charset="0"/>
              </a:rPr>
              <a:t>درصد مشتریان خود را در هر یک از گروههای زیر مشخص کنید.</a:t>
            </a:r>
          </a:p>
          <a:p>
            <a:pPr algn="r" rtl="1">
              <a:buNone/>
            </a:pPr>
            <a:r>
              <a:rPr lang="en-US" sz="3600" b="1" dirty="0" smtClean="0">
                <a:solidFill>
                  <a:srgbClr val="FFFF00"/>
                </a:solidFill>
                <a:latin typeface="Arial" pitchFamily="34" charset="0"/>
                <a:cs typeface="Arial" pitchFamily="34" charset="0"/>
              </a:rPr>
              <a:t>AMBASSADOR</a:t>
            </a:r>
            <a:r>
              <a:rPr lang="fa-IR" sz="3600" b="1" dirty="0" smtClean="0">
                <a:solidFill>
                  <a:srgbClr val="FFFF00"/>
                </a:solidFill>
                <a:latin typeface="Arial" pitchFamily="34" charset="0"/>
                <a:cs typeface="Arial" pitchFamily="34" charset="0"/>
              </a:rPr>
              <a:t> سفیر</a:t>
            </a:r>
            <a:r>
              <a:rPr lang="fa-IR" sz="3600" b="1" dirty="0" smtClean="0">
                <a:solidFill>
                  <a:schemeClr val="bg1"/>
                </a:solidFill>
                <a:latin typeface="Arial" pitchFamily="34" charset="0"/>
                <a:cs typeface="Arial" pitchFamily="34" charset="0"/>
              </a:rPr>
              <a:t>: </a:t>
            </a:r>
            <a:endParaRPr lang="en-US" sz="3600" b="1" dirty="0" smtClean="0">
              <a:solidFill>
                <a:schemeClr val="bg1"/>
              </a:solidFill>
              <a:latin typeface="Arial" pitchFamily="34" charset="0"/>
              <a:cs typeface="Arial" pitchFamily="34" charset="0"/>
            </a:endParaRPr>
          </a:p>
          <a:p>
            <a:pPr algn="r" rtl="1">
              <a:buNone/>
            </a:pPr>
            <a:r>
              <a:rPr lang="en-US" sz="3600" b="1" dirty="0" smtClean="0">
                <a:solidFill>
                  <a:schemeClr val="bg1"/>
                </a:solidFill>
                <a:latin typeface="Arial" pitchFamily="34" charset="0"/>
                <a:cs typeface="Arial" pitchFamily="34" charset="0"/>
              </a:rPr>
              <a:t>  </a:t>
            </a:r>
            <a:r>
              <a:rPr lang="fa-IR" b="1" dirty="0" smtClean="0">
                <a:solidFill>
                  <a:schemeClr val="bg1"/>
                </a:solidFill>
                <a:latin typeface="Arial" pitchFamily="34" charset="0"/>
                <a:cs typeface="Arial" pitchFamily="34" charset="0"/>
              </a:rPr>
              <a:t>مشتریانی که فعالانه به ترویج وتبلیغ وتعریف شما می پردازند ،به مطبوعات نامه می نویسند،شمارابه دیگران توصیه می کنند وبا دادن کارت ویزیت شما به دیگران از آنها می خواهند که با شما کارکنند.</a:t>
            </a:r>
          </a:p>
          <a:p>
            <a:pPr algn="r" rtl="1">
              <a:buNone/>
            </a:pPr>
            <a:r>
              <a:rPr lang="fa-IR" sz="3600" b="1" dirty="0" smtClean="0">
                <a:solidFill>
                  <a:schemeClr val="bg1"/>
                </a:solidFill>
                <a:latin typeface="Arial" pitchFamily="34" charset="0"/>
                <a:cs typeface="Arial" pitchFamily="34" charset="0"/>
              </a:rPr>
              <a:t>این نوع مشتریان ،خودرا شریک شما می دانند. شعار:«</a:t>
            </a:r>
            <a:r>
              <a:rPr lang="fa-IR" sz="3600" b="1" dirty="0" smtClean="0">
                <a:solidFill>
                  <a:srgbClr val="FFFF00"/>
                </a:solidFill>
                <a:latin typeface="Arial" pitchFamily="34" charset="0"/>
                <a:cs typeface="Arial" pitchFamily="34" charset="0"/>
              </a:rPr>
              <a:t>بیایید آینده را با هم بسازیم</a:t>
            </a:r>
            <a:r>
              <a:rPr lang="fa-IR" sz="3600" b="1" dirty="0" smtClean="0">
                <a:solidFill>
                  <a:schemeClr val="bg1"/>
                </a:solidFill>
                <a:cs typeface="B Yagut" pitchFamily="2" charset="-78"/>
              </a:rPr>
              <a:t>»</a:t>
            </a:r>
            <a:endParaRPr lang="en-US" sz="3600" b="1" dirty="0">
              <a:solidFill>
                <a:schemeClr val="bg1"/>
              </a:solidFill>
              <a:cs typeface="B Yagut"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a:bodyPr>
          <a:lstStyle/>
          <a:p>
            <a:pPr algn="r" rtl="1">
              <a:buNone/>
            </a:pPr>
            <a:r>
              <a:rPr lang="en-US" sz="3600" b="1" dirty="0" smtClean="0">
                <a:solidFill>
                  <a:srgbClr val="FFFF00"/>
                </a:solidFill>
                <a:latin typeface="Arial" pitchFamily="34" charset="0"/>
              </a:rPr>
              <a:t>ADVOCATE</a:t>
            </a:r>
            <a:r>
              <a:rPr lang="fa-IR" sz="3600" b="1" dirty="0" smtClean="0">
                <a:solidFill>
                  <a:srgbClr val="FFFF00"/>
                </a:solidFill>
                <a:latin typeface="Arial" pitchFamily="34" charset="0"/>
              </a:rPr>
              <a:t> هوادار:</a:t>
            </a:r>
            <a:r>
              <a:rPr lang="fa-IR" sz="3600" b="1" dirty="0" smtClean="0">
                <a:solidFill>
                  <a:schemeClr val="bg1"/>
                </a:solidFill>
                <a:latin typeface="Arial" pitchFamily="34" charset="0"/>
              </a:rPr>
              <a:t> </a:t>
            </a:r>
            <a:endParaRPr lang="en-US" sz="3600" b="1" dirty="0" smtClean="0">
              <a:solidFill>
                <a:schemeClr val="bg1"/>
              </a:solidFill>
              <a:latin typeface="Arial" pitchFamily="34" charset="0"/>
            </a:endParaRPr>
          </a:p>
          <a:p>
            <a:pPr algn="r" rtl="1">
              <a:buNone/>
            </a:pPr>
            <a:r>
              <a:rPr lang="fa-IR" sz="3600" b="1" dirty="0" smtClean="0">
                <a:solidFill>
                  <a:schemeClr val="bg1"/>
                </a:solidFill>
                <a:latin typeface="Arial" pitchFamily="34" charset="0"/>
              </a:rPr>
              <a:t>با دوستان وهمکاران خود از شما به نیکی ومثبت یاد می کند وصمیمانه شما را در برابر دیگران تأیید می کند .شعار:« </a:t>
            </a:r>
            <a:r>
              <a:rPr lang="fa-IR" sz="3600" b="1" dirty="0" smtClean="0">
                <a:solidFill>
                  <a:srgbClr val="FFFF00"/>
                </a:solidFill>
                <a:latin typeface="Arial" pitchFamily="34" charset="0"/>
              </a:rPr>
              <a:t>اصرار دارم با شما کار کنم</a:t>
            </a:r>
            <a:r>
              <a:rPr lang="fa-IR" sz="3600" b="1" dirty="0" smtClean="0">
                <a:solidFill>
                  <a:schemeClr val="bg1"/>
                </a:solidFill>
                <a:latin typeface="Arial" pitchFamily="34" charset="0"/>
              </a:rPr>
              <a:t>»</a:t>
            </a:r>
          </a:p>
          <a:p>
            <a:pPr algn="r" rtl="1">
              <a:buNone/>
            </a:pPr>
            <a:r>
              <a:rPr lang="en-US" sz="3600" b="1" dirty="0" smtClean="0">
                <a:solidFill>
                  <a:srgbClr val="FFFF00"/>
                </a:solidFill>
                <a:latin typeface="Arial" pitchFamily="34" charset="0"/>
              </a:rPr>
              <a:t>LOYAL </a:t>
            </a:r>
            <a:r>
              <a:rPr lang="fa-IR" sz="3600" b="1" dirty="0" smtClean="0">
                <a:solidFill>
                  <a:srgbClr val="FFFF00"/>
                </a:solidFill>
                <a:latin typeface="Arial" pitchFamily="34" charset="0"/>
              </a:rPr>
              <a:t> وفادار: </a:t>
            </a:r>
            <a:endParaRPr lang="en-US" sz="3600" b="1" dirty="0" smtClean="0">
              <a:solidFill>
                <a:srgbClr val="FFFF00"/>
              </a:solidFill>
              <a:latin typeface="Arial" pitchFamily="34" charset="0"/>
            </a:endParaRPr>
          </a:p>
          <a:p>
            <a:pPr algn="r" rtl="1">
              <a:buNone/>
            </a:pPr>
            <a:r>
              <a:rPr lang="fa-IR" sz="3600" b="1" dirty="0" smtClean="0">
                <a:solidFill>
                  <a:schemeClr val="bg1"/>
                </a:solidFill>
                <a:latin typeface="Arial" pitchFamily="34" charset="0"/>
              </a:rPr>
              <a:t>بارها به طرف شما می آید ومکرر خرید می کند وآخرین محصولات شما را حتی با قیمت نسبتاً گرانتر می خرد. برای بهبود محصولات پیشنهاد ونظر می دهد وبه سادگی بطرف رقبایتان نمی رود. شعار:« </a:t>
            </a:r>
            <a:r>
              <a:rPr lang="fa-IR" sz="3600" b="1" dirty="0" smtClean="0">
                <a:solidFill>
                  <a:srgbClr val="FFFF00"/>
                </a:solidFill>
                <a:latin typeface="Arial" pitchFamily="34" charset="0"/>
              </a:rPr>
              <a:t>ترجیح می دهم ارتباطم را با شما حفظ کنم </a:t>
            </a:r>
            <a:r>
              <a:rPr lang="fa-IR" sz="3600" b="1" dirty="0" smtClean="0">
                <a:solidFill>
                  <a:schemeClr val="bg1"/>
                </a:solidFill>
                <a:latin typeface="Arial" pitchFamily="34" charset="0"/>
              </a:rPr>
              <a:t>»</a:t>
            </a:r>
            <a:endParaRPr lang="en-US" sz="3600" b="1" dirty="0">
              <a:solidFill>
                <a:schemeClr val="bg1"/>
              </a:solidFill>
              <a:latin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r" rtl="1">
              <a:buNone/>
            </a:pPr>
            <a:r>
              <a:rPr lang="en-US" sz="3600" b="1" dirty="0" smtClean="0">
                <a:solidFill>
                  <a:srgbClr val="FFFF00"/>
                </a:solidFill>
                <a:latin typeface="Arial" pitchFamily="34" charset="0"/>
                <a:cs typeface="Arial" pitchFamily="34" charset="0"/>
              </a:rPr>
              <a:t>ACQUAINTANCE</a:t>
            </a:r>
            <a:r>
              <a:rPr lang="fa-IR" sz="3600" b="1" dirty="0" smtClean="0">
                <a:solidFill>
                  <a:srgbClr val="FFFF00"/>
                </a:solidFill>
                <a:latin typeface="Arial" pitchFamily="34" charset="0"/>
                <a:cs typeface="Arial" pitchFamily="34" charset="0"/>
              </a:rPr>
              <a:t> آشنا :</a:t>
            </a:r>
            <a:r>
              <a:rPr lang="fa-IR" sz="3600" b="1" dirty="0" smtClean="0">
                <a:solidFill>
                  <a:schemeClr val="bg1"/>
                </a:solidFill>
                <a:latin typeface="Arial" pitchFamily="34" charset="0"/>
                <a:cs typeface="Arial" pitchFamily="34" charset="0"/>
              </a:rPr>
              <a:t> </a:t>
            </a:r>
            <a:endParaRPr lang="en-US" sz="3600" b="1" dirty="0" smtClean="0">
              <a:solidFill>
                <a:schemeClr val="bg1"/>
              </a:solidFill>
              <a:latin typeface="Arial" pitchFamily="34" charset="0"/>
              <a:cs typeface="Arial" pitchFamily="34" charset="0"/>
            </a:endParaRPr>
          </a:p>
          <a:p>
            <a:pPr algn="r" rtl="1">
              <a:buNone/>
            </a:pPr>
            <a:r>
              <a:rPr lang="fa-IR" sz="3600" b="1" dirty="0" smtClean="0">
                <a:solidFill>
                  <a:schemeClr val="bg1"/>
                </a:solidFill>
                <a:latin typeface="Arial" pitchFamily="34" charset="0"/>
                <a:cs typeface="Arial" pitchFamily="34" charset="0"/>
              </a:rPr>
              <a:t>ازشما چیزهایی شنیده اما عقیده محکمی ندارد.اگر محصولتان مناسب باشد ممکن است از شما بخرد وبه سادگی امکان دارد از رقیب شما خریداری کند.</a:t>
            </a:r>
          </a:p>
          <a:p>
            <a:pPr algn="r" rtl="1">
              <a:buNone/>
            </a:pPr>
            <a:r>
              <a:rPr lang="fa-IR" sz="3600" b="1" dirty="0" smtClean="0">
                <a:solidFill>
                  <a:schemeClr val="bg1"/>
                </a:solidFill>
                <a:latin typeface="Arial" pitchFamily="34" charset="0"/>
                <a:cs typeface="Arial" pitchFamily="34" charset="0"/>
              </a:rPr>
              <a:t> شعار: «</a:t>
            </a:r>
            <a:r>
              <a:rPr lang="fa-IR" sz="3600" b="1" dirty="0" smtClean="0">
                <a:solidFill>
                  <a:srgbClr val="FFFF00"/>
                </a:solidFill>
                <a:latin typeface="Arial" pitchFamily="34" charset="0"/>
                <a:cs typeface="Arial" pitchFamily="34" charset="0"/>
              </a:rPr>
              <a:t> میدانم هستید ،با شما آشنا هستم</a:t>
            </a:r>
            <a:r>
              <a:rPr lang="fa-IR" sz="3600" b="1" dirty="0" smtClean="0">
                <a:solidFill>
                  <a:schemeClr val="bg1"/>
                </a:solidFill>
                <a:latin typeface="Arial" pitchFamily="34" charset="0"/>
                <a:cs typeface="Arial" pitchFamily="34" charset="0"/>
              </a:rPr>
              <a:t>»</a:t>
            </a:r>
          </a:p>
          <a:p>
            <a:pPr algn="r" rtl="1">
              <a:buNone/>
            </a:pPr>
            <a:r>
              <a:rPr lang="en-US" sz="3600" b="1" dirty="0" smtClean="0">
                <a:solidFill>
                  <a:srgbClr val="FFFF00"/>
                </a:solidFill>
                <a:latin typeface="Arial" pitchFamily="34" charset="0"/>
                <a:cs typeface="Arial" pitchFamily="34" charset="0"/>
              </a:rPr>
              <a:t>STRANGER </a:t>
            </a:r>
            <a:r>
              <a:rPr lang="fa-IR" sz="3600" b="1" dirty="0" smtClean="0">
                <a:solidFill>
                  <a:srgbClr val="FFFF00"/>
                </a:solidFill>
                <a:latin typeface="Arial" pitchFamily="34" charset="0"/>
                <a:cs typeface="Arial" pitchFamily="34" charset="0"/>
              </a:rPr>
              <a:t> بیگانه: </a:t>
            </a:r>
            <a:endParaRPr lang="en-US" sz="3600" b="1" dirty="0" smtClean="0">
              <a:solidFill>
                <a:srgbClr val="FFFF00"/>
              </a:solidFill>
              <a:latin typeface="Arial" pitchFamily="34" charset="0"/>
              <a:cs typeface="Arial" pitchFamily="34" charset="0"/>
            </a:endParaRPr>
          </a:p>
          <a:p>
            <a:pPr algn="r" rtl="1">
              <a:buNone/>
            </a:pPr>
            <a:r>
              <a:rPr lang="fa-IR" sz="3600" b="1" dirty="0" smtClean="0">
                <a:solidFill>
                  <a:schemeClr val="bg1"/>
                </a:solidFill>
                <a:latin typeface="Arial" pitchFamily="34" charset="0"/>
                <a:cs typeface="Arial" pitchFamily="34" charset="0"/>
              </a:rPr>
              <a:t>ایده ونظری در مورد شما ندارد.</a:t>
            </a:r>
          </a:p>
          <a:p>
            <a:pPr algn="r" rtl="1">
              <a:buNone/>
            </a:pPr>
            <a:r>
              <a:rPr lang="fa-IR" sz="3600" b="1" dirty="0" smtClean="0">
                <a:solidFill>
                  <a:schemeClr val="bg1"/>
                </a:solidFill>
                <a:latin typeface="Arial" pitchFamily="34" charset="0"/>
                <a:cs typeface="Arial" pitchFamily="34" charset="0"/>
              </a:rPr>
              <a:t> شعار: « </a:t>
            </a:r>
            <a:r>
              <a:rPr lang="fa-IR" sz="3600" b="1" dirty="0" smtClean="0">
                <a:solidFill>
                  <a:srgbClr val="FFFF00"/>
                </a:solidFill>
                <a:latin typeface="Arial" pitchFamily="34" charset="0"/>
                <a:cs typeface="Arial" pitchFamily="34" charset="0"/>
              </a:rPr>
              <a:t>بین شما ودیگران تفاوتی نمی بینم </a:t>
            </a:r>
            <a:r>
              <a:rPr lang="fa-IR" sz="3600" b="1" dirty="0" smtClean="0">
                <a:solidFill>
                  <a:schemeClr val="bg1"/>
                </a:solidFill>
                <a:latin typeface="Arial" pitchFamily="34" charset="0"/>
                <a:cs typeface="Arial" pitchFamily="34" charset="0"/>
              </a:rPr>
              <a:t>»</a:t>
            </a:r>
            <a:endParaRPr lang="en-US" sz="3600" b="1" dirty="0">
              <a:solidFill>
                <a:srgbClr val="FFFF00"/>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endParaRPr lang="en-US" smtClean="0"/>
          </a:p>
        </p:txBody>
      </p:sp>
      <p:sp>
        <p:nvSpPr>
          <p:cNvPr id="3" name="Content Placeholder 2"/>
          <p:cNvSpPr>
            <a:spLocks noGrp="1"/>
          </p:cNvSpPr>
          <p:nvPr>
            <p:ph idx="1"/>
          </p:nvPr>
        </p:nvSpPr>
        <p:spPr/>
        <p:txBody>
          <a:bodyPr rtlCol="0">
            <a:normAutofit lnSpcReduction="10000"/>
          </a:bodyPr>
          <a:lstStyle/>
          <a:p>
            <a:pPr algn="ctr" rtl="1" eaLnBrk="1" fontAlgn="auto" hangingPunct="1">
              <a:spcAft>
                <a:spcPts val="0"/>
              </a:spcAft>
              <a:buFont typeface="Arial" pitchFamily="34" charset="0"/>
              <a:buNone/>
              <a:defRPr/>
            </a:pPr>
            <a:r>
              <a:rPr lang="fa-IR" sz="4800" dirty="0" smtClean="0">
                <a:solidFill>
                  <a:schemeClr val="bg1"/>
                </a:solidFill>
                <a:effectLst>
                  <a:glow rad="228600">
                    <a:schemeClr val="accent5">
                      <a:satMod val="175000"/>
                      <a:alpha val="40000"/>
                    </a:schemeClr>
                  </a:glow>
                </a:effectLst>
                <a:cs typeface="B Nazanin" pitchFamily="2" charset="-78"/>
              </a:rPr>
              <a:t>«بازاریابی وفروش را </a:t>
            </a:r>
          </a:p>
          <a:p>
            <a:pPr algn="ctr" rtl="1" eaLnBrk="1" fontAlgn="auto" hangingPunct="1">
              <a:spcAft>
                <a:spcPts val="0"/>
              </a:spcAft>
              <a:buFont typeface="Arial" pitchFamily="34" charset="0"/>
              <a:buNone/>
              <a:defRPr/>
            </a:pPr>
            <a:r>
              <a:rPr lang="fa-IR" sz="4800" dirty="0" smtClean="0">
                <a:solidFill>
                  <a:schemeClr val="bg1"/>
                </a:solidFill>
                <a:effectLst>
                  <a:glow rad="228600">
                    <a:schemeClr val="accent5">
                      <a:satMod val="175000"/>
                      <a:alpha val="40000"/>
                    </a:schemeClr>
                  </a:glow>
                </a:effectLst>
                <a:cs typeface="B Nazanin" pitchFamily="2" charset="-78"/>
              </a:rPr>
              <a:t>از نقطه پایان آغاز کنید</a:t>
            </a:r>
          </a:p>
          <a:p>
            <a:pPr algn="ctr" rtl="1" eaLnBrk="1" fontAlgn="auto" hangingPunct="1">
              <a:spcAft>
                <a:spcPts val="0"/>
              </a:spcAft>
              <a:buFont typeface="Arial" pitchFamily="34" charset="0"/>
              <a:buNone/>
              <a:defRPr/>
            </a:pPr>
            <a:r>
              <a:rPr lang="fa-IR" sz="4800" dirty="0" smtClean="0">
                <a:solidFill>
                  <a:schemeClr val="bg1"/>
                </a:solidFill>
                <a:effectLst>
                  <a:glow rad="228600">
                    <a:schemeClr val="accent5">
                      <a:satMod val="175000"/>
                      <a:alpha val="40000"/>
                    </a:schemeClr>
                  </a:glow>
                </a:effectLst>
                <a:cs typeface="B Nazanin" pitchFamily="2" charset="-78"/>
              </a:rPr>
              <a:t>نقطه پایان </a:t>
            </a:r>
          </a:p>
          <a:p>
            <a:pPr algn="ctr" rtl="1" eaLnBrk="1" fontAlgn="auto" hangingPunct="1">
              <a:spcAft>
                <a:spcPts val="0"/>
              </a:spcAft>
              <a:buFont typeface="Arial" pitchFamily="34" charset="0"/>
              <a:buNone/>
              <a:defRPr/>
            </a:pPr>
            <a:r>
              <a:rPr lang="fa-IR" sz="4800" dirty="0" smtClean="0">
                <a:solidFill>
                  <a:schemeClr val="bg1"/>
                </a:solidFill>
                <a:effectLst>
                  <a:glow rad="139700">
                    <a:schemeClr val="accent6">
                      <a:satMod val="175000"/>
                      <a:alpha val="40000"/>
                    </a:schemeClr>
                  </a:glow>
                </a:effectLst>
                <a:cs typeface="B Nazanin" pitchFamily="2" charset="-78"/>
              </a:rPr>
              <a:t>رضایت،خشنودی ووفاداری</a:t>
            </a:r>
          </a:p>
          <a:p>
            <a:pPr algn="ctr" rtl="1" eaLnBrk="1" fontAlgn="auto" hangingPunct="1">
              <a:spcAft>
                <a:spcPts val="0"/>
              </a:spcAft>
              <a:buFont typeface="Arial" pitchFamily="34" charset="0"/>
              <a:buNone/>
              <a:defRPr/>
            </a:pPr>
            <a:r>
              <a:rPr lang="fa-IR" sz="4800" dirty="0" smtClean="0">
                <a:solidFill>
                  <a:schemeClr val="bg1"/>
                </a:solidFill>
                <a:effectLst>
                  <a:glow rad="228600">
                    <a:schemeClr val="accent5">
                      <a:satMod val="175000"/>
                      <a:alpha val="40000"/>
                    </a:schemeClr>
                  </a:glow>
                </a:effectLst>
                <a:cs typeface="B Nazanin" pitchFamily="2" charset="-78"/>
              </a:rPr>
              <a:t> است»</a:t>
            </a:r>
          </a:p>
          <a:p>
            <a:pPr rtl="1" eaLnBrk="1" fontAlgn="auto" hangingPunct="1">
              <a:spcAft>
                <a:spcPts val="0"/>
              </a:spcAft>
              <a:buFont typeface="Arial" pitchFamily="34" charset="0"/>
              <a:buNone/>
              <a:defRPr/>
            </a:pPr>
            <a:r>
              <a:rPr lang="fa-IR" dirty="0" smtClean="0">
                <a:solidFill>
                  <a:schemeClr val="bg1"/>
                </a:solidFill>
                <a:cs typeface="B Nazanin" pitchFamily="2" charset="-78"/>
              </a:rPr>
              <a:t>احمد روستا</a:t>
            </a:r>
            <a:endParaRPr lang="en-US" dirty="0">
              <a:solidFill>
                <a:schemeClr val="bg1"/>
              </a:solidFill>
              <a:cs typeface="B Nazanin" pitchFamily="2" charset="-78"/>
            </a:endParaRPr>
          </a:p>
        </p:txBody>
      </p:sp>
      <p:sp>
        <p:nvSpPr>
          <p:cNvPr id="4" name="Slide Number Placeholder 3"/>
          <p:cNvSpPr>
            <a:spLocks noGrp="1"/>
          </p:cNvSpPr>
          <p:nvPr>
            <p:ph type="sldNum" sz="quarter" idx="12"/>
          </p:nvPr>
        </p:nvSpPr>
        <p:spPr/>
        <p:txBody>
          <a:bodyPr/>
          <a:lstStyle/>
          <a:p>
            <a:pPr>
              <a:defRPr/>
            </a:pPr>
            <a:fld id="{42EEF82B-FD91-4C73-A93A-2D3E1BD09E73}"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smtClean="0"/>
              <a:t>www.drroosta.com</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par>
                                <p:cTn id="30" presetID="53"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lgn="r" rtl="1">
              <a:buNone/>
            </a:pPr>
            <a:r>
              <a:rPr lang="en-US" sz="3600" b="1" dirty="0" smtClean="0">
                <a:solidFill>
                  <a:srgbClr val="FFFF00"/>
                </a:solidFill>
                <a:latin typeface="Arial" pitchFamily="34" charset="0"/>
                <a:cs typeface="Arial" pitchFamily="34" charset="0"/>
              </a:rPr>
              <a:t>DISAPOINTED</a:t>
            </a:r>
            <a:r>
              <a:rPr lang="fa-IR" sz="3600" b="1" dirty="0" smtClean="0">
                <a:solidFill>
                  <a:srgbClr val="FFFF00"/>
                </a:solidFill>
                <a:latin typeface="Arial" pitchFamily="34" charset="0"/>
                <a:cs typeface="Arial" pitchFamily="34" charset="0"/>
              </a:rPr>
              <a:t> دلخور: </a:t>
            </a:r>
            <a:endParaRPr lang="en-US" sz="3600" b="1" dirty="0" smtClean="0">
              <a:solidFill>
                <a:srgbClr val="FFFF00"/>
              </a:solidFill>
              <a:latin typeface="Arial" pitchFamily="34" charset="0"/>
              <a:cs typeface="Arial" pitchFamily="34" charset="0"/>
            </a:endParaRPr>
          </a:p>
          <a:p>
            <a:pPr algn="r" rtl="1">
              <a:buNone/>
            </a:pPr>
            <a:r>
              <a:rPr lang="fa-IR" sz="3600" b="1" dirty="0" smtClean="0">
                <a:solidFill>
                  <a:schemeClr val="bg1"/>
                </a:solidFill>
                <a:latin typeface="Arial" pitchFamily="34" charset="0"/>
                <a:cs typeface="Arial" pitchFamily="34" charset="0"/>
              </a:rPr>
              <a:t>قصد ندارد دیگر با شما کار کند.</a:t>
            </a:r>
          </a:p>
          <a:p>
            <a:pPr algn="r" rtl="1">
              <a:buNone/>
            </a:pPr>
            <a:r>
              <a:rPr lang="fa-IR" sz="3600" b="1" dirty="0" smtClean="0">
                <a:solidFill>
                  <a:schemeClr val="bg1"/>
                </a:solidFill>
                <a:latin typeface="Arial" pitchFamily="34" charset="0"/>
                <a:cs typeface="Arial" pitchFamily="34" charset="0"/>
              </a:rPr>
              <a:t> شعار :« </a:t>
            </a:r>
            <a:r>
              <a:rPr lang="fa-IR" sz="3600" b="1" dirty="0" smtClean="0">
                <a:solidFill>
                  <a:srgbClr val="FFFF00"/>
                </a:solidFill>
                <a:latin typeface="Arial" pitchFamily="34" charset="0"/>
                <a:cs typeface="Arial" pitchFamily="34" charset="0"/>
              </a:rPr>
              <a:t>به شما اعتماد ندارم ودیگر نمی خواهم با شما کار کنم</a:t>
            </a:r>
            <a:r>
              <a:rPr lang="fa-IR" sz="3600" b="1" dirty="0" smtClean="0">
                <a:solidFill>
                  <a:schemeClr val="bg1"/>
                </a:solidFill>
                <a:latin typeface="Arial" pitchFamily="34" charset="0"/>
                <a:cs typeface="Arial" pitchFamily="34" charset="0"/>
              </a:rPr>
              <a:t>»</a:t>
            </a:r>
          </a:p>
          <a:p>
            <a:pPr algn="r" rtl="1">
              <a:buNone/>
            </a:pPr>
            <a:r>
              <a:rPr lang="en-US" sz="3600" b="1" dirty="0" smtClean="0">
                <a:solidFill>
                  <a:srgbClr val="FFFF00"/>
                </a:solidFill>
                <a:latin typeface="Arial" pitchFamily="34" charset="0"/>
                <a:cs typeface="Arial" pitchFamily="34" charset="0"/>
              </a:rPr>
              <a:t>ANGRY CUSTOMER</a:t>
            </a:r>
            <a:r>
              <a:rPr lang="fa-IR" sz="3600" b="1" dirty="0" smtClean="0">
                <a:solidFill>
                  <a:srgbClr val="FFFF00"/>
                </a:solidFill>
                <a:latin typeface="Arial" pitchFamily="34" charset="0"/>
                <a:cs typeface="Arial" pitchFamily="34" charset="0"/>
              </a:rPr>
              <a:t> مشتری عصبانی:</a:t>
            </a:r>
            <a:endParaRPr lang="en-US" sz="3600" b="1" dirty="0" smtClean="0">
              <a:solidFill>
                <a:srgbClr val="FFFF00"/>
              </a:solidFill>
              <a:latin typeface="Arial" pitchFamily="34" charset="0"/>
              <a:cs typeface="Arial" pitchFamily="34" charset="0"/>
            </a:endParaRPr>
          </a:p>
          <a:p>
            <a:pPr algn="r" rtl="1">
              <a:buNone/>
            </a:pPr>
            <a:r>
              <a:rPr lang="fa-IR" sz="3600" b="1" dirty="0" smtClean="0">
                <a:solidFill>
                  <a:srgbClr val="FFFF00"/>
                </a:solidFill>
                <a:latin typeface="Arial" pitchFamily="34" charset="0"/>
                <a:cs typeface="Arial" pitchFamily="34" charset="0"/>
              </a:rPr>
              <a:t> </a:t>
            </a:r>
            <a:r>
              <a:rPr lang="fa-IR" sz="3600" b="1" dirty="0" smtClean="0">
                <a:solidFill>
                  <a:schemeClr val="bg1"/>
                </a:solidFill>
                <a:latin typeface="Arial" pitchFamily="34" charset="0"/>
                <a:cs typeface="Arial" pitchFamily="34" charset="0"/>
              </a:rPr>
              <a:t>تجربه بدی از شما دارد وبه شدت وفعالانه شمارا رد می کند.</a:t>
            </a:r>
          </a:p>
          <a:p>
            <a:pPr algn="r" rtl="1">
              <a:buNone/>
            </a:pPr>
            <a:r>
              <a:rPr lang="fa-IR" sz="3600" b="1" dirty="0" smtClean="0">
                <a:solidFill>
                  <a:schemeClr val="bg1"/>
                </a:solidFill>
                <a:latin typeface="Arial" pitchFamily="34" charset="0"/>
                <a:cs typeface="Arial" pitchFamily="34" charset="0"/>
              </a:rPr>
              <a:t> شعار:«</a:t>
            </a:r>
            <a:r>
              <a:rPr lang="fa-IR" sz="3600" b="1" dirty="0" smtClean="0">
                <a:solidFill>
                  <a:srgbClr val="FFFF00"/>
                </a:solidFill>
                <a:latin typeface="Arial" pitchFamily="34" charset="0"/>
                <a:cs typeface="Arial" pitchFamily="34" charset="0"/>
              </a:rPr>
              <a:t> شما به من ضربه زده اید ،شما نمی توانید جبران کنید </a:t>
            </a:r>
            <a:r>
              <a:rPr lang="fa-IR" sz="3600" b="1" dirty="0" smtClean="0">
                <a:solidFill>
                  <a:schemeClr val="bg1"/>
                </a:solidFill>
                <a:latin typeface="Arial" pitchFamily="34" charset="0"/>
                <a:cs typeface="Arial" pitchFamily="34" charset="0"/>
              </a:rPr>
              <a:t>»</a:t>
            </a:r>
            <a:endParaRPr lang="en-US" sz="3600" b="1" dirty="0">
              <a:solidFill>
                <a:srgbClr val="FFFF00"/>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algn="r" rtl="1">
              <a:buNone/>
            </a:pPr>
            <a:r>
              <a:rPr lang="en-US" sz="3600" b="1" dirty="0" smtClean="0">
                <a:solidFill>
                  <a:srgbClr val="FFFF00"/>
                </a:solidFill>
                <a:latin typeface="Arial" pitchFamily="34" charset="0"/>
                <a:cs typeface="Arial" pitchFamily="34" charset="0"/>
              </a:rPr>
              <a:t>TERRORIST </a:t>
            </a:r>
            <a:r>
              <a:rPr lang="fa-IR" sz="3600" b="1" dirty="0" smtClean="0">
                <a:solidFill>
                  <a:srgbClr val="FFFF00"/>
                </a:solidFill>
                <a:latin typeface="Arial" pitchFamily="34" charset="0"/>
                <a:cs typeface="Arial" pitchFamily="34" charset="0"/>
              </a:rPr>
              <a:t>قاتل:</a:t>
            </a:r>
            <a:r>
              <a:rPr lang="fa-IR" sz="3600" b="1" dirty="0" smtClean="0">
                <a:solidFill>
                  <a:schemeClr val="bg1"/>
                </a:solidFill>
                <a:latin typeface="Arial" pitchFamily="34" charset="0"/>
                <a:cs typeface="Arial" pitchFamily="34" charset="0"/>
              </a:rPr>
              <a:t> </a:t>
            </a:r>
            <a:endParaRPr lang="en-US" sz="3600" b="1" dirty="0" smtClean="0">
              <a:solidFill>
                <a:schemeClr val="bg1"/>
              </a:solidFill>
              <a:latin typeface="Arial" pitchFamily="34" charset="0"/>
              <a:cs typeface="Arial" pitchFamily="34" charset="0"/>
            </a:endParaRPr>
          </a:p>
          <a:p>
            <a:pPr algn="r" rtl="1">
              <a:buNone/>
            </a:pPr>
            <a:r>
              <a:rPr lang="fa-IR" sz="3600" b="1" dirty="0" smtClean="0">
                <a:solidFill>
                  <a:schemeClr val="bg1"/>
                </a:solidFill>
                <a:latin typeface="Arial" pitchFamily="34" charset="0"/>
                <a:cs typeface="Arial" pitchFamily="34" charset="0"/>
              </a:rPr>
              <a:t>مصمم است شهرت شما را خدشه دار کند.</a:t>
            </a:r>
          </a:p>
          <a:p>
            <a:pPr algn="r" rtl="1">
              <a:buNone/>
            </a:pPr>
            <a:r>
              <a:rPr lang="fa-IR" sz="3600" b="1" dirty="0" smtClean="0">
                <a:solidFill>
                  <a:schemeClr val="bg1"/>
                </a:solidFill>
                <a:latin typeface="Arial" pitchFamily="34" charset="0"/>
                <a:cs typeface="Arial" pitchFamily="34" charset="0"/>
              </a:rPr>
              <a:t> شعار: « </a:t>
            </a:r>
            <a:r>
              <a:rPr lang="fa-IR" sz="3600" b="1" dirty="0" smtClean="0">
                <a:solidFill>
                  <a:srgbClr val="FFFF00"/>
                </a:solidFill>
                <a:latin typeface="Arial" pitchFamily="34" charset="0"/>
                <a:cs typeface="Arial" pitchFamily="34" charset="0"/>
              </a:rPr>
              <a:t>در جستجوی انتقام هستم،دیگران را از انجام هر کار مثبتی برای شما دلسرد می کنم</a:t>
            </a:r>
            <a:r>
              <a:rPr lang="fa-IR" sz="3600" b="1" dirty="0" smtClean="0">
                <a:solidFill>
                  <a:schemeClr val="bg1"/>
                </a:solidFill>
                <a:latin typeface="Arial" pitchFamily="34" charset="0"/>
                <a:cs typeface="Arial" pitchFamily="34" charset="0"/>
              </a:rPr>
              <a:t>»</a:t>
            </a:r>
            <a:endParaRPr lang="en-US" sz="3600" b="1" dirty="0">
              <a:solidFill>
                <a:schemeClr val="bg1"/>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fa-IR" b="1" dirty="0" smtClean="0">
                <a:solidFill>
                  <a:schemeClr val="bg1"/>
                </a:solidFill>
                <a:effectLst>
                  <a:glow rad="228600">
                    <a:schemeClr val="accent5">
                      <a:satMod val="175000"/>
                      <a:alpha val="40000"/>
                    </a:schemeClr>
                  </a:glow>
                </a:effectLst>
              </a:rPr>
              <a:t>مهمترین عوامل نارضایتی مشتریان ،بویژه مشتریان ناراضی خاموش:</a:t>
            </a:r>
            <a:endParaRPr lang="en-US" b="1" dirty="0">
              <a:solidFill>
                <a:schemeClr val="bg1"/>
              </a:solidFill>
              <a:effectLst>
                <a:glow rad="228600">
                  <a:schemeClr val="accent5">
                    <a:satMod val="175000"/>
                    <a:alpha val="40000"/>
                  </a:schemeClr>
                </a:glow>
              </a:effectLst>
            </a:endParaRPr>
          </a:p>
        </p:txBody>
      </p:sp>
      <p:sp>
        <p:nvSpPr>
          <p:cNvPr id="3" name="Content Placeholder 2"/>
          <p:cNvSpPr>
            <a:spLocks noGrp="1"/>
          </p:cNvSpPr>
          <p:nvPr>
            <p:ph idx="1"/>
          </p:nvPr>
        </p:nvSpPr>
        <p:spPr>
          <a:xfrm>
            <a:off x="457200" y="1600200"/>
            <a:ext cx="8534400" cy="5105400"/>
          </a:xfrm>
        </p:spPr>
        <p:txBody>
          <a:bodyPr>
            <a:normAutofit fontScale="85000" lnSpcReduction="20000"/>
          </a:bodyPr>
          <a:lstStyle/>
          <a:p>
            <a:pPr algn="r" rtl="1"/>
            <a:r>
              <a:rPr lang="fa-IR" b="1" dirty="0" smtClean="0">
                <a:solidFill>
                  <a:schemeClr val="bg1"/>
                </a:solidFill>
              </a:rPr>
              <a:t>نبود یا کمبود عوامل وفرصتهای ارتباط با بنگاه</a:t>
            </a:r>
          </a:p>
          <a:p>
            <a:pPr algn="r" rtl="1"/>
            <a:r>
              <a:rPr lang="fa-IR" b="1" dirty="0" smtClean="0">
                <a:solidFill>
                  <a:schemeClr val="bg1"/>
                </a:solidFill>
              </a:rPr>
              <a:t>سیری،غرور بنگاه ها وبی اعتنائی به مشتریان فعلی</a:t>
            </a:r>
          </a:p>
          <a:p>
            <a:pPr algn="r" rtl="1"/>
            <a:r>
              <a:rPr lang="fa-IR" b="1" dirty="0" smtClean="0">
                <a:solidFill>
                  <a:schemeClr val="bg1"/>
                </a:solidFill>
              </a:rPr>
              <a:t>رفتار سرد وبی تفاوتی گروههای گوناگون مرتبط با بنگاه</a:t>
            </a:r>
          </a:p>
          <a:p>
            <a:pPr algn="r" rtl="1"/>
            <a:r>
              <a:rPr lang="fa-IR" b="1" dirty="0" smtClean="0">
                <a:solidFill>
                  <a:schemeClr val="bg1"/>
                </a:solidFill>
              </a:rPr>
              <a:t>گرفتاری ودرگیری های گوناگون بنگاه ونادیده گرفتن مشتریان</a:t>
            </a:r>
          </a:p>
          <a:p>
            <a:pPr algn="r" rtl="1"/>
            <a:r>
              <a:rPr lang="fa-IR" b="1" dirty="0" smtClean="0">
                <a:solidFill>
                  <a:schemeClr val="bg1"/>
                </a:solidFill>
              </a:rPr>
              <a:t>بی توجهی یا کم توجهی به حقوق مشتریان واصول مشتری مداری</a:t>
            </a:r>
          </a:p>
          <a:p>
            <a:pPr algn="r" rtl="1">
              <a:buFontTx/>
              <a:buChar char="-"/>
            </a:pPr>
            <a:r>
              <a:rPr lang="fa-IR" b="1" dirty="0" smtClean="0">
                <a:solidFill>
                  <a:schemeClr val="bg1"/>
                </a:solidFill>
              </a:rPr>
              <a:t>حق انتخاب آزاد در خرید</a:t>
            </a:r>
          </a:p>
          <a:p>
            <a:pPr algn="r" rtl="1">
              <a:buFontTx/>
              <a:buChar char="-"/>
            </a:pPr>
            <a:r>
              <a:rPr lang="fa-IR" b="1" dirty="0" smtClean="0">
                <a:solidFill>
                  <a:schemeClr val="bg1"/>
                </a:solidFill>
              </a:rPr>
              <a:t>حق اطلاع یافتن واطلاع داشتن</a:t>
            </a:r>
          </a:p>
          <a:p>
            <a:pPr algn="r" rtl="1">
              <a:buFontTx/>
              <a:buChar char="-"/>
            </a:pPr>
            <a:r>
              <a:rPr lang="fa-IR" b="1" dirty="0" smtClean="0">
                <a:solidFill>
                  <a:schemeClr val="bg1"/>
                </a:solidFill>
              </a:rPr>
              <a:t>حق رسیدگی به خواسته ها وگله های مشتری</a:t>
            </a:r>
          </a:p>
          <a:p>
            <a:pPr algn="r" rtl="1">
              <a:buFontTx/>
              <a:buChar char="-"/>
            </a:pPr>
            <a:r>
              <a:rPr lang="fa-IR" b="1" dirty="0" smtClean="0">
                <a:solidFill>
                  <a:schemeClr val="bg1"/>
                </a:solidFill>
              </a:rPr>
              <a:t>حق حریم شخصی</a:t>
            </a:r>
          </a:p>
          <a:p>
            <a:pPr algn="r" rtl="1">
              <a:buFontTx/>
              <a:buChar char="-"/>
            </a:pPr>
            <a:r>
              <a:rPr lang="fa-IR" b="1" dirty="0" smtClean="0">
                <a:solidFill>
                  <a:schemeClr val="bg1"/>
                </a:solidFill>
              </a:rPr>
              <a:t>حق جبران خسارت</a:t>
            </a:r>
            <a:endParaRPr lang="fa-IR" b="1" dirty="0">
              <a:solidFill>
                <a:schemeClr val="bg1"/>
              </a:solidFill>
            </a:endParaRPr>
          </a:p>
          <a:p>
            <a:pPr algn="r" rtl="1">
              <a:buFontTx/>
              <a:buChar char="-"/>
            </a:pPr>
            <a:r>
              <a:rPr lang="fa-IR" b="1" dirty="0" smtClean="0">
                <a:solidFill>
                  <a:schemeClr val="bg1"/>
                </a:solidFill>
              </a:rPr>
              <a:t>حق احترام وادب وارزشهای انسانی ومردم داری</a:t>
            </a:r>
          </a:p>
          <a:p>
            <a:pPr algn="r" rtl="1">
              <a:buFontTx/>
              <a:buChar char="-"/>
            </a:pPr>
            <a:r>
              <a:rPr lang="fa-IR" b="1" dirty="0" smtClean="0">
                <a:solidFill>
                  <a:schemeClr val="bg1"/>
                </a:solidFill>
              </a:rPr>
              <a:t>حق زیست محیطی</a:t>
            </a:r>
            <a:endParaRPr lang="en-US" b="1" dirty="0">
              <a:solidFill>
                <a:schemeClr val="bg1"/>
              </a:solidFill>
            </a:endParaRPr>
          </a:p>
        </p:txBody>
      </p:sp>
      <p:sp>
        <p:nvSpPr>
          <p:cNvPr id="4" name="Footer Placeholder 3"/>
          <p:cNvSpPr>
            <a:spLocks noGrp="1"/>
          </p:cNvSpPr>
          <p:nvPr>
            <p:ph type="ftr" sz="quarter" idx="11"/>
          </p:nvPr>
        </p:nvSpPr>
        <p:spPr/>
        <p:txBody>
          <a:bodyPr/>
          <a:lstStyle/>
          <a:p>
            <a:r>
              <a:rPr lang="en-US" smtClean="0">
                <a:solidFill>
                  <a:schemeClr val="bg1"/>
                </a:solidFill>
              </a:rPr>
              <a:t>www.drroosta.com</a:t>
            </a:r>
            <a:endParaRPr lang="en-US">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20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0" presetClass="entr" presetSubtype="0" decel="10000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34"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20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0" presetClass="entr" presetSubtype="0" decel="100000" fill="hold"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p:cTn id="45" dur="1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46"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7" dur="1000"/>
                                        <p:tgtEl>
                                          <p:spTgt spid="3">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5" presetClass="entr" presetSubtype="0"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fade">
                                      <p:cBhvr>
                                        <p:cTn id="52" dur="2000"/>
                                        <p:tgtEl>
                                          <p:spTgt spid="3">
                                            <p:txEl>
                                              <p:pRg st="6" end="6"/>
                                            </p:txEl>
                                          </p:spTgt>
                                        </p:tgtEl>
                                      </p:cBhvr>
                                    </p:animEffect>
                                    <p:anim calcmode="lin" valueType="num">
                                      <p:cBhvr>
                                        <p:cTn id="53" dur="2000" fill="hold"/>
                                        <p:tgtEl>
                                          <p:spTgt spid="3">
                                            <p:txEl>
                                              <p:pRg st="6" end="6"/>
                                            </p:txEl>
                                          </p:spTgt>
                                        </p:tgtEl>
                                        <p:attrNameLst>
                                          <p:attrName>style.rotation</p:attrName>
                                        </p:attrNameLst>
                                      </p:cBhvr>
                                      <p:tavLst>
                                        <p:tav tm="0">
                                          <p:val>
                                            <p:fltVal val="720"/>
                                          </p:val>
                                        </p:tav>
                                        <p:tav tm="100000">
                                          <p:val>
                                            <p:fltVal val="0"/>
                                          </p:val>
                                        </p:tav>
                                      </p:tavLst>
                                    </p:anim>
                                    <p:anim calcmode="lin" valueType="num">
                                      <p:cBhvr>
                                        <p:cTn id="54" dur="2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5" dur="2000" fill="hold"/>
                                        <p:tgtEl>
                                          <p:spTgt spid="3">
                                            <p:txEl>
                                              <p:pRg st="6" end="6"/>
                                            </p:txEl>
                                          </p:spTgt>
                                        </p:tgtEl>
                                        <p:attrNameLst>
                                          <p:attrName>ppt_w</p:attrName>
                                        </p:attrNameLst>
                                      </p:cBhvr>
                                      <p:tavLst>
                                        <p:tav tm="0">
                                          <p:val>
                                            <p:fltVal val="0"/>
                                          </p:val>
                                        </p:tav>
                                        <p:tav tm="100000">
                                          <p:val>
                                            <p:strVal val="#ppt_w"/>
                                          </p:val>
                                        </p:tav>
                                      </p:tavLst>
                                    </p:anim>
                                  </p:childTnLst>
                                </p:cTn>
                              </p:par>
                            </p:childTnLst>
                          </p:cTn>
                        </p:par>
                      </p:childTnLst>
                    </p:cTn>
                  </p:par>
                  <p:par>
                    <p:cTn id="56" fill="hold">
                      <p:stCondLst>
                        <p:cond delay="indefinite"/>
                      </p:stCondLst>
                      <p:childTnLst>
                        <p:par>
                          <p:cTn id="57" fill="hold">
                            <p:stCondLst>
                              <p:cond delay="0"/>
                            </p:stCondLst>
                            <p:childTnLst>
                              <p:par>
                                <p:cTn id="58" presetID="39" presetClass="entr" presetSubtype="0" accel="100000" fill="hold"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 calcmode="lin" valueType="num">
                                      <p:cBhvr>
                                        <p:cTn id="60" dur="500" fill="hold"/>
                                        <p:tgtEl>
                                          <p:spTgt spid="3">
                                            <p:txEl>
                                              <p:pRg st="7" end="7"/>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1" dur="500" fill="hold"/>
                                        <p:tgtEl>
                                          <p:spTgt spid="3">
                                            <p:txEl>
                                              <p:pRg st="7" end="7"/>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2" dur="500" fill="hold"/>
                                        <p:tgtEl>
                                          <p:spTgt spid="3">
                                            <p:txEl>
                                              <p:pRg st="7" end="7"/>
                                            </p:txEl>
                                          </p:spTgt>
                                        </p:tgtEl>
                                        <p:attrNameLst>
                                          <p:attrName>ppt_x</p:attrName>
                                        </p:attrNameLst>
                                      </p:cBhvr>
                                      <p:tavLst>
                                        <p:tav tm="0">
                                          <p:val>
                                            <p:strVal val="#ppt_x-.3"/>
                                          </p:val>
                                        </p:tav>
                                        <p:tav tm="50000">
                                          <p:val>
                                            <p:strVal val="#ppt_x"/>
                                          </p:val>
                                        </p:tav>
                                        <p:tav tm="100000">
                                          <p:val>
                                            <p:strVal val="#ppt_x"/>
                                          </p:val>
                                        </p:tav>
                                      </p:tavLst>
                                    </p:anim>
                                    <p:anim calcmode="lin" valueType="num">
                                      <p:cBhvr>
                                        <p:cTn id="63"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17" presetClass="entr" presetSubtype="10" fill="hold"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 calcmode="lin" valueType="num">
                                      <p:cBhvr>
                                        <p:cTn id="68"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9" dur="5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nodeType="clickEffect">
                                  <p:stCondLst>
                                    <p:cond delay="0"/>
                                  </p:stCondLst>
                                  <p:childTnLst>
                                    <p:set>
                                      <p:cBhvr>
                                        <p:cTn id="73" dur="1" fill="hold">
                                          <p:stCondLst>
                                            <p:cond delay="0"/>
                                          </p:stCondLst>
                                        </p:cTn>
                                        <p:tgtEl>
                                          <p:spTgt spid="3">
                                            <p:txEl>
                                              <p:pRg st="9" end="9"/>
                                            </p:txEl>
                                          </p:spTgt>
                                        </p:tgtEl>
                                        <p:attrNameLst>
                                          <p:attrName>style.visibility</p:attrName>
                                        </p:attrNameLst>
                                      </p:cBhvr>
                                      <p:to>
                                        <p:strVal val="visible"/>
                                      </p:to>
                                    </p:set>
                                    <p:anim calcmode="lin" valueType="num">
                                      <p:cBhvr additive="base">
                                        <p:cTn id="74"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75"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50" presetClass="entr" presetSubtype="0" decel="100000" fill="hold" nodeType="clickEffect">
                                  <p:stCondLst>
                                    <p:cond delay="0"/>
                                  </p:stCondLst>
                                  <p:childTnLst>
                                    <p:set>
                                      <p:cBhvr>
                                        <p:cTn id="79" dur="1" fill="hold">
                                          <p:stCondLst>
                                            <p:cond delay="0"/>
                                          </p:stCondLst>
                                        </p:cTn>
                                        <p:tgtEl>
                                          <p:spTgt spid="3">
                                            <p:txEl>
                                              <p:pRg st="10" end="10"/>
                                            </p:txEl>
                                          </p:spTgt>
                                        </p:tgtEl>
                                        <p:attrNameLst>
                                          <p:attrName>style.visibility</p:attrName>
                                        </p:attrNameLst>
                                      </p:cBhvr>
                                      <p:to>
                                        <p:strVal val="visible"/>
                                      </p:to>
                                    </p:set>
                                    <p:anim calcmode="lin" valueType="num">
                                      <p:cBhvr>
                                        <p:cTn id="80" dur="1000" fill="hold"/>
                                        <p:tgtEl>
                                          <p:spTgt spid="3">
                                            <p:txEl>
                                              <p:pRg st="10" end="10"/>
                                            </p:txEl>
                                          </p:spTgt>
                                        </p:tgtEl>
                                        <p:attrNameLst>
                                          <p:attrName>ppt_w</p:attrName>
                                        </p:attrNameLst>
                                      </p:cBhvr>
                                      <p:tavLst>
                                        <p:tav tm="0">
                                          <p:val>
                                            <p:strVal val="#ppt_w+.3"/>
                                          </p:val>
                                        </p:tav>
                                        <p:tav tm="100000">
                                          <p:val>
                                            <p:strVal val="#ppt_w"/>
                                          </p:val>
                                        </p:tav>
                                      </p:tavLst>
                                    </p:anim>
                                    <p:anim calcmode="lin" valueType="num">
                                      <p:cBhvr>
                                        <p:cTn id="81" dur="10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82" dur="1000"/>
                                        <p:tgtEl>
                                          <p:spTgt spid="3">
                                            <p:txEl>
                                              <p:pRg st="10" end="10"/>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9" presetClass="entr" presetSubtype="0" accel="100000" fill="hold" nodeType="clickEffect">
                                  <p:stCondLst>
                                    <p:cond delay="0"/>
                                  </p:stCondLst>
                                  <p:childTnLst>
                                    <p:set>
                                      <p:cBhvr>
                                        <p:cTn id="86" dur="1" fill="hold">
                                          <p:stCondLst>
                                            <p:cond delay="0"/>
                                          </p:stCondLst>
                                        </p:cTn>
                                        <p:tgtEl>
                                          <p:spTgt spid="3">
                                            <p:txEl>
                                              <p:pRg st="11" end="11"/>
                                            </p:txEl>
                                          </p:spTgt>
                                        </p:tgtEl>
                                        <p:attrNameLst>
                                          <p:attrName>style.visibility</p:attrName>
                                        </p:attrNameLst>
                                      </p:cBhvr>
                                      <p:to>
                                        <p:strVal val="visible"/>
                                      </p:to>
                                    </p:set>
                                    <p:anim calcmode="lin" valueType="num">
                                      <p:cBhvr>
                                        <p:cTn id="87" dur="500" fill="hold"/>
                                        <p:tgtEl>
                                          <p:spTgt spid="3">
                                            <p:txEl>
                                              <p:pRg st="11" end="1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8" dur="500" fill="hold"/>
                                        <p:tgtEl>
                                          <p:spTgt spid="3">
                                            <p:txEl>
                                              <p:pRg st="11" end="1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89" dur="500" fill="hold"/>
                                        <p:tgtEl>
                                          <p:spTgt spid="3">
                                            <p:txEl>
                                              <p:pRg st="11" end="11"/>
                                            </p:txEl>
                                          </p:spTgt>
                                        </p:tgtEl>
                                        <p:attrNameLst>
                                          <p:attrName>ppt_x</p:attrName>
                                        </p:attrNameLst>
                                      </p:cBhvr>
                                      <p:tavLst>
                                        <p:tav tm="0">
                                          <p:val>
                                            <p:strVal val="#ppt_x-.3"/>
                                          </p:val>
                                        </p:tav>
                                        <p:tav tm="50000">
                                          <p:val>
                                            <p:strVal val="#ppt_x"/>
                                          </p:val>
                                        </p:tav>
                                        <p:tav tm="100000">
                                          <p:val>
                                            <p:strVal val="#ppt_x"/>
                                          </p:val>
                                        </p:tav>
                                      </p:tavLst>
                                    </p:anim>
                                    <p:anim calcmode="lin" valueType="num">
                                      <p:cBhvr>
                                        <p:cTn id="90"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a:bodyPr>
          <a:lstStyle/>
          <a:p>
            <a:pPr algn="r" rtl="1"/>
            <a:endParaRPr lang="fa-IR" sz="2800" b="1" dirty="0" smtClean="0">
              <a:solidFill>
                <a:schemeClr val="bg1"/>
              </a:solidFill>
            </a:endParaRPr>
          </a:p>
          <a:p>
            <a:pPr algn="r" rtl="1"/>
            <a:r>
              <a:rPr lang="fa-IR" sz="2800" b="1" dirty="0" smtClean="0">
                <a:solidFill>
                  <a:schemeClr val="bg1"/>
                </a:solidFill>
              </a:rPr>
              <a:t>عدم رسیدگی درست وبه هنگام به درخواستها ونارضایتی های گذشته</a:t>
            </a:r>
          </a:p>
          <a:p>
            <a:pPr algn="r" rtl="1"/>
            <a:r>
              <a:rPr lang="fa-IR" sz="2800" b="1" dirty="0" smtClean="0">
                <a:solidFill>
                  <a:schemeClr val="bg1"/>
                </a:solidFill>
              </a:rPr>
              <a:t>بدقولی وعدم انجام بموقع قول وقرارها وتعهدات</a:t>
            </a:r>
          </a:p>
          <a:p>
            <a:pPr algn="r" rtl="1"/>
            <a:r>
              <a:rPr lang="fa-IR" sz="2800" b="1" dirty="0" smtClean="0">
                <a:solidFill>
                  <a:schemeClr val="bg1"/>
                </a:solidFill>
              </a:rPr>
              <a:t>نادرستی، خلافکاری ودروغگوئی</a:t>
            </a:r>
          </a:p>
          <a:p>
            <a:pPr algn="r" rtl="1"/>
            <a:r>
              <a:rPr lang="fa-IR" sz="2800" b="1" dirty="0" smtClean="0">
                <a:solidFill>
                  <a:schemeClr val="bg1"/>
                </a:solidFill>
              </a:rPr>
              <a:t>عدم پاسخگوئی به صدای مشتری وگله وشکایت ها</a:t>
            </a:r>
          </a:p>
          <a:p>
            <a:pPr algn="r" rtl="1"/>
            <a:r>
              <a:rPr lang="fa-IR" sz="2800" b="1" dirty="0" smtClean="0">
                <a:solidFill>
                  <a:schemeClr val="bg1"/>
                </a:solidFill>
              </a:rPr>
              <a:t>کهنگی، یکنواختی وعدم خلاقیت ونوآوری کالاها و خدمات</a:t>
            </a:r>
          </a:p>
          <a:p>
            <a:pPr algn="r" rtl="1"/>
            <a:r>
              <a:rPr lang="fa-IR" sz="2800" b="1" dirty="0" smtClean="0">
                <a:solidFill>
                  <a:schemeClr val="bg1"/>
                </a:solidFill>
              </a:rPr>
              <a:t>ضعف مدیریت عناصر آمیزه بازاریابی</a:t>
            </a:r>
          </a:p>
          <a:p>
            <a:pPr algn="r" rtl="1"/>
            <a:r>
              <a:rPr lang="fa-IR" sz="2800" b="1" dirty="0" smtClean="0">
                <a:solidFill>
                  <a:schemeClr val="bg1"/>
                </a:solidFill>
              </a:rPr>
              <a:t>برخوردهای سلیقه ای ،احساسی ،ناقص،هیجانی وگنگ</a:t>
            </a:r>
          </a:p>
          <a:p>
            <a:pPr algn="r" rtl="1"/>
            <a:r>
              <a:rPr lang="fa-IR" sz="2800" b="1" dirty="0" smtClean="0">
                <a:solidFill>
                  <a:schemeClr val="bg1"/>
                </a:solidFill>
              </a:rPr>
              <a:t>مدیریت نمایشی ،فرمایشی،فرسایشی</a:t>
            </a:r>
          </a:p>
          <a:p>
            <a:pPr algn="r" rtl="1"/>
            <a:r>
              <a:rPr lang="fa-IR" sz="2800" b="1" dirty="0" smtClean="0">
                <a:solidFill>
                  <a:schemeClr val="bg1"/>
                </a:solidFill>
              </a:rPr>
              <a:t>تبعیض ، تهدید ، تزویر</a:t>
            </a:r>
          </a:p>
          <a:p>
            <a:pPr algn="r" rtl="1"/>
            <a:endParaRPr lang="en-US" sz="2800" b="1" dirty="0">
              <a:solidFill>
                <a:schemeClr val="bg1"/>
              </a:solidFill>
            </a:endParaRPr>
          </a:p>
        </p:txBody>
      </p:sp>
      <p:sp>
        <p:nvSpPr>
          <p:cNvPr id="4" name="Footer Placeholder 3"/>
          <p:cNvSpPr>
            <a:spLocks noGrp="1"/>
          </p:cNvSpPr>
          <p:nvPr>
            <p:ph type="ftr" sz="quarter" idx="11"/>
          </p:nvPr>
        </p:nvSpPr>
        <p:spPr/>
        <p:txBody>
          <a:bodyPr/>
          <a:lstStyle/>
          <a:p>
            <a:r>
              <a:rPr lang="en-US" smtClean="0">
                <a:solidFill>
                  <a:schemeClr val="bg1"/>
                </a:solidFill>
              </a:rPr>
              <a:t>www.drroosta.com</a:t>
            </a:r>
            <a:endParaRPr lang="en-US">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2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20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50" presetClass="entr" presetSubtype="0" decel="10000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1000" fill="hold"/>
                                        <p:tgtEl>
                                          <p:spTgt spid="3">
                                            <p:txEl>
                                              <p:pRg st="6" end="6"/>
                                            </p:txEl>
                                          </p:spTgt>
                                        </p:tgtEl>
                                        <p:attrNameLst>
                                          <p:attrName>ppt_w</p:attrName>
                                        </p:attrNameLst>
                                      </p:cBhvr>
                                      <p:tavLst>
                                        <p:tav tm="0">
                                          <p:val>
                                            <p:strVal val="#ppt_w+.3"/>
                                          </p:val>
                                        </p:tav>
                                        <p:tav tm="100000">
                                          <p:val>
                                            <p:strVal val="#ppt_w"/>
                                          </p:val>
                                        </p:tav>
                                      </p:tavLst>
                                    </p:anim>
                                    <p:anim calcmode="lin" valueType="num">
                                      <p:cBhvr>
                                        <p:cTn id="38"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39" dur="1000"/>
                                        <p:tgtEl>
                                          <p:spTgt spid="3">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20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1000" fill="hold"/>
                                        <p:tgtEl>
                                          <p:spTgt spid="3">
                                            <p:txEl>
                                              <p:pRg st="8" end="8"/>
                                            </p:txEl>
                                          </p:spTgt>
                                        </p:tgtEl>
                                        <p:attrNameLst>
                                          <p:attrName>ppt_w</p:attrName>
                                        </p:attrNameLst>
                                      </p:cBhvr>
                                      <p:tavLst>
                                        <p:tav tm="0">
                                          <p:val>
                                            <p:strVal val="#ppt_w+.3"/>
                                          </p:val>
                                        </p:tav>
                                        <p:tav tm="100000">
                                          <p:val>
                                            <p:strVal val="#ppt_w"/>
                                          </p:val>
                                        </p:tav>
                                      </p:tavLst>
                                    </p:anim>
                                    <p:anim calcmode="lin" valueType="num">
                                      <p:cBhvr>
                                        <p:cTn id="50"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3" presetClass="entr" presetSubtype="16" fill="hold"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plus(in)">
                                      <p:cBhvr>
                                        <p:cTn id="56"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763000" cy="1295400"/>
          </a:xfrm>
        </p:spPr>
        <p:txBody>
          <a:bodyPr>
            <a:normAutofit fontScale="90000"/>
          </a:bodyPr>
          <a:lstStyle/>
          <a:p>
            <a:r>
              <a:rPr lang="fa-IR" b="1" dirty="0" smtClean="0">
                <a:solidFill>
                  <a:schemeClr val="bg1"/>
                </a:solidFill>
                <a:effectLst>
                  <a:glow rad="228600">
                    <a:schemeClr val="accent5">
                      <a:satMod val="175000"/>
                      <a:alpha val="40000"/>
                    </a:schemeClr>
                  </a:glow>
                </a:effectLst>
              </a:rPr>
              <a:t>گامهای مدیریت مراقبت مشتریان ناراضی خاموش:</a:t>
            </a:r>
            <a:br>
              <a:rPr lang="fa-IR" b="1" dirty="0" smtClean="0">
                <a:solidFill>
                  <a:schemeClr val="bg1"/>
                </a:solidFill>
                <a:effectLst>
                  <a:glow rad="228600">
                    <a:schemeClr val="accent5">
                      <a:satMod val="175000"/>
                      <a:alpha val="40000"/>
                    </a:schemeClr>
                  </a:glow>
                </a:effectLst>
              </a:rPr>
            </a:br>
            <a:r>
              <a:rPr lang="en-US" b="1" dirty="0" smtClean="0">
                <a:solidFill>
                  <a:srgbClr val="FFFF00"/>
                </a:solidFill>
                <a:effectLst>
                  <a:glow rad="228600">
                    <a:schemeClr val="accent5">
                      <a:satMod val="175000"/>
                      <a:alpha val="40000"/>
                    </a:schemeClr>
                  </a:glow>
                </a:effectLst>
              </a:rPr>
              <a:t>ICARE</a:t>
            </a:r>
            <a:endParaRPr lang="en-US" b="1" dirty="0">
              <a:solidFill>
                <a:srgbClr val="FFFF00"/>
              </a:solidFill>
              <a:effectLst>
                <a:glow rad="228600">
                  <a:schemeClr val="accent5">
                    <a:satMod val="175000"/>
                    <a:alpha val="40000"/>
                  </a:schemeClr>
                </a:glow>
              </a:effectLst>
            </a:endParaRPr>
          </a:p>
        </p:txBody>
      </p:sp>
      <p:sp>
        <p:nvSpPr>
          <p:cNvPr id="3" name="Content Placeholder 2"/>
          <p:cNvSpPr>
            <a:spLocks noGrp="1"/>
          </p:cNvSpPr>
          <p:nvPr>
            <p:ph idx="1"/>
          </p:nvPr>
        </p:nvSpPr>
        <p:spPr>
          <a:xfrm>
            <a:off x="457200" y="1447800"/>
            <a:ext cx="8229600" cy="5105400"/>
          </a:xfrm>
        </p:spPr>
        <p:txBody>
          <a:bodyPr>
            <a:normAutofit lnSpcReduction="10000"/>
          </a:bodyPr>
          <a:lstStyle/>
          <a:p>
            <a:pPr algn="r" rtl="1">
              <a:buNone/>
            </a:pPr>
            <a:r>
              <a:rPr lang="fa-IR" b="1" dirty="0" smtClean="0">
                <a:solidFill>
                  <a:srgbClr val="FFFF00"/>
                </a:solidFill>
              </a:rPr>
              <a:t>1- شناسائی مشتریان ناراضی خاموش</a:t>
            </a:r>
            <a:endParaRPr lang="en-US" b="1" dirty="0" smtClean="0">
              <a:solidFill>
                <a:srgbClr val="FFFF00"/>
              </a:solidFill>
            </a:endParaRPr>
          </a:p>
          <a:p>
            <a:pPr rtl="1">
              <a:buNone/>
            </a:pPr>
            <a:r>
              <a:rPr lang="en-US" b="1" dirty="0" smtClean="0">
                <a:solidFill>
                  <a:srgbClr val="FFFF00"/>
                </a:solidFill>
                <a:effectLst>
                  <a:glow rad="101600">
                    <a:schemeClr val="accent2">
                      <a:satMod val="175000"/>
                      <a:alpha val="40000"/>
                    </a:schemeClr>
                  </a:glow>
                </a:effectLst>
              </a:rPr>
              <a:t>I</a:t>
            </a:r>
            <a:r>
              <a:rPr lang="en-US" b="1" dirty="0" smtClean="0">
                <a:solidFill>
                  <a:schemeClr val="bg1"/>
                </a:solidFill>
                <a:effectLst>
                  <a:glow rad="101600">
                    <a:schemeClr val="accent2">
                      <a:satMod val="175000"/>
                      <a:alpha val="40000"/>
                    </a:schemeClr>
                  </a:glow>
                </a:effectLst>
              </a:rPr>
              <a:t>DENTIFICATION OF UNSATISFIED SILENT CUSTOMERS</a:t>
            </a:r>
          </a:p>
          <a:p>
            <a:pPr algn="r" rtl="1">
              <a:buFont typeface="Wingdings" pitchFamily="2" charset="2"/>
              <a:buChar char="ü"/>
            </a:pPr>
            <a:endParaRPr lang="fa-IR" b="1" dirty="0" smtClean="0">
              <a:solidFill>
                <a:schemeClr val="bg1"/>
              </a:solidFill>
            </a:endParaRPr>
          </a:p>
          <a:p>
            <a:pPr algn="r" rtl="1">
              <a:buFont typeface="Wingdings" pitchFamily="2" charset="2"/>
              <a:buChar char="ü"/>
            </a:pPr>
            <a:r>
              <a:rPr lang="fa-IR" b="1" dirty="0" smtClean="0">
                <a:solidFill>
                  <a:schemeClr val="bg1"/>
                </a:solidFill>
              </a:rPr>
              <a:t>مدیریت ارتباط با مشتریان</a:t>
            </a:r>
          </a:p>
          <a:p>
            <a:pPr algn="r" rtl="1">
              <a:buFont typeface="Wingdings" pitchFamily="2" charset="2"/>
              <a:buChar char="ü"/>
            </a:pPr>
            <a:r>
              <a:rPr lang="fa-IR" b="1" dirty="0" smtClean="0">
                <a:solidFill>
                  <a:schemeClr val="bg1"/>
                </a:solidFill>
              </a:rPr>
              <a:t>تحلیل گزارشهای فروش مشتریان کلیدی</a:t>
            </a:r>
          </a:p>
          <a:p>
            <a:pPr algn="r" rtl="1">
              <a:buFont typeface="Wingdings" pitchFamily="2" charset="2"/>
              <a:buChar char="ü"/>
            </a:pPr>
            <a:r>
              <a:rPr lang="fa-IR" b="1" dirty="0" smtClean="0">
                <a:solidFill>
                  <a:schemeClr val="bg1"/>
                </a:solidFill>
              </a:rPr>
              <a:t>سیستم شکایات وپیشنهادها</a:t>
            </a:r>
          </a:p>
          <a:p>
            <a:pPr algn="r" rtl="1">
              <a:buFont typeface="Wingdings" pitchFamily="2" charset="2"/>
              <a:buChar char="ü"/>
            </a:pPr>
            <a:r>
              <a:rPr lang="fa-IR" b="1" dirty="0" smtClean="0">
                <a:solidFill>
                  <a:schemeClr val="bg1"/>
                </a:solidFill>
              </a:rPr>
              <a:t>نظرسنجی های موردی، دوره ای وسیستمی</a:t>
            </a:r>
          </a:p>
          <a:p>
            <a:pPr algn="r" rtl="1">
              <a:buFont typeface="Wingdings" pitchFamily="2" charset="2"/>
              <a:buChar char="ü"/>
            </a:pPr>
            <a:r>
              <a:rPr lang="fa-IR" b="1" dirty="0" smtClean="0">
                <a:solidFill>
                  <a:schemeClr val="bg1"/>
                </a:solidFill>
              </a:rPr>
              <a:t>رضایت سنجی مشتریان </a:t>
            </a:r>
          </a:p>
          <a:p>
            <a:pPr rtl="1">
              <a:buNone/>
            </a:pPr>
            <a:endParaRPr lang="en-US" b="1" dirty="0">
              <a:solidFill>
                <a:schemeClr val="bg1"/>
              </a:solidFill>
            </a:endParaRPr>
          </a:p>
        </p:txBody>
      </p:sp>
      <p:sp>
        <p:nvSpPr>
          <p:cNvPr id="4" name="Footer Placeholder 3"/>
          <p:cNvSpPr>
            <a:spLocks noGrp="1"/>
          </p:cNvSpPr>
          <p:nvPr>
            <p:ph type="ftr" sz="quarter" idx="11"/>
          </p:nvPr>
        </p:nvSpPr>
        <p:spPr/>
        <p:txBody>
          <a:bodyPr/>
          <a:lstStyle/>
          <a:p>
            <a:r>
              <a:rPr lang="en-US" smtClean="0">
                <a:solidFill>
                  <a:schemeClr val="bg1"/>
                </a:solidFill>
              </a:rPr>
              <a:t>www.drroosta.com</a:t>
            </a:r>
            <a:endParaRPr lang="en-US">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20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additive="base">
                                        <p:cTn id="4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50" presetClass="entr" presetSubtype="0" decel="100000"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 calcmode="lin" valueType="num">
                                      <p:cBhvr>
                                        <p:cTn id="46" dur="1000" fill="hold"/>
                                        <p:tgtEl>
                                          <p:spTgt spid="3">
                                            <p:txEl>
                                              <p:pRg st="6" end="6"/>
                                            </p:txEl>
                                          </p:spTgt>
                                        </p:tgtEl>
                                        <p:attrNameLst>
                                          <p:attrName>ppt_w</p:attrName>
                                        </p:attrNameLst>
                                      </p:cBhvr>
                                      <p:tavLst>
                                        <p:tav tm="0">
                                          <p:val>
                                            <p:strVal val="#ppt_w+.3"/>
                                          </p:val>
                                        </p:tav>
                                        <p:tav tm="100000">
                                          <p:val>
                                            <p:strVal val="#ppt_w"/>
                                          </p:val>
                                        </p:tav>
                                      </p:tavLst>
                                    </p:anim>
                                    <p:anim calcmode="lin" valueType="num">
                                      <p:cBhvr>
                                        <p:cTn id="47"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48" dur="1000"/>
                                        <p:tgtEl>
                                          <p:spTgt spid="3">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Effect transition="in" filter="fade">
                                      <p:cBhvr>
                                        <p:cTn id="53"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lnSpcReduction="10000"/>
          </a:bodyPr>
          <a:lstStyle/>
          <a:p>
            <a:pPr algn="r" rtl="1">
              <a:buNone/>
            </a:pPr>
            <a:r>
              <a:rPr lang="fa-IR" b="1" dirty="0" smtClean="0">
                <a:solidFill>
                  <a:srgbClr val="FFFF00"/>
                </a:solidFill>
              </a:rPr>
              <a:t>2- ارتباط وتماس با مشتریان ناراضی خاموش شناسائی شده</a:t>
            </a:r>
          </a:p>
          <a:p>
            <a:pPr algn="l">
              <a:buNone/>
            </a:pPr>
            <a:r>
              <a:rPr lang="en-US" sz="2000" b="1" dirty="0" smtClean="0">
                <a:solidFill>
                  <a:srgbClr val="FFFF00"/>
                </a:solidFill>
                <a:effectLst>
                  <a:glow rad="101600">
                    <a:schemeClr val="accent2">
                      <a:satMod val="175000"/>
                      <a:alpha val="40000"/>
                    </a:schemeClr>
                  </a:glow>
                </a:effectLst>
              </a:rPr>
              <a:t>C</a:t>
            </a:r>
            <a:r>
              <a:rPr lang="en-US" sz="2000" b="1" dirty="0" smtClean="0">
                <a:solidFill>
                  <a:schemeClr val="bg1"/>
                </a:solidFill>
                <a:effectLst>
                  <a:glow rad="101600">
                    <a:schemeClr val="accent2">
                      <a:satMod val="175000"/>
                      <a:alpha val="40000"/>
                    </a:schemeClr>
                  </a:glow>
                </a:effectLst>
              </a:rPr>
              <a:t>ONTACT &amp;  COMMUNICATION WITH IDENTIFIED –UNSATISFIED SILENT CUSTOMERS</a:t>
            </a:r>
          </a:p>
          <a:p>
            <a:pPr algn="r" rtl="1">
              <a:buNone/>
            </a:pPr>
            <a:endParaRPr lang="en-US" sz="2800" b="1" dirty="0" smtClean="0">
              <a:solidFill>
                <a:schemeClr val="bg1"/>
              </a:solidFill>
            </a:endParaRPr>
          </a:p>
          <a:p>
            <a:pPr algn="r" rtl="1">
              <a:buFont typeface="Wingdings" pitchFamily="2" charset="2"/>
              <a:buChar char="ü"/>
            </a:pPr>
            <a:r>
              <a:rPr lang="fa-IR" sz="2800" b="1" dirty="0" smtClean="0">
                <a:solidFill>
                  <a:schemeClr val="bg1"/>
                </a:solidFill>
              </a:rPr>
              <a:t>دعوت از مشتریان خاموش</a:t>
            </a:r>
          </a:p>
          <a:p>
            <a:pPr algn="r" rtl="1">
              <a:buFont typeface="Wingdings" pitchFamily="2" charset="2"/>
              <a:buChar char="ü"/>
            </a:pPr>
            <a:r>
              <a:rPr lang="fa-IR" sz="2800" b="1" dirty="0" smtClean="0">
                <a:solidFill>
                  <a:schemeClr val="bg1"/>
                </a:solidFill>
              </a:rPr>
              <a:t>تماس حضوری یا غیرحضوری</a:t>
            </a:r>
          </a:p>
          <a:p>
            <a:pPr algn="r" rtl="1">
              <a:buFont typeface="Wingdings" pitchFamily="2" charset="2"/>
              <a:buChar char="ü"/>
            </a:pPr>
            <a:r>
              <a:rPr lang="fa-IR" sz="2800" b="1" dirty="0" smtClean="0">
                <a:solidFill>
                  <a:schemeClr val="bg1"/>
                </a:solidFill>
              </a:rPr>
              <a:t>تماس مستقیم یا غیرمستقیم</a:t>
            </a:r>
          </a:p>
          <a:p>
            <a:pPr algn="r" rtl="1">
              <a:buFont typeface="Wingdings" pitchFamily="2" charset="2"/>
              <a:buChar char="ü"/>
            </a:pPr>
            <a:r>
              <a:rPr lang="fa-IR" sz="2800" b="1" dirty="0" smtClean="0">
                <a:solidFill>
                  <a:schemeClr val="bg1"/>
                </a:solidFill>
              </a:rPr>
              <a:t>تماس فردی یا گروهی</a:t>
            </a:r>
          </a:p>
          <a:p>
            <a:pPr algn="r" rtl="1">
              <a:buFont typeface="Wingdings" pitchFamily="2" charset="2"/>
              <a:buChar char="ü"/>
            </a:pPr>
            <a:r>
              <a:rPr lang="fa-IR" sz="2800" b="1" dirty="0" smtClean="0">
                <a:solidFill>
                  <a:schemeClr val="bg1"/>
                </a:solidFill>
              </a:rPr>
              <a:t>تماس برنامه ریزی شده،ناگهانی،تصادفی</a:t>
            </a:r>
          </a:p>
          <a:p>
            <a:pPr algn="r" rtl="1">
              <a:buFont typeface="Wingdings" pitchFamily="2" charset="2"/>
              <a:buChar char="ü"/>
            </a:pPr>
            <a:r>
              <a:rPr lang="fa-IR" sz="2800" b="1" dirty="0" smtClean="0">
                <a:solidFill>
                  <a:schemeClr val="bg1"/>
                </a:solidFill>
              </a:rPr>
              <a:t>دلجوئی مشتری</a:t>
            </a:r>
          </a:p>
          <a:p>
            <a:pPr algn="r" rtl="1">
              <a:buFont typeface="Wingdings" pitchFamily="2" charset="2"/>
              <a:buChar char="ü"/>
            </a:pPr>
            <a:r>
              <a:rPr lang="fa-IR" sz="2800" b="1" dirty="0" smtClean="0">
                <a:solidFill>
                  <a:schemeClr val="bg1"/>
                </a:solidFill>
              </a:rPr>
              <a:t>بسترسازی وایجاد انگیزه برای شکست سکوت مشتری خاموش وبنیان شکایات</a:t>
            </a:r>
          </a:p>
          <a:p>
            <a:pPr algn="r" rtl="1">
              <a:buFont typeface="Wingdings" pitchFamily="2" charset="2"/>
              <a:buChar char="ü"/>
            </a:pPr>
            <a:r>
              <a:rPr lang="fa-IR" sz="2800" b="1" dirty="0" smtClean="0">
                <a:solidFill>
                  <a:schemeClr val="bg1"/>
                </a:solidFill>
              </a:rPr>
              <a:t>پذیرش وپوزش</a:t>
            </a:r>
          </a:p>
          <a:p>
            <a:pPr algn="r" rtl="1">
              <a:buFont typeface="Wingdings" pitchFamily="2" charset="2"/>
              <a:buChar char="ü"/>
            </a:pPr>
            <a:r>
              <a:rPr lang="fa-IR" sz="2800" b="1" dirty="0" smtClean="0">
                <a:solidFill>
                  <a:schemeClr val="bg1"/>
                </a:solidFill>
              </a:rPr>
              <a:t>اعلام آمادی برای جبران</a:t>
            </a:r>
            <a:endParaRPr lang="en-US" sz="2800" b="1" dirty="0">
              <a:solidFill>
                <a:schemeClr val="bg1"/>
              </a:solidFill>
            </a:endParaRPr>
          </a:p>
        </p:txBody>
      </p:sp>
      <p:sp>
        <p:nvSpPr>
          <p:cNvPr id="4" name="Footer Placeholder 3"/>
          <p:cNvSpPr>
            <a:spLocks noGrp="1"/>
          </p:cNvSpPr>
          <p:nvPr>
            <p:ph type="ftr" sz="quarter" idx="11"/>
          </p:nvPr>
        </p:nvSpPr>
        <p:spPr/>
        <p:txBody>
          <a:bodyPr/>
          <a:lstStyle/>
          <a:p>
            <a:r>
              <a:rPr lang="en-US" smtClean="0">
                <a:solidFill>
                  <a:schemeClr val="bg1"/>
                </a:solidFill>
              </a:rPr>
              <a:t>www.drroosta.com</a:t>
            </a:r>
            <a:endParaRPr lang="en-US">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2"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20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0" presetClass="entr" presetSubtype="0" decel="10000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1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34"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5" dur="10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3" presetClass="entr" presetSubtype="16"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plus(in)">
                                      <p:cBhvr>
                                        <p:cTn id="40" dur="2000"/>
                                        <p:tgtEl>
                                          <p:spTgt spid="3">
                                            <p:txEl>
                                              <p:pRg st="6" end="6"/>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2000"/>
                                        <p:tgtEl>
                                          <p:spTgt spid="3">
                                            <p:txEl>
                                              <p:pRg st="7" end="7"/>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0" presetClass="entr" presetSubtype="0" decel="100000" fill="hold" nodeType="click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 calcmode="lin" valueType="num">
                                      <p:cBhvr>
                                        <p:cTn id="50" dur="1000" fill="hold"/>
                                        <p:tgtEl>
                                          <p:spTgt spid="3">
                                            <p:txEl>
                                              <p:pRg st="8" end="8"/>
                                            </p:txEl>
                                          </p:spTgt>
                                        </p:tgtEl>
                                        <p:attrNameLst>
                                          <p:attrName>ppt_w</p:attrName>
                                        </p:attrNameLst>
                                      </p:cBhvr>
                                      <p:tavLst>
                                        <p:tav tm="0">
                                          <p:val>
                                            <p:strVal val="#ppt_w+.3"/>
                                          </p:val>
                                        </p:tav>
                                        <p:tav tm="100000">
                                          <p:val>
                                            <p:strVal val="#ppt_w"/>
                                          </p:val>
                                        </p:tav>
                                      </p:tavLst>
                                    </p:anim>
                                    <p:anim calcmode="lin" valueType="num">
                                      <p:cBhvr>
                                        <p:cTn id="51"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52" dur="10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0" presetClass="entr" presetSubtype="0" decel="100000"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 calcmode="lin" valueType="num">
                                      <p:cBhvr>
                                        <p:cTn id="57" dur="1000" fill="hold"/>
                                        <p:tgtEl>
                                          <p:spTgt spid="3">
                                            <p:txEl>
                                              <p:pRg st="9" end="9"/>
                                            </p:txEl>
                                          </p:spTgt>
                                        </p:tgtEl>
                                        <p:attrNameLst>
                                          <p:attrName>ppt_w</p:attrName>
                                        </p:attrNameLst>
                                      </p:cBhvr>
                                      <p:tavLst>
                                        <p:tav tm="0">
                                          <p:val>
                                            <p:strVal val="#ppt_w+.3"/>
                                          </p:val>
                                        </p:tav>
                                        <p:tav tm="100000">
                                          <p:val>
                                            <p:strVal val="#ppt_w"/>
                                          </p:val>
                                        </p:tav>
                                      </p:tavLst>
                                    </p:anim>
                                    <p:anim calcmode="lin" valueType="num">
                                      <p:cBhvr>
                                        <p:cTn id="58"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59" dur="1000"/>
                                        <p:tgtEl>
                                          <p:spTgt spid="3">
                                            <p:txEl>
                                              <p:pRg st="9" end="9"/>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3">
                                            <p:txEl>
                                              <p:pRg st="10" end="10"/>
                                            </p:txEl>
                                          </p:spTgt>
                                        </p:tgtEl>
                                        <p:attrNameLst>
                                          <p:attrName>style.visibility</p:attrName>
                                        </p:attrNameLst>
                                      </p:cBhvr>
                                      <p:to>
                                        <p:strVal val="visible"/>
                                      </p:to>
                                    </p:set>
                                    <p:animEffect transition="in" filter="fade">
                                      <p:cBhvr>
                                        <p:cTn id="64" dur="2000"/>
                                        <p:tgtEl>
                                          <p:spTgt spid="3">
                                            <p:txEl>
                                              <p:pRg st="10" end="1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3">
                                            <p:txEl>
                                              <p:pRg st="11" end="11"/>
                                            </p:txEl>
                                          </p:spTgt>
                                        </p:tgtEl>
                                        <p:attrNameLst>
                                          <p:attrName>style.visibility</p:attrName>
                                        </p:attrNameLst>
                                      </p:cBhvr>
                                      <p:to>
                                        <p:strVal val="visible"/>
                                      </p:to>
                                    </p:set>
                                    <p:anim calcmode="lin" valueType="num">
                                      <p:cBhvr additive="base">
                                        <p:cTn id="6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638800"/>
          </a:xfrm>
        </p:spPr>
        <p:txBody>
          <a:bodyPr/>
          <a:lstStyle/>
          <a:p>
            <a:pPr algn="r" rtl="1">
              <a:buNone/>
            </a:pPr>
            <a:r>
              <a:rPr lang="fa-IR" b="1" dirty="0" smtClean="0">
                <a:solidFill>
                  <a:srgbClr val="FFFF00"/>
                </a:solidFill>
              </a:rPr>
              <a:t>3-ارزیابی وتحلیل علل</a:t>
            </a:r>
            <a:r>
              <a:rPr lang="en-US" b="1" dirty="0" smtClean="0">
                <a:solidFill>
                  <a:srgbClr val="FFFF00"/>
                </a:solidFill>
              </a:rPr>
              <a:t> </a:t>
            </a:r>
            <a:r>
              <a:rPr lang="fa-IR" b="1" dirty="0" smtClean="0">
                <a:solidFill>
                  <a:srgbClr val="FFFF00"/>
                </a:solidFill>
              </a:rPr>
              <a:t>وعوامل نارضایتی مشتریان خاموش</a:t>
            </a:r>
            <a:endParaRPr lang="en-US" b="1" dirty="0" smtClean="0">
              <a:solidFill>
                <a:srgbClr val="FFFF00"/>
              </a:solidFill>
            </a:endParaRPr>
          </a:p>
          <a:p>
            <a:pPr rtl="1">
              <a:buNone/>
            </a:pPr>
            <a:r>
              <a:rPr lang="en-US" sz="2400" b="1" spc="50" dirty="0" smtClean="0">
                <a:ln w="12700" cmpd="sng">
                  <a:solidFill>
                    <a:schemeClr val="accent6">
                      <a:satMod val="120000"/>
                      <a:shade val="80000"/>
                    </a:schemeClr>
                  </a:solidFill>
                  <a:prstDash val="solid"/>
                </a:ln>
                <a:solidFill>
                  <a:srgbClr val="FFFF00"/>
                </a:solidFill>
                <a:effectLst>
                  <a:glow rad="53100">
                    <a:schemeClr val="accent6">
                      <a:satMod val="180000"/>
                      <a:alpha val="30000"/>
                    </a:schemeClr>
                  </a:glow>
                </a:effectLst>
              </a:rPr>
              <a:t>A</a:t>
            </a:r>
            <a:r>
              <a:rPr lang="en-US" sz="2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SSESMENT &amp; ANALYSIS OF CAUSES OF UNSATISFIED SILENT CUSTOMERS </a:t>
            </a:r>
            <a:r>
              <a:rPr lang="fa-IR" sz="2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a:t>
            </a:r>
            <a:r>
              <a:rPr lang="en-US" sz="24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a:t>
            </a:r>
            <a:endParaRPr lang="fa-IR" sz="24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a:p>
            <a:pPr algn="r" rtl="1">
              <a:buFont typeface="Wingdings" pitchFamily="2" charset="2"/>
              <a:buChar char="ü"/>
            </a:pPr>
            <a:r>
              <a:rPr lang="fa-IR" b="1" dirty="0" smtClean="0">
                <a:solidFill>
                  <a:schemeClr val="bg1"/>
                </a:solidFill>
              </a:rPr>
              <a:t>علت یابی وعارضه یابی نارضایتی وخاموشی</a:t>
            </a:r>
          </a:p>
          <a:p>
            <a:pPr algn="r" rtl="1">
              <a:buFont typeface="Wingdings" pitchFamily="2" charset="2"/>
              <a:buChar char="ü"/>
            </a:pPr>
            <a:r>
              <a:rPr lang="fa-IR" b="1" dirty="0" smtClean="0">
                <a:solidFill>
                  <a:schemeClr val="bg1"/>
                </a:solidFill>
              </a:rPr>
              <a:t>بخش بندی عوامل واقعی ومرتبط با بنگاه وسایر عوامل</a:t>
            </a:r>
          </a:p>
          <a:p>
            <a:pPr algn="r" rtl="1">
              <a:buFont typeface="Wingdings" pitchFamily="2" charset="2"/>
              <a:buChar char="ü"/>
            </a:pPr>
            <a:r>
              <a:rPr lang="fa-IR" b="1" dirty="0" smtClean="0">
                <a:solidFill>
                  <a:schemeClr val="bg1"/>
                </a:solidFill>
              </a:rPr>
              <a:t>اولویت بندی عوامل وعلل مرتبط با بنگاه</a:t>
            </a:r>
          </a:p>
          <a:p>
            <a:pPr algn="r" rtl="1">
              <a:buFont typeface="Wingdings" pitchFamily="2" charset="2"/>
              <a:buChar char="ü"/>
            </a:pPr>
            <a:r>
              <a:rPr lang="fa-IR" b="1" dirty="0" smtClean="0">
                <a:solidFill>
                  <a:schemeClr val="bg1"/>
                </a:solidFill>
              </a:rPr>
              <a:t>گروه بندی واولویت بندی سایر عوامل</a:t>
            </a:r>
          </a:p>
          <a:p>
            <a:pPr algn="r" rtl="1">
              <a:buFont typeface="Wingdings" pitchFamily="2" charset="2"/>
              <a:buChar char="ü"/>
            </a:pPr>
            <a:r>
              <a:rPr lang="fa-IR" b="1" dirty="0" smtClean="0">
                <a:solidFill>
                  <a:schemeClr val="bg1"/>
                </a:solidFill>
              </a:rPr>
              <a:t>تهیه وارائه گزارش ریشه یابی وعلت یابی نارضایتی وخاموش مشتری</a:t>
            </a:r>
            <a:endParaRPr lang="en-US" dirty="0">
              <a:solidFill>
                <a:schemeClr val="bg1"/>
              </a:solidFill>
            </a:endParaRPr>
          </a:p>
        </p:txBody>
      </p:sp>
      <p:sp>
        <p:nvSpPr>
          <p:cNvPr id="4" name="Footer Placeholder 3"/>
          <p:cNvSpPr>
            <a:spLocks noGrp="1"/>
          </p:cNvSpPr>
          <p:nvPr>
            <p:ph type="ftr" sz="quarter" idx="11"/>
          </p:nvPr>
        </p:nvSpPr>
        <p:spPr/>
        <p:txBody>
          <a:bodyPr/>
          <a:lstStyle/>
          <a:p>
            <a:r>
              <a:rPr lang="en-US" smtClean="0">
                <a:solidFill>
                  <a:schemeClr val="bg1"/>
                </a:solidFill>
              </a:rPr>
              <a:t>www.drroosta.com</a:t>
            </a:r>
            <a:endParaRPr lang="en-US">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5"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7" fill="hold">
                      <p:stCondLst>
                        <p:cond delay="indefinite"/>
                      </p:stCondLst>
                      <p:childTnLst>
                        <p:par>
                          <p:cTn id="38" fill="hold">
                            <p:stCondLst>
                              <p:cond delay="0"/>
                            </p:stCondLst>
                            <p:childTnLst>
                              <p:par>
                                <p:cTn id="39" presetID="39" presetClass="entr" presetSubtype="0" accel="10000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 calcmode="lin" valueType="num">
                                      <p:cBhvr>
                                        <p:cTn id="41" dur="500" fill="hold"/>
                                        <p:tgtEl>
                                          <p:spTgt spid="3">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2" dur="500" fill="hold"/>
                                        <p:tgtEl>
                                          <p:spTgt spid="3">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3" dur="500" fill="hold"/>
                                        <p:tgtEl>
                                          <p:spTgt spid="3">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44"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7" presetClass="entr" presetSubtype="1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p:cTn id="4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86800" cy="6096000"/>
          </a:xfrm>
        </p:spPr>
        <p:txBody>
          <a:bodyPr>
            <a:normAutofit fontScale="92500" lnSpcReduction="20000"/>
          </a:bodyPr>
          <a:lstStyle/>
          <a:p>
            <a:pPr algn="r" rtl="1">
              <a:buNone/>
            </a:pPr>
            <a:r>
              <a:rPr lang="fa-IR" b="1" dirty="0" smtClean="0">
                <a:solidFill>
                  <a:srgbClr val="FFFF00"/>
                </a:solidFill>
              </a:rPr>
              <a:t>4- واکنش مناسب(بازپروری ورفع نارضایتی)</a:t>
            </a:r>
          </a:p>
          <a:p>
            <a:pPr>
              <a:buNone/>
            </a:pPr>
            <a:r>
              <a:rPr lang="en-US" sz="1400" b="1" dirty="0" smtClean="0">
                <a:solidFill>
                  <a:schemeClr val="bg1"/>
                </a:solidFill>
              </a:rPr>
              <a:t>  </a:t>
            </a:r>
            <a:r>
              <a:rPr lang="en-US" sz="2600" b="1" dirty="0" smtClean="0">
                <a:solidFill>
                  <a:srgbClr val="FFFF00"/>
                </a:solidFill>
                <a:effectLst>
                  <a:glow rad="101600">
                    <a:schemeClr val="accent2">
                      <a:satMod val="175000"/>
                      <a:alpha val="40000"/>
                    </a:schemeClr>
                  </a:glow>
                </a:effectLst>
              </a:rPr>
              <a:t>R</a:t>
            </a:r>
            <a:r>
              <a:rPr lang="en-US" sz="2600" b="1" dirty="0" smtClean="0">
                <a:solidFill>
                  <a:schemeClr val="bg1"/>
                </a:solidFill>
                <a:effectLst>
                  <a:glow rad="101600">
                    <a:schemeClr val="accent2">
                      <a:satMod val="175000"/>
                      <a:alpha val="40000"/>
                    </a:schemeClr>
                  </a:glow>
                </a:effectLst>
              </a:rPr>
              <a:t>IGHT   RESPONSE  (  RECOVERY  &amp; RESOLVING )   </a:t>
            </a:r>
          </a:p>
          <a:p>
            <a:pPr>
              <a:buNone/>
            </a:pPr>
            <a:endParaRPr lang="en-US" sz="1400" b="1" dirty="0">
              <a:solidFill>
                <a:schemeClr val="bg1"/>
              </a:solidFill>
            </a:endParaRPr>
          </a:p>
          <a:p>
            <a:pPr algn="r" rtl="1">
              <a:buFont typeface="Wingdings" pitchFamily="2" charset="2"/>
              <a:buChar char="ü"/>
            </a:pPr>
            <a:endParaRPr lang="en-US" b="1" dirty="0" smtClean="0">
              <a:solidFill>
                <a:schemeClr val="bg1"/>
              </a:solidFill>
            </a:endParaRPr>
          </a:p>
          <a:p>
            <a:pPr algn="r" rtl="1">
              <a:buFont typeface="Wingdings" pitchFamily="2" charset="2"/>
              <a:buChar char="ü"/>
            </a:pPr>
            <a:r>
              <a:rPr lang="fa-IR" b="1" dirty="0" smtClean="0">
                <a:solidFill>
                  <a:schemeClr val="bg1"/>
                </a:solidFill>
              </a:rPr>
              <a:t>رسیدگی سریع به نارضایتی وشکایت مشتری</a:t>
            </a:r>
          </a:p>
          <a:p>
            <a:pPr algn="r" rtl="1">
              <a:buFont typeface="Wingdings" pitchFamily="2" charset="2"/>
              <a:buChar char="ü"/>
            </a:pPr>
            <a:r>
              <a:rPr lang="fa-IR" b="1" dirty="0" smtClean="0">
                <a:solidFill>
                  <a:schemeClr val="bg1"/>
                </a:solidFill>
              </a:rPr>
              <a:t>پیگیری عوامل ودلایل نارضایتی وخاموشی</a:t>
            </a:r>
          </a:p>
          <a:p>
            <a:pPr algn="r" rtl="1">
              <a:buFont typeface="Wingdings" pitchFamily="2" charset="2"/>
              <a:buChar char="ü"/>
            </a:pPr>
            <a:r>
              <a:rPr lang="fa-IR" b="1" dirty="0" smtClean="0">
                <a:solidFill>
                  <a:schemeClr val="bg1"/>
                </a:solidFill>
              </a:rPr>
              <a:t>رفع عوامل نارضایتی وخاموشی در اولین فرصت</a:t>
            </a:r>
          </a:p>
          <a:p>
            <a:pPr algn="r" rtl="1">
              <a:buFont typeface="Wingdings" pitchFamily="2" charset="2"/>
              <a:buChar char="ü"/>
            </a:pPr>
            <a:r>
              <a:rPr lang="fa-IR" b="1" dirty="0" smtClean="0">
                <a:solidFill>
                  <a:schemeClr val="bg1"/>
                </a:solidFill>
              </a:rPr>
              <a:t>اعلام نتایج پیگیری</a:t>
            </a:r>
          </a:p>
          <a:p>
            <a:pPr algn="r" rtl="1">
              <a:buFont typeface="Wingdings" pitchFamily="2" charset="2"/>
              <a:buChar char="ü"/>
            </a:pPr>
            <a:r>
              <a:rPr lang="fa-IR" b="1" dirty="0" smtClean="0">
                <a:solidFill>
                  <a:schemeClr val="bg1"/>
                </a:solidFill>
              </a:rPr>
              <a:t>پیشگیری موارد مشابه</a:t>
            </a:r>
          </a:p>
          <a:p>
            <a:pPr algn="r" rtl="1">
              <a:buFont typeface="Wingdings" pitchFamily="2" charset="2"/>
              <a:buChar char="ü"/>
            </a:pPr>
            <a:r>
              <a:rPr lang="fa-IR" b="1" dirty="0" smtClean="0">
                <a:solidFill>
                  <a:schemeClr val="bg1"/>
                </a:solidFill>
              </a:rPr>
              <a:t>مراقبت ویژه از مشتری ناراضی وخاموش</a:t>
            </a:r>
          </a:p>
          <a:p>
            <a:pPr algn="r" rtl="1">
              <a:buFont typeface="Wingdings" pitchFamily="2" charset="2"/>
              <a:buChar char="ü"/>
            </a:pPr>
            <a:r>
              <a:rPr lang="fa-IR" b="1" dirty="0" smtClean="0">
                <a:solidFill>
                  <a:schemeClr val="bg1"/>
                </a:solidFill>
              </a:rPr>
              <a:t>بازپروری مشتری</a:t>
            </a:r>
          </a:p>
          <a:p>
            <a:pPr algn="r" rtl="1">
              <a:buFont typeface="Wingdings" pitchFamily="2" charset="2"/>
              <a:buChar char="ü"/>
            </a:pPr>
            <a:r>
              <a:rPr lang="fa-IR" b="1" dirty="0" smtClean="0">
                <a:solidFill>
                  <a:schemeClr val="bg1"/>
                </a:solidFill>
              </a:rPr>
              <a:t>اقدامات جبرانی مادی ومعنوی</a:t>
            </a:r>
          </a:p>
          <a:p>
            <a:pPr algn="r" rtl="1">
              <a:buFont typeface="Wingdings" pitchFamily="2" charset="2"/>
              <a:buChar char="ü"/>
            </a:pPr>
            <a:r>
              <a:rPr lang="fa-IR" b="1" dirty="0" smtClean="0">
                <a:solidFill>
                  <a:schemeClr val="bg1"/>
                </a:solidFill>
              </a:rPr>
              <a:t>اعطای امتیازات ویژه یا تسهیلات خاص</a:t>
            </a:r>
            <a:endParaRPr lang="en-US" b="1" dirty="0" smtClean="0">
              <a:solidFill>
                <a:schemeClr val="bg1"/>
              </a:solidFill>
            </a:endParaRPr>
          </a:p>
          <a:p>
            <a:pPr algn="r" rtl="1">
              <a:buNone/>
            </a:pPr>
            <a:endParaRPr lang="fa-IR" b="1" dirty="0">
              <a:solidFill>
                <a:schemeClr val="bg1"/>
              </a:solidFill>
            </a:endParaRPr>
          </a:p>
        </p:txBody>
      </p:sp>
      <p:sp>
        <p:nvSpPr>
          <p:cNvPr id="4" name="Footer Placeholder 3"/>
          <p:cNvSpPr>
            <a:spLocks noGrp="1"/>
          </p:cNvSpPr>
          <p:nvPr>
            <p:ph type="ftr" sz="quarter" idx="11"/>
          </p:nvPr>
        </p:nvSpPr>
        <p:spPr/>
        <p:txBody>
          <a:bodyPr/>
          <a:lstStyle/>
          <a:p>
            <a:r>
              <a:rPr lang="en-US" smtClean="0">
                <a:solidFill>
                  <a:schemeClr val="bg1"/>
                </a:solidFill>
              </a:rPr>
              <a:t>www.drroosta.com</a:t>
            </a:r>
            <a:endParaRPr lang="en-US">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3"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0" presetClass="entr" presetSubtype="0" decel="10000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p:cTn id="26" dur="1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27"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fade">
                                      <p:cBhvr>
                                        <p:cTn id="39" dur="2000"/>
                                        <p:tgtEl>
                                          <p:spTgt spid="3">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0" presetClass="entr" presetSubtype="0" decel="100000" fill="hold" nodeType="click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 calcmode="lin" valueType="num">
                                      <p:cBhvr>
                                        <p:cTn id="44" dur="1000" fill="hold"/>
                                        <p:tgtEl>
                                          <p:spTgt spid="3">
                                            <p:txEl>
                                              <p:pRg st="8" end="8"/>
                                            </p:txEl>
                                          </p:spTgt>
                                        </p:tgtEl>
                                        <p:attrNameLst>
                                          <p:attrName>ppt_w</p:attrName>
                                        </p:attrNameLst>
                                      </p:cBhvr>
                                      <p:tavLst>
                                        <p:tav tm="0">
                                          <p:val>
                                            <p:strVal val="#ppt_w+.3"/>
                                          </p:val>
                                        </p:tav>
                                        <p:tav tm="100000">
                                          <p:val>
                                            <p:strVal val="#ppt_w"/>
                                          </p:val>
                                        </p:tav>
                                      </p:tavLst>
                                    </p:anim>
                                    <p:anim calcmode="lin" valueType="num">
                                      <p:cBhvr>
                                        <p:cTn id="45"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46" dur="1000"/>
                                        <p:tgtEl>
                                          <p:spTgt spid="3">
                                            <p:txEl>
                                              <p:pRg st="8" end="8"/>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3" presetClass="entr" presetSubtype="16" fill="hold" nodeType="click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plus(in)">
                                      <p:cBhvr>
                                        <p:cTn id="51" dur="2000"/>
                                        <p:tgtEl>
                                          <p:spTgt spid="3">
                                            <p:txEl>
                                              <p:pRg st="9" end="9"/>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0" presetClass="entr" presetSubtype="0" decel="100000" fill="hold" nodeType="clickEffect">
                                  <p:stCondLst>
                                    <p:cond delay="0"/>
                                  </p:stCondLst>
                                  <p:childTnLst>
                                    <p:set>
                                      <p:cBhvr>
                                        <p:cTn id="55" dur="1" fill="hold">
                                          <p:stCondLst>
                                            <p:cond delay="0"/>
                                          </p:stCondLst>
                                        </p:cTn>
                                        <p:tgtEl>
                                          <p:spTgt spid="3">
                                            <p:txEl>
                                              <p:pRg st="10" end="10"/>
                                            </p:txEl>
                                          </p:spTgt>
                                        </p:tgtEl>
                                        <p:attrNameLst>
                                          <p:attrName>style.visibility</p:attrName>
                                        </p:attrNameLst>
                                      </p:cBhvr>
                                      <p:to>
                                        <p:strVal val="visible"/>
                                      </p:to>
                                    </p:set>
                                    <p:anim calcmode="lin" valueType="num">
                                      <p:cBhvr>
                                        <p:cTn id="56" dur="1000" fill="hold"/>
                                        <p:tgtEl>
                                          <p:spTgt spid="3">
                                            <p:txEl>
                                              <p:pRg st="10" end="10"/>
                                            </p:txEl>
                                          </p:spTgt>
                                        </p:tgtEl>
                                        <p:attrNameLst>
                                          <p:attrName>ppt_w</p:attrName>
                                        </p:attrNameLst>
                                      </p:cBhvr>
                                      <p:tavLst>
                                        <p:tav tm="0">
                                          <p:val>
                                            <p:strVal val="#ppt_w+.3"/>
                                          </p:val>
                                        </p:tav>
                                        <p:tav tm="100000">
                                          <p:val>
                                            <p:strVal val="#ppt_w"/>
                                          </p:val>
                                        </p:tav>
                                      </p:tavLst>
                                    </p:anim>
                                    <p:anim calcmode="lin" valueType="num">
                                      <p:cBhvr>
                                        <p:cTn id="57" dur="10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58" dur="1000"/>
                                        <p:tgtEl>
                                          <p:spTgt spid="3">
                                            <p:txEl>
                                              <p:pRg st="10" end="1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39" presetClass="entr" presetSubtype="0" accel="100000" fill="hold" nodeType="click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 calcmode="lin" valueType="num">
                                      <p:cBhvr>
                                        <p:cTn id="63" dur="500" fill="hold"/>
                                        <p:tgtEl>
                                          <p:spTgt spid="3">
                                            <p:txEl>
                                              <p:pRg st="11" end="1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64" dur="500" fill="hold"/>
                                        <p:tgtEl>
                                          <p:spTgt spid="3">
                                            <p:txEl>
                                              <p:pRg st="11" end="1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65" dur="500" fill="hold"/>
                                        <p:tgtEl>
                                          <p:spTgt spid="3">
                                            <p:txEl>
                                              <p:pRg st="11" end="11"/>
                                            </p:txEl>
                                          </p:spTgt>
                                        </p:tgtEl>
                                        <p:attrNameLst>
                                          <p:attrName>ppt_x</p:attrName>
                                        </p:attrNameLst>
                                      </p:cBhvr>
                                      <p:tavLst>
                                        <p:tav tm="0">
                                          <p:val>
                                            <p:strVal val="#ppt_x-.3"/>
                                          </p:val>
                                        </p:tav>
                                        <p:tav tm="50000">
                                          <p:val>
                                            <p:strVal val="#ppt_x"/>
                                          </p:val>
                                        </p:tav>
                                        <p:tav tm="100000">
                                          <p:val>
                                            <p:strVal val="#ppt_x"/>
                                          </p:val>
                                        </p:tav>
                                      </p:tavLst>
                                    </p:anim>
                                    <p:anim calcmode="lin" valueType="num">
                                      <p:cBhvr>
                                        <p:cTn id="66"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17" presetClass="entr" presetSubtype="10" fill="hold" nodeType="clickEffect">
                                  <p:stCondLst>
                                    <p:cond delay="0"/>
                                  </p:stCondLst>
                                  <p:childTnLst>
                                    <p:set>
                                      <p:cBhvr>
                                        <p:cTn id="70" dur="1" fill="hold">
                                          <p:stCondLst>
                                            <p:cond delay="0"/>
                                          </p:stCondLst>
                                        </p:cTn>
                                        <p:tgtEl>
                                          <p:spTgt spid="3">
                                            <p:txEl>
                                              <p:pRg st="12" end="12"/>
                                            </p:txEl>
                                          </p:spTgt>
                                        </p:tgtEl>
                                        <p:attrNameLst>
                                          <p:attrName>style.visibility</p:attrName>
                                        </p:attrNameLst>
                                      </p:cBhvr>
                                      <p:to>
                                        <p:strVal val="visible"/>
                                      </p:to>
                                    </p:set>
                                    <p:anim calcmode="lin" valueType="num">
                                      <p:cBhvr>
                                        <p:cTn id="71"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72" dur="500" fill="hold"/>
                                        <p:tgtEl>
                                          <p:spTgt spid="3">
                                            <p:txEl>
                                              <p:pRg st="12" end="1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normAutofit/>
          </a:bodyPr>
          <a:lstStyle/>
          <a:p>
            <a:pPr algn="r" rtl="1">
              <a:buNone/>
            </a:pPr>
            <a:r>
              <a:rPr lang="fa-IR" b="1" dirty="0" smtClean="0">
                <a:solidFill>
                  <a:srgbClr val="FFFF00"/>
                </a:solidFill>
              </a:rPr>
              <a:t>5- مدیریت موثر حفظ وارتباط با مشتریان</a:t>
            </a:r>
          </a:p>
          <a:p>
            <a:pPr rtl="1">
              <a:buNone/>
            </a:pPr>
            <a:r>
              <a:rPr lang="en-US" sz="2400" b="1" dirty="0" smtClean="0">
                <a:solidFill>
                  <a:schemeClr val="bg1"/>
                </a:solidFill>
                <a:effectLst>
                  <a:glow rad="101600">
                    <a:schemeClr val="accent2">
                      <a:satMod val="175000"/>
                      <a:alpha val="40000"/>
                    </a:schemeClr>
                  </a:glow>
                </a:effectLst>
              </a:rPr>
              <a:t>EFFECTIVE  RETENTION   &amp; RELATIONSHIP   MANAGEMENT   </a:t>
            </a:r>
          </a:p>
          <a:p>
            <a:pPr algn="r" rtl="1">
              <a:buFont typeface="Wingdings" pitchFamily="2" charset="2"/>
              <a:buChar char="ü"/>
            </a:pPr>
            <a:endParaRPr lang="en-US" b="1" dirty="0" smtClean="0">
              <a:solidFill>
                <a:schemeClr val="bg1"/>
              </a:solidFill>
            </a:endParaRPr>
          </a:p>
          <a:p>
            <a:pPr algn="r" rtl="1">
              <a:buFont typeface="Wingdings" pitchFamily="2" charset="2"/>
              <a:buChar char="ü"/>
            </a:pPr>
            <a:r>
              <a:rPr lang="fa-IR" b="1" dirty="0" smtClean="0">
                <a:solidFill>
                  <a:schemeClr val="bg1"/>
                </a:solidFill>
              </a:rPr>
              <a:t>بازسازی روابط مشتریان</a:t>
            </a:r>
          </a:p>
          <a:p>
            <a:pPr algn="r" rtl="1">
              <a:buFont typeface="Wingdings" pitchFamily="2" charset="2"/>
              <a:buChar char="ü"/>
            </a:pPr>
            <a:r>
              <a:rPr lang="fa-IR" b="1" dirty="0" smtClean="0">
                <a:solidFill>
                  <a:schemeClr val="bg1"/>
                </a:solidFill>
              </a:rPr>
              <a:t>مدیریت ارتباط فراگیر</a:t>
            </a:r>
          </a:p>
          <a:p>
            <a:pPr algn="r" rtl="1">
              <a:buFont typeface="Wingdings" pitchFamily="2" charset="2"/>
              <a:buChar char="ü"/>
            </a:pPr>
            <a:r>
              <a:rPr lang="fa-IR" b="1" dirty="0" smtClean="0">
                <a:solidFill>
                  <a:schemeClr val="bg1"/>
                </a:solidFill>
              </a:rPr>
              <a:t>مدیریت حفظ مشتریان کلیدی</a:t>
            </a:r>
          </a:p>
          <a:p>
            <a:pPr algn="r" rtl="1">
              <a:buFont typeface="Wingdings" pitchFamily="2" charset="2"/>
              <a:buChar char="ü"/>
            </a:pPr>
            <a:r>
              <a:rPr lang="fa-IR" b="1" dirty="0" smtClean="0">
                <a:solidFill>
                  <a:schemeClr val="bg1"/>
                </a:solidFill>
              </a:rPr>
              <a:t>همدلی،بازاریابی عاطفی وهوش هیجانی در بازاریابی</a:t>
            </a:r>
          </a:p>
          <a:p>
            <a:pPr algn="r" rtl="1">
              <a:buFont typeface="Wingdings" pitchFamily="2" charset="2"/>
              <a:buChar char="ü"/>
            </a:pPr>
            <a:r>
              <a:rPr lang="fa-IR" b="1" dirty="0" smtClean="0">
                <a:solidFill>
                  <a:schemeClr val="bg1"/>
                </a:solidFill>
              </a:rPr>
              <a:t>مشتری مداری وبازارگرائی همگانی</a:t>
            </a:r>
          </a:p>
          <a:p>
            <a:pPr algn="r" rtl="1">
              <a:buFont typeface="Wingdings" pitchFamily="2" charset="2"/>
              <a:buChar char="ü"/>
            </a:pPr>
            <a:r>
              <a:rPr lang="fa-IR" b="1" dirty="0" smtClean="0">
                <a:solidFill>
                  <a:schemeClr val="bg1"/>
                </a:solidFill>
              </a:rPr>
              <a:t>نظام بازخورد مشتریان</a:t>
            </a:r>
          </a:p>
          <a:p>
            <a:pPr algn="r" rtl="1">
              <a:buFont typeface="Wingdings" pitchFamily="2" charset="2"/>
              <a:buChar char="ü"/>
            </a:pPr>
            <a:r>
              <a:rPr lang="fa-IR" b="1" dirty="0" smtClean="0">
                <a:solidFill>
                  <a:schemeClr val="bg1"/>
                </a:solidFill>
              </a:rPr>
              <a:t>همایش ها وگردهمائی های گوناگون</a:t>
            </a:r>
          </a:p>
        </p:txBody>
      </p:sp>
      <p:sp>
        <p:nvSpPr>
          <p:cNvPr id="4" name="Footer Placeholder 3"/>
          <p:cNvSpPr>
            <a:spLocks noGrp="1"/>
          </p:cNvSpPr>
          <p:nvPr>
            <p:ph type="ftr" sz="quarter" idx="11"/>
          </p:nvPr>
        </p:nvSpPr>
        <p:spPr/>
        <p:txBody>
          <a:bodyPr/>
          <a:lstStyle/>
          <a:p>
            <a:r>
              <a:rPr lang="en-US" smtClean="0">
                <a:solidFill>
                  <a:schemeClr val="bg1"/>
                </a:solidFill>
              </a:rPr>
              <a:t>www.drroosta.com</a:t>
            </a:r>
            <a:endParaRPr lang="en-US">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3"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20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9" presetClass="entr" presetSubtype="0" accel="10000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500" fill="hold"/>
                                        <p:tgtEl>
                                          <p:spTgt spid="3">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0" dur="500" fill="hold"/>
                                        <p:tgtEl>
                                          <p:spTgt spid="3">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1" dur="500" fill="hold"/>
                                        <p:tgtEl>
                                          <p:spTgt spid="3">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5"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p:cTn id="4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46" dur="1000" fill="hold"/>
                                        <p:tgtEl>
                                          <p:spTgt spid="3">
                                            <p:txEl>
                                              <p:pRg st="7" end="7"/>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additive="base">
                                        <p:cTn id="5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562600"/>
          </a:xfrm>
        </p:spPr>
        <p:txBody>
          <a:bodyPr/>
          <a:lstStyle/>
          <a:p>
            <a:pPr algn="r" rtl="1">
              <a:buFont typeface="Wingdings" pitchFamily="2" charset="2"/>
              <a:buChar char="ü"/>
            </a:pPr>
            <a:r>
              <a:rPr lang="fa-IR" b="1" dirty="0" smtClean="0">
                <a:solidFill>
                  <a:schemeClr val="bg1"/>
                </a:solidFill>
              </a:rPr>
              <a:t>تسهیلات وشرایط ویژه برای مشتریان وفادار وکلیدی</a:t>
            </a:r>
          </a:p>
          <a:p>
            <a:pPr algn="r" rtl="1">
              <a:buFont typeface="Wingdings" pitchFamily="2" charset="2"/>
              <a:buChar char="ü"/>
            </a:pPr>
            <a:r>
              <a:rPr lang="fa-IR" b="1" dirty="0" smtClean="0">
                <a:solidFill>
                  <a:schemeClr val="bg1"/>
                </a:solidFill>
              </a:rPr>
              <a:t>مدیریت رسیدگی به شکایات</a:t>
            </a:r>
          </a:p>
          <a:p>
            <a:pPr algn="r" rtl="1">
              <a:buFont typeface="Wingdings" pitchFamily="2" charset="2"/>
              <a:buChar char="ü"/>
            </a:pPr>
            <a:r>
              <a:rPr lang="fa-IR" b="1" dirty="0" smtClean="0">
                <a:solidFill>
                  <a:schemeClr val="bg1"/>
                </a:solidFill>
              </a:rPr>
              <a:t>انجمن وباشگاه مشتریان </a:t>
            </a:r>
          </a:p>
          <a:p>
            <a:pPr algn="r" rtl="1">
              <a:buFont typeface="Wingdings" pitchFamily="2" charset="2"/>
              <a:buChar char="ü"/>
            </a:pPr>
            <a:r>
              <a:rPr lang="fa-IR" b="1" dirty="0" smtClean="0">
                <a:solidFill>
                  <a:schemeClr val="bg1"/>
                </a:solidFill>
              </a:rPr>
              <a:t>استفاده از فن آوریهای نوین</a:t>
            </a:r>
          </a:p>
          <a:p>
            <a:pPr algn="r" rtl="1">
              <a:buFont typeface="Wingdings" pitchFamily="2" charset="2"/>
              <a:buChar char="ü"/>
            </a:pPr>
            <a:r>
              <a:rPr lang="fa-IR" b="1" dirty="0" smtClean="0">
                <a:solidFill>
                  <a:schemeClr val="bg1"/>
                </a:solidFill>
              </a:rPr>
              <a:t>ابتکار،نوآوری،خلاقیت در بهبود خدمات مشتریان</a:t>
            </a:r>
          </a:p>
          <a:p>
            <a:pPr algn="r" rtl="1"/>
            <a:r>
              <a:rPr lang="fa-IR" b="1" dirty="0" smtClean="0">
                <a:solidFill>
                  <a:schemeClr val="bg1"/>
                </a:solidFill>
              </a:rPr>
              <a:t>حداقل 5 روش بهبود فرایند بازپروری واصلاح شکایات را بنویسید.</a:t>
            </a:r>
          </a:p>
          <a:p>
            <a:pPr algn="r" rtl="1"/>
            <a:r>
              <a:rPr lang="fa-IR" b="1" dirty="0" smtClean="0">
                <a:solidFill>
                  <a:schemeClr val="bg1"/>
                </a:solidFill>
              </a:rPr>
              <a:t>حداقل 5 روش برای جلوگیری از ریزش مشتریان بنویسید.</a:t>
            </a:r>
            <a:endParaRPr lang="en-US" b="1" dirty="0" smtClean="0">
              <a:solidFill>
                <a:schemeClr val="bg1"/>
              </a:solidFill>
            </a:endParaRPr>
          </a:p>
          <a:p>
            <a:pPr algn="r" rtl="1">
              <a:buNone/>
            </a:pPr>
            <a:endParaRPr lang="en-US" dirty="0">
              <a:solidFill>
                <a:schemeClr val="bg1"/>
              </a:solidFill>
            </a:endParaRPr>
          </a:p>
        </p:txBody>
      </p:sp>
      <p:sp>
        <p:nvSpPr>
          <p:cNvPr id="4" name="Footer Placeholder 3"/>
          <p:cNvSpPr>
            <a:spLocks noGrp="1"/>
          </p:cNvSpPr>
          <p:nvPr>
            <p:ph type="ftr" sz="quarter" idx="11"/>
          </p:nvPr>
        </p:nvSpPr>
        <p:spPr/>
        <p:txBody>
          <a:bodyPr/>
          <a:lstStyle/>
          <a:p>
            <a:r>
              <a:rPr lang="en-US" smtClean="0">
                <a:solidFill>
                  <a:schemeClr val="bg1"/>
                </a:solidFill>
              </a:rPr>
              <a:t>www.drroosta.com</a:t>
            </a:r>
            <a:endParaRPr lang="en-US">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5"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anim calcmode="lin" valueType="num">
                                      <p:cBhvr>
                                        <p:cTn id="18"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19"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0"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1" fill="hold">
                      <p:stCondLst>
                        <p:cond delay="indefinite"/>
                      </p:stCondLst>
                      <p:childTnLst>
                        <p:par>
                          <p:cTn id="22" fill="hold">
                            <p:stCondLst>
                              <p:cond delay="0"/>
                            </p:stCondLst>
                            <p:childTnLst>
                              <p:par>
                                <p:cTn id="23" presetID="50" presetClass="entr" presetSubtype="0" decel="10000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6"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0" presetClass="entr" presetSubtype="0" decel="10000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33"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0" presetClass="entr" presetSubtype="0" decel="10000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40"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1" dur="1000"/>
                                        <p:tgtEl>
                                          <p:spTgt spid="3">
                                            <p:txEl>
                                              <p:pRg st="5" end="5"/>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5" presetClass="entr" presetSubtype="0" fill="hold" nodeType="click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2000"/>
                                        <p:tgtEl>
                                          <p:spTgt spid="3">
                                            <p:txEl>
                                              <p:pRg st="6" end="6"/>
                                            </p:txEl>
                                          </p:spTgt>
                                        </p:tgtEl>
                                      </p:cBhvr>
                                    </p:animEffect>
                                    <p:anim calcmode="lin" valueType="num">
                                      <p:cBhvr>
                                        <p:cTn id="47" dur="2000" fill="hold"/>
                                        <p:tgtEl>
                                          <p:spTgt spid="3">
                                            <p:txEl>
                                              <p:pRg st="6" end="6"/>
                                            </p:txEl>
                                          </p:spTgt>
                                        </p:tgtEl>
                                        <p:attrNameLst>
                                          <p:attrName>style.rotation</p:attrName>
                                        </p:attrNameLst>
                                      </p:cBhvr>
                                      <p:tavLst>
                                        <p:tav tm="0">
                                          <p:val>
                                            <p:fltVal val="720"/>
                                          </p:val>
                                        </p:tav>
                                        <p:tav tm="100000">
                                          <p:val>
                                            <p:fltVal val="0"/>
                                          </p:val>
                                        </p:tav>
                                      </p:tavLst>
                                    </p:anim>
                                    <p:anim calcmode="lin" valueType="num">
                                      <p:cBhvr>
                                        <p:cTn id="48" dur="2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2000" fill="hold"/>
                                        <p:tgtEl>
                                          <p:spTgt spid="3">
                                            <p:txEl>
                                              <p:pRg st="6" end="6"/>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1"/>
            <a:ext cx="8229600" cy="5029200"/>
          </a:xfrm>
        </p:spPr>
        <p:txBody>
          <a:bodyPr rtlCol="0">
            <a:normAutofit/>
          </a:bodyPr>
          <a:lstStyle/>
          <a:p>
            <a:pPr algn="ctr" rtl="1" eaLnBrk="1" fontAlgn="auto" hangingPunct="1">
              <a:spcAft>
                <a:spcPts val="0"/>
              </a:spcAft>
              <a:buFont typeface="Arial" pitchFamily="34" charset="0"/>
              <a:buNone/>
              <a:defRPr/>
            </a:pPr>
            <a:r>
              <a:rPr lang="fa-IR" sz="6000" dirty="0" smtClean="0">
                <a:solidFill>
                  <a:schemeClr val="bg1"/>
                </a:solidFill>
                <a:effectLst>
                  <a:glow rad="139700">
                    <a:schemeClr val="accent5">
                      <a:satMod val="175000"/>
                      <a:alpha val="40000"/>
                    </a:schemeClr>
                  </a:glow>
                </a:effectLst>
                <a:cs typeface="B Nazanin" pitchFamily="2" charset="-78"/>
              </a:rPr>
              <a:t>همیشه سکوت</a:t>
            </a:r>
          </a:p>
          <a:p>
            <a:pPr algn="ctr" rtl="1" eaLnBrk="1" fontAlgn="auto" hangingPunct="1">
              <a:spcAft>
                <a:spcPts val="0"/>
              </a:spcAft>
              <a:buFont typeface="Arial" pitchFamily="34" charset="0"/>
              <a:buNone/>
              <a:defRPr/>
            </a:pPr>
            <a:r>
              <a:rPr lang="fa-IR" sz="6000" dirty="0" smtClean="0">
                <a:solidFill>
                  <a:schemeClr val="bg1"/>
                </a:solidFill>
                <a:effectLst>
                  <a:glow rad="139700">
                    <a:schemeClr val="accent5">
                      <a:satMod val="175000"/>
                      <a:alpha val="40000"/>
                    </a:schemeClr>
                  </a:glow>
                </a:effectLst>
                <a:cs typeface="B Nazanin" pitchFamily="2" charset="-78"/>
              </a:rPr>
              <a:t> علامت «</a:t>
            </a:r>
            <a:r>
              <a:rPr lang="fa-IR" sz="6000" dirty="0" smtClean="0">
                <a:solidFill>
                  <a:schemeClr val="bg1"/>
                </a:solidFill>
                <a:effectLst>
                  <a:glow rad="101600">
                    <a:schemeClr val="accent2">
                      <a:satMod val="175000"/>
                      <a:alpha val="40000"/>
                    </a:schemeClr>
                  </a:glow>
                </a:effectLst>
                <a:cs typeface="B Nazanin" pitchFamily="2" charset="-78"/>
              </a:rPr>
              <a:t>رضایت</a:t>
            </a:r>
            <a:r>
              <a:rPr lang="fa-IR" sz="6000" dirty="0" smtClean="0">
                <a:solidFill>
                  <a:schemeClr val="bg1"/>
                </a:solidFill>
                <a:effectLst>
                  <a:glow rad="139700">
                    <a:schemeClr val="accent5">
                      <a:satMod val="175000"/>
                      <a:alpha val="40000"/>
                    </a:schemeClr>
                  </a:glow>
                </a:effectLst>
                <a:cs typeface="B Nazanin" pitchFamily="2" charset="-78"/>
              </a:rPr>
              <a:t> »نیست</a:t>
            </a:r>
          </a:p>
          <a:p>
            <a:pPr algn="ctr" rtl="1" eaLnBrk="1" fontAlgn="auto" hangingPunct="1">
              <a:spcAft>
                <a:spcPts val="0"/>
              </a:spcAft>
              <a:buFont typeface="Arial" pitchFamily="34" charset="0"/>
              <a:buNone/>
              <a:defRPr/>
            </a:pPr>
            <a:r>
              <a:rPr lang="fa-IR" sz="6000" dirty="0" smtClean="0">
                <a:solidFill>
                  <a:schemeClr val="bg1"/>
                </a:solidFill>
                <a:effectLst>
                  <a:glow rad="139700">
                    <a:schemeClr val="accent5">
                      <a:satMod val="175000"/>
                      <a:alpha val="40000"/>
                    </a:schemeClr>
                  </a:glow>
                </a:effectLst>
                <a:cs typeface="B Nazanin" pitchFamily="2" charset="-78"/>
              </a:rPr>
              <a:t>بلکه نشانه </a:t>
            </a:r>
            <a:r>
              <a:rPr lang="fa-IR" sz="6000" dirty="0" smtClean="0">
                <a:solidFill>
                  <a:schemeClr val="bg1"/>
                </a:solidFill>
                <a:effectLst>
                  <a:glow rad="139700">
                    <a:schemeClr val="accent2">
                      <a:satMod val="175000"/>
                      <a:alpha val="40000"/>
                    </a:schemeClr>
                  </a:glow>
                </a:effectLst>
                <a:cs typeface="B Nazanin" pitchFamily="2" charset="-78"/>
              </a:rPr>
              <a:t>نارضایتی</a:t>
            </a:r>
            <a:r>
              <a:rPr lang="fa-IR" sz="6000" dirty="0" smtClean="0">
                <a:solidFill>
                  <a:schemeClr val="bg1"/>
                </a:solidFill>
                <a:effectLst>
                  <a:glow rad="139700">
                    <a:schemeClr val="accent5">
                      <a:satMod val="175000"/>
                      <a:alpha val="40000"/>
                    </a:schemeClr>
                  </a:glow>
                </a:effectLst>
                <a:cs typeface="B Nazanin" pitchFamily="2" charset="-78"/>
              </a:rPr>
              <a:t> وشکایت است</a:t>
            </a:r>
            <a:endParaRPr lang="en-US" sz="6000" dirty="0">
              <a:solidFill>
                <a:schemeClr val="bg1"/>
              </a:solidFill>
              <a:effectLst>
                <a:glow rad="139700">
                  <a:schemeClr val="accent5">
                    <a:satMod val="175000"/>
                    <a:alpha val="40000"/>
                  </a:schemeClr>
                </a:glow>
              </a:effectLst>
              <a:cs typeface="B Nazanin" pitchFamily="2" charset="-78"/>
            </a:endParaRPr>
          </a:p>
        </p:txBody>
      </p:sp>
      <p:sp>
        <p:nvSpPr>
          <p:cNvPr id="4" name="Slide Number Placeholder 3"/>
          <p:cNvSpPr>
            <a:spLocks noGrp="1"/>
          </p:cNvSpPr>
          <p:nvPr>
            <p:ph type="sldNum" sz="quarter" idx="12"/>
          </p:nvPr>
        </p:nvSpPr>
        <p:spPr/>
        <p:txBody>
          <a:bodyPr/>
          <a:lstStyle/>
          <a:p>
            <a:pPr>
              <a:defRPr/>
            </a:pPr>
            <a:fld id="{DB8565CA-3A1B-46B7-ACDF-129BAC1C2FF1}" type="slidenum">
              <a:rPr lang="en-US" smtClean="0">
                <a:cs typeface="B Nazanin" pitchFamily="2" charset="-78"/>
              </a:rPr>
              <a:pPr>
                <a:defRPr/>
              </a:pPr>
              <a:t>3</a:t>
            </a:fld>
            <a:endParaRPr lang="en-US">
              <a:cs typeface="B Nazanin" pitchFamily="2" charset="-78"/>
            </a:endParaRPr>
          </a:p>
        </p:txBody>
      </p:sp>
      <p:sp>
        <p:nvSpPr>
          <p:cNvPr id="5" name="Footer Placeholder 4"/>
          <p:cNvSpPr>
            <a:spLocks noGrp="1"/>
          </p:cNvSpPr>
          <p:nvPr>
            <p:ph type="ftr" sz="quarter" idx="11"/>
          </p:nvPr>
        </p:nvSpPr>
        <p:spPr/>
        <p:txBody>
          <a:bodyPr/>
          <a:lstStyle/>
          <a:p>
            <a:pPr>
              <a:defRPr/>
            </a:pPr>
            <a:r>
              <a:rPr lang="en-US" smtClean="0"/>
              <a:t>www.drroosta.com</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a:solidFill>
            <a:srgbClr val="FFFF00"/>
          </a:solidFill>
        </p:spPr>
        <p:txBody>
          <a:bodyPr>
            <a:normAutofit/>
          </a:bodyPr>
          <a:lstStyle/>
          <a:p>
            <a:r>
              <a:rPr lang="fa-IR" b="1" dirty="0" smtClean="0">
                <a:effectLst>
                  <a:glow rad="228600">
                    <a:schemeClr val="accent5">
                      <a:satMod val="175000"/>
                      <a:alpha val="40000"/>
                    </a:schemeClr>
                  </a:glow>
                </a:effectLst>
              </a:rPr>
              <a:t>چگونه</a:t>
            </a:r>
            <a:r>
              <a:rPr lang="fa-IR" b="1" dirty="0" smtClean="0">
                <a:solidFill>
                  <a:schemeClr val="bg1"/>
                </a:solidFill>
                <a:effectLst>
                  <a:glow rad="228600">
                    <a:schemeClr val="accent5">
                      <a:satMod val="175000"/>
                      <a:alpha val="40000"/>
                    </a:schemeClr>
                  </a:glow>
                </a:effectLst>
              </a:rPr>
              <a:t> </a:t>
            </a:r>
            <a:r>
              <a:rPr lang="fa-IR" b="1" dirty="0" smtClean="0">
                <a:effectLst>
                  <a:glow rad="228600">
                    <a:schemeClr val="accent5">
                      <a:satMod val="175000"/>
                      <a:alpha val="40000"/>
                    </a:schemeClr>
                  </a:glow>
                </a:effectLst>
              </a:rPr>
              <a:t>مشتریان خاموش، شاکی خواهند شد؟</a:t>
            </a:r>
            <a:endParaRPr lang="en-US" b="1" dirty="0">
              <a:effectLst>
                <a:glow rad="228600">
                  <a:schemeClr val="accent5">
                    <a:satMod val="175000"/>
                    <a:alpha val="40000"/>
                  </a:schemeClr>
                </a:glow>
              </a:effectLst>
            </a:endParaRPr>
          </a:p>
        </p:txBody>
      </p:sp>
      <p:sp>
        <p:nvSpPr>
          <p:cNvPr id="3" name="Content Placeholder 2"/>
          <p:cNvSpPr>
            <a:spLocks noGrp="1"/>
          </p:cNvSpPr>
          <p:nvPr>
            <p:ph idx="1"/>
          </p:nvPr>
        </p:nvSpPr>
        <p:spPr>
          <a:xfrm>
            <a:off x="457200" y="1752600"/>
            <a:ext cx="8229600" cy="3962399"/>
          </a:xfrm>
        </p:spPr>
        <p:txBody>
          <a:bodyPr>
            <a:normAutofit/>
          </a:bodyPr>
          <a:lstStyle/>
          <a:p>
            <a:pPr algn="r" rtl="1"/>
            <a:endParaRPr lang="fa-IR" sz="3600" b="1" dirty="0" smtClean="0">
              <a:solidFill>
                <a:schemeClr val="bg1"/>
              </a:solidFill>
            </a:endParaRPr>
          </a:p>
          <a:p>
            <a:pPr algn="r" rtl="1"/>
            <a:r>
              <a:rPr lang="fa-IR" sz="3600" b="1" dirty="0" smtClean="0">
                <a:solidFill>
                  <a:schemeClr val="bg1"/>
                </a:solidFill>
              </a:rPr>
              <a:t>نگرش مثبت بنگاه ها نسبت به شکایت وانتقاد وسازنده بودن آنها</a:t>
            </a:r>
          </a:p>
          <a:p>
            <a:pPr algn="r" rtl="1"/>
            <a:r>
              <a:rPr lang="fa-IR" sz="3600" b="1" dirty="0" smtClean="0">
                <a:solidFill>
                  <a:schemeClr val="bg1"/>
                </a:solidFill>
              </a:rPr>
              <a:t>شرایط و آمادگی برای جبران خسارت وناراحتی ها</a:t>
            </a:r>
          </a:p>
          <a:p>
            <a:pPr algn="r" rtl="1"/>
            <a:r>
              <a:rPr lang="fa-IR" sz="3600" b="1" dirty="0" smtClean="0">
                <a:solidFill>
                  <a:schemeClr val="bg1"/>
                </a:solidFill>
              </a:rPr>
              <a:t>معرفی نتایج وآثار و تجربیات مربوطه</a:t>
            </a:r>
            <a:endParaRPr lang="en-US" sz="3600" b="1" dirty="0">
              <a:solidFill>
                <a:schemeClr val="bg1"/>
              </a:solidFill>
            </a:endParaRPr>
          </a:p>
        </p:txBody>
      </p:sp>
      <p:sp>
        <p:nvSpPr>
          <p:cNvPr id="4" name="Footer Placeholder 3"/>
          <p:cNvSpPr>
            <a:spLocks noGrp="1"/>
          </p:cNvSpPr>
          <p:nvPr>
            <p:ph type="ftr" sz="quarter" idx="11"/>
          </p:nvPr>
        </p:nvSpPr>
        <p:spPr/>
        <p:txBody>
          <a:bodyPr/>
          <a:lstStyle/>
          <a:p>
            <a:r>
              <a:rPr lang="en-US" dirty="0" smtClean="0">
                <a:solidFill>
                  <a:schemeClr val="bg1"/>
                </a:solidFill>
              </a:rPr>
              <a:t>www.drroosta.com</a:t>
            </a:r>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0" presetClass="entr" presetSubtype="0" decel="10000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5"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solidFill>
            <a:srgbClr val="FFFF00"/>
          </a:solidFill>
        </p:spPr>
        <p:txBody>
          <a:bodyPr rtlCol="0">
            <a:normAutofit/>
          </a:bodyPr>
          <a:lstStyle/>
          <a:p>
            <a:pPr eaLnBrk="1" fontAlgn="auto" hangingPunct="1">
              <a:spcAft>
                <a:spcPts val="0"/>
              </a:spcAft>
              <a:defRPr/>
            </a:pPr>
            <a:r>
              <a:rPr lang="fa-IR" b="1" dirty="0" smtClean="0">
                <a:effectLst>
                  <a:glow rad="63500">
                    <a:schemeClr val="accent5">
                      <a:satMod val="175000"/>
                      <a:alpha val="40000"/>
                    </a:schemeClr>
                  </a:glow>
                </a:effectLst>
                <a:cs typeface="+mn-cs"/>
              </a:rPr>
              <a:t>ده فرمان مدیریت سکوت مشتری:</a:t>
            </a:r>
            <a:endParaRPr lang="en-US" b="1" dirty="0">
              <a:effectLst>
                <a:glow rad="63500">
                  <a:schemeClr val="accent5">
                    <a:satMod val="175000"/>
                    <a:alpha val="40000"/>
                  </a:schemeClr>
                </a:glow>
              </a:effectLst>
              <a:cs typeface="+mn-cs"/>
            </a:endParaRPr>
          </a:p>
        </p:txBody>
      </p:sp>
      <p:sp>
        <p:nvSpPr>
          <p:cNvPr id="3" name="Content Placeholder 2"/>
          <p:cNvSpPr>
            <a:spLocks noGrp="1"/>
          </p:cNvSpPr>
          <p:nvPr>
            <p:ph idx="1"/>
          </p:nvPr>
        </p:nvSpPr>
        <p:spPr/>
        <p:txBody>
          <a:bodyPr/>
          <a:lstStyle/>
          <a:p>
            <a:pPr algn="r" rtl="1" eaLnBrk="1" hangingPunct="1">
              <a:buFont typeface="Arial" charset="0"/>
              <a:buNone/>
            </a:pPr>
            <a:r>
              <a:rPr lang="fa-IR" sz="4000" b="1" dirty="0" smtClean="0">
                <a:solidFill>
                  <a:schemeClr val="bg1"/>
                </a:solidFill>
              </a:rPr>
              <a:t>1- خودسازی وخودباوری را جدی بگیرید و مراقب آفت های مدیریت خود باشید.</a:t>
            </a:r>
          </a:p>
          <a:p>
            <a:pPr algn="r" rtl="1" eaLnBrk="1" hangingPunct="1">
              <a:buFont typeface="Arial" charset="0"/>
              <a:buNone/>
            </a:pPr>
            <a:endParaRPr lang="fa-IR" sz="4000" b="1" dirty="0" smtClean="0">
              <a:solidFill>
                <a:schemeClr val="bg1"/>
              </a:solidFill>
            </a:endParaRPr>
          </a:p>
          <a:p>
            <a:pPr algn="r" rtl="1" eaLnBrk="1" hangingPunct="1">
              <a:buFont typeface="Arial" charset="0"/>
              <a:buNone/>
            </a:pPr>
            <a:r>
              <a:rPr lang="fa-IR" sz="4000" b="1" dirty="0" smtClean="0">
                <a:solidFill>
                  <a:schemeClr val="bg1"/>
                </a:solidFill>
              </a:rPr>
              <a:t>2- به رضایت مشتریان وعدم رضایت آنها حساس باشید وآنهارا بشناسید.</a:t>
            </a:r>
          </a:p>
        </p:txBody>
      </p:sp>
      <p:sp>
        <p:nvSpPr>
          <p:cNvPr id="4" name="Slide Number Placeholder 3"/>
          <p:cNvSpPr>
            <a:spLocks noGrp="1"/>
          </p:cNvSpPr>
          <p:nvPr>
            <p:ph type="sldNum" sz="quarter" idx="12"/>
          </p:nvPr>
        </p:nvSpPr>
        <p:spPr/>
        <p:txBody>
          <a:bodyPr/>
          <a:lstStyle/>
          <a:p>
            <a:pPr>
              <a:defRPr/>
            </a:pPr>
            <a:fld id="{24E0327C-9EAE-451F-A2E6-774CB605284D}" type="slidenum">
              <a:rPr lang="en-US" smtClean="0">
                <a:cs typeface="B Nazanin" pitchFamily="2" charset="-78"/>
              </a:rPr>
              <a:pPr>
                <a:defRPr/>
              </a:pPr>
              <a:t>31</a:t>
            </a:fld>
            <a:endParaRPr lang="en-US">
              <a:cs typeface="B Nazanin" pitchFamily="2" charset="-78"/>
            </a:endParaRPr>
          </a:p>
        </p:txBody>
      </p:sp>
      <p:sp>
        <p:nvSpPr>
          <p:cNvPr id="5" name="Footer Placeholder 4"/>
          <p:cNvSpPr>
            <a:spLocks noGrp="1"/>
          </p:cNvSpPr>
          <p:nvPr>
            <p:ph type="ftr" sz="quarter" idx="11"/>
          </p:nvPr>
        </p:nvSpPr>
        <p:spPr/>
        <p:txBody>
          <a:bodyPr/>
          <a:lstStyle/>
          <a:p>
            <a:pPr>
              <a:defRPr/>
            </a:pPr>
            <a:r>
              <a:rPr lang="en-US" smtClean="0"/>
              <a:t>www.drroosta.com</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lgn="r" rtl="1" eaLnBrk="1" hangingPunct="1">
              <a:buFont typeface="Arial" charset="0"/>
              <a:buNone/>
            </a:pPr>
            <a:r>
              <a:rPr lang="fa-IR" sz="4000" b="1" dirty="0" smtClean="0">
                <a:solidFill>
                  <a:schemeClr val="bg1"/>
                </a:solidFill>
              </a:rPr>
              <a:t>3- به همان اندازه که به مدیریت شکایت مشتریان توجه می کنید به مدیریت  سکوت مشتریان توجه کنید.</a:t>
            </a:r>
          </a:p>
          <a:p>
            <a:pPr algn="r" rtl="1" eaLnBrk="1" hangingPunct="1">
              <a:buFont typeface="Arial" charset="0"/>
              <a:buNone/>
            </a:pPr>
            <a:endParaRPr lang="fa-IR" sz="4000" b="1" dirty="0" smtClean="0">
              <a:solidFill>
                <a:schemeClr val="bg1"/>
              </a:solidFill>
            </a:endParaRPr>
          </a:p>
          <a:p>
            <a:pPr algn="r" rtl="1" eaLnBrk="1" hangingPunct="1">
              <a:buFont typeface="Arial" charset="0"/>
              <a:buNone/>
            </a:pPr>
            <a:r>
              <a:rPr lang="fa-IR" sz="4000" b="1" dirty="0" smtClean="0">
                <a:solidFill>
                  <a:schemeClr val="bg1"/>
                </a:solidFill>
              </a:rPr>
              <a:t>4- مدیریت بازارداری را بعنوان کم هزینه ترین رکن بازاریابی نوین وارزشمندترین وظیفه بشناسید واجرا کنید.</a:t>
            </a:r>
          </a:p>
          <a:p>
            <a:pPr algn="r" rtl="1" eaLnBrk="1" hangingPunct="1">
              <a:buFont typeface="Arial" charset="0"/>
              <a:buNone/>
            </a:pPr>
            <a:endParaRPr lang="en-US" sz="4000" b="1" dirty="0" smtClean="0">
              <a:solidFill>
                <a:schemeClr val="bg1"/>
              </a:solidFill>
            </a:endParaRPr>
          </a:p>
          <a:p>
            <a:pPr algn="r" rtl="1" eaLnBrk="1" hangingPunct="1">
              <a:buFont typeface="Arial" charset="0"/>
              <a:buNone/>
            </a:pPr>
            <a:endParaRPr lang="en-US" sz="4000" b="1" dirty="0" smtClean="0"/>
          </a:p>
        </p:txBody>
      </p:sp>
      <p:sp>
        <p:nvSpPr>
          <p:cNvPr id="4" name="Slide Number Placeholder 3"/>
          <p:cNvSpPr>
            <a:spLocks noGrp="1"/>
          </p:cNvSpPr>
          <p:nvPr>
            <p:ph type="sldNum" sz="quarter" idx="12"/>
          </p:nvPr>
        </p:nvSpPr>
        <p:spPr/>
        <p:txBody>
          <a:bodyPr/>
          <a:lstStyle/>
          <a:p>
            <a:pPr>
              <a:defRPr/>
            </a:pPr>
            <a:fld id="{2BBAEC92-3978-4427-8EE4-F301530B85E8}" type="slidenum">
              <a:rPr lang="en-US" smtClean="0">
                <a:cs typeface="B Nazanin" pitchFamily="2" charset="-78"/>
              </a:rPr>
              <a:pPr>
                <a:defRPr/>
              </a:pPr>
              <a:t>32</a:t>
            </a:fld>
            <a:endParaRPr lang="en-US">
              <a:cs typeface="B Nazanin" pitchFamily="2" charset="-78"/>
            </a:endParaRPr>
          </a:p>
        </p:txBody>
      </p:sp>
      <p:sp>
        <p:nvSpPr>
          <p:cNvPr id="5" name="Footer Placeholder 4"/>
          <p:cNvSpPr>
            <a:spLocks noGrp="1"/>
          </p:cNvSpPr>
          <p:nvPr>
            <p:ph type="ftr" sz="quarter" idx="11"/>
          </p:nvPr>
        </p:nvSpPr>
        <p:spPr/>
        <p:txBody>
          <a:bodyPr/>
          <a:lstStyle/>
          <a:p>
            <a:pPr>
              <a:defRPr/>
            </a:pPr>
            <a:r>
              <a:rPr lang="en-US" smtClean="0"/>
              <a:t>www.drroosta.com</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algn="r" rtl="1" eaLnBrk="1" hangingPunct="1">
              <a:buFont typeface="Arial" charset="0"/>
              <a:buNone/>
            </a:pPr>
            <a:endParaRPr lang="fa-IR" sz="4000" b="1" dirty="0" smtClean="0">
              <a:solidFill>
                <a:schemeClr val="bg1"/>
              </a:solidFill>
            </a:endParaRPr>
          </a:p>
          <a:p>
            <a:pPr algn="r" rtl="1" eaLnBrk="1" hangingPunct="1">
              <a:buFont typeface="Arial" charset="0"/>
              <a:buNone/>
            </a:pPr>
            <a:r>
              <a:rPr lang="fa-IR" sz="4000" b="1" dirty="0" smtClean="0">
                <a:solidFill>
                  <a:schemeClr val="bg1"/>
                </a:solidFill>
              </a:rPr>
              <a:t>5- فرهنگ مشتری مداری وبازارگرائی همگانی را تقویت وترویج کنید.</a:t>
            </a:r>
          </a:p>
          <a:p>
            <a:pPr algn="r" rtl="1" eaLnBrk="1" hangingPunct="1">
              <a:buFont typeface="Arial" charset="0"/>
              <a:buNone/>
            </a:pPr>
            <a:endParaRPr lang="fa-IR" sz="4000" b="1" dirty="0" smtClean="0">
              <a:solidFill>
                <a:schemeClr val="bg1"/>
              </a:solidFill>
            </a:endParaRPr>
          </a:p>
          <a:p>
            <a:pPr algn="r" rtl="1" eaLnBrk="1" hangingPunct="1">
              <a:buFont typeface="Arial" charset="0"/>
              <a:buNone/>
            </a:pPr>
            <a:r>
              <a:rPr lang="fa-IR" sz="4000" b="1" dirty="0" smtClean="0">
                <a:solidFill>
                  <a:schemeClr val="bg1"/>
                </a:solidFill>
              </a:rPr>
              <a:t>6-خدمات را ازآغاز درست انجام دهید.</a:t>
            </a:r>
          </a:p>
          <a:p>
            <a:pPr rtl="1" eaLnBrk="1" hangingPunct="1">
              <a:buFont typeface="Arial" charset="0"/>
              <a:buNone/>
            </a:pPr>
            <a:r>
              <a:rPr lang="en-US" sz="4000" b="1" dirty="0" smtClean="0">
                <a:solidFill>
                  <a:schemeClr val="bg1"/>
                </a:solidFill>
              </a:rPr>
              <a:t> DOING RIGHT THE FIRST TIME</a:t>
            </a:r>
            <a:r>
              <a:rPr lang="fa-IR" sz="4000" b="1" dirty="0" smtClean="0">
                <a:solidFill>
                  <a:schemeClr val="bg1"/>
                </a:solidFill>
              </a:rPr>
              <a:t> </a:t>
            </a:r>
            <a:endParaRPr lang="en-US" sz="4000" b="1" dirty="0" smtClean="0">
              <a:solidFill>
                <a:schemeClr val="bg1"/>
              </a:solidFill>
            </a:endParaRPr>
          </a:p>
        </p:txBody>
      </p:sp>
      <p:sp>
        <p:nvSpPr>
          <p:cNvPr id="4" name="Slide Number Placeholder 3"/>
          <p:cNvSpPr>
            <a:spLocks noGrp="1"/>
          </p:cNvSpPr>
          <p:nvPr>
            <p:ph type="sldNum" sz="quarter" idx="12"/>
          </p:nvPr>
        </p:nvSpPr>
        <p:spPr/>
        <p:txBody>
          <a:bodyPr/>
          <a:lstStyle/>
          <a:p>
            <a:pPr>
              <a:defRPr/>
            </a:pPr>
            <a:fld id="{AA7C7608-99EA-4F51-BF83-E33A5AFD8CED}" type="slidenum">
              <a:rPr lang="en-US" smtClean="0">
                <a:cs typeface="B Nazanin" pitchFamily="2" charset="-78"/>
              </a:rPr>
              <a:pPr>
                <a:defRPr/>
              </a:pPr>
              <a:t>33</a:t>
            </a:fld>
            <a:endParaRPr lang="en-US">
              <a:cs typeface="B Nazanin" pitchFamily="2" charset="-78"/>
            </a:endParaRPr>
          </a:p>
        </p:txBody>
      </p:sp>
      <p:sp>
        <p:nvSpPr>
          <p:cNvPr id="5" name="Footer Placeholder 4"/>
          <p:cNvSpPr>
            <a:spLocks noGrp="1"/>
          </p:cNvSpPr>
          <p:nvPr>
            <p:ph type="ftr" sz="quarter" idx="11"/>
          </p:nvPr>
        </p:nvSpPr>
        <p:spPr/>
        <p:txBody>
          <a:bodyPr/>
          <a:lstStyle/>
          <a:p>
            <a:pPr>
              <a:defRPr/>
            </a:pPr>
            <a:r>
              <a:rPr lang="en-US" smtClean="0"/>
              <a:t>www.drroosta.com</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algn="r" rtl="1" eaLnBrk="1" hangingPunct="1">
              <a:buFont typeface="Arial" charset="0"/>
              <a:buNone/>
            </a:pPr>
            <a:endParaRPr lang="fa-IR" sz="4000" b="1" dirty="0" smtClean="0">
              <a:solidFill>
                <a:schemeClr val="bg1"/>
              </a:solidFill>
            </a:endParaRPr>
          </a:p>
          <a:p>
            <a:pPr algn="r" rtl="1" eaLnBrk="1" hangingPunct="1">
              <a:buFont typeface="Arial" charset="0"/>
              <a:buNone/>
            </a:pPr>
            <a:r>
              <a:rPr lang="fa-IR" sz="4000" b="1" dirty="0" smtClean="0">
                <a:solidFill>
                  <a:schemeClr val="bg1"/>
                </a:solidFill>
              </a:rPr>
              <a:t>7- به عوامل انسانی ورفتاری واخلاقی توجه ویژه داشته باشید (بازاریابی ارتباطات انسانی)</a:t>
            </a:r>
          </a:p>
          <a:p>
            <a:pPr algn="r" rtl="1" eaLnBrk="1" hangingPunct="1">
              <a:buFont typeface="Arial" charset="0"/>
              <a:buNone/>
            </a:pPr>
            <a:endParaRPr lang="fa-IR" sz="4000" b="1" dirty="0" smtClean="0">
              <a:solidFill>
                <a:schemeClr val="bg1"/>
              </a:solidFill>
            </a:endParaRPr>
          </a:p>
          <a:p>
            <a:pPr algn="r" rtl="1" eaLnBrk="1" hangingPunct="1">
              <a:buFont typeface="Arial" charset="0"/>
              <a:buNone/>
            </a:pPr>
            <a:r>
              <a:rPr lang="fa-IR" sz="4000" b="1" dirty="0" smtClean="0">
                <a:solidFill>
                  <a:schemeClr val="bg1"/>
                </a:solidFill>
              </a:rPr>
              <a:t>8- تحول گرائی وتنوع طلبی مشتریان را پاسخگوباشید.</a:t>
            </a:r>
          </a:p>
        </p:txBody>
      </p:sp>
      <p:sp>
        <p:nvSpPr>
          <p:cNvPr id="4" name="Slide Number Placeholder 3"/>
          <p:cNvSpPr>
            <a:spLocks noGrp="1"/>
          </p:cNvSpPr>
          <p:nvPr>
            <p:ph type="sldNum" sz="quarter" idx="12"/>
          </p:nvPr>
        </p:nvSpPr>
        <p:spPr/>
        <p:txBody>
          <a:bodyPr/>
          <a:lstStyle/>
          <a:p>
            <a:pPr>
              <a:defRPr/>
            </a:pPr>
            <a:fld id="{4ABA34E1-B6F9-4C17-AE11-D9D8024B28A2}" type="slidenum">
              <a:rPr lang="en-US" smtClean="0">
                <a:cs typeface="B Nazanin" pitchFamily="2" charset="-78"/>
              </a:rPr>
              <a:pPr>
                <a:defRPr/>
              </a:pPr>
              <a:t>34</a:t>
            </a:fld>
            <a:endParaRPr lang="en-US">
              <a:cs typeface="B Nazanin" pitchFamily="2" charset="-78"/>
            </a:endParaRPr>
          </a:p>
        </p:txBody>
      </p:sp>
      <p:sp>
        <p:nvSpPr>
          <p:cNvPr id="5" name="Footer Placeholder 4"/>
          <p:cNvSpPr>
            <a:spLocks noGrp="1"/>
          </p:cNvSpPr>
          <p:nvPr>
            <p:ph type="ftr" sz="quarter" idx="11"/>
          </p:nvPr>
        </p:nvSpPr>
        <p:spPr/>
        <p:txBody>
          <a:bodyPr/>
          <a:lstStyle/>
          <a:p>
            <a:pPr>
              <a:defRPr/>
            </a:pPr>
            <a:r>
              <a:rPr lang="en-US" smtClean="0"/>
              <a:t>www.drroosta.com</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algn="r" rtl="1" eaLnBrk="1" hangingPunct="1">
              <a:buFont typeface="Arial" charset="0"/>
              <a:buNone/>
            </a:pPr>
            <a:r>
              <a:rPr lang="fa-IR" sz="4000" b="1" dirty="0" smtClean="0">
                <a:solidFill>
                  <a:schemeClr val="bg1"/>
                </a:solidFill>
              </a:rPr>
              <a:t>9- ازالگوها وشیوه های خلاقانه ،هوشمندانه، نوآورانه وساده برای مدیریت سکوت مشتری استفاده کنید.</a:t>
            </a:r>
          </a:p>
          <a:p>
            <a:pPr algn="r" rtl="1" eaLnBrk="1" hangingPunct="1">
              <a:buFont typeface="Arial" charset="0"/>
              <a:buNone/>
            </a:pPr>
            <a:endParaRPr lang="fa-IR" sz="4000" b="1" dirty="0" smtClean="0">
              <a:solidFill>
                <a:schemeClr val="bg1"/>
              </a:solidFill>
            </a:endParaRPr>
          </a:p>
          <a:p>
            <a:pPr algn="r" rtl="1" eaLnBrk="1" hangingPunct="1">
              <a:buFont typeface="Arial" charset="0"/>
              <a:buNone/>
            </a:pPr>
            <a:r>
              <a:rPr lang="fa-IR" sz="4000" b="1" dirty="0" smtClean="0">
                <a:solidFill>
                  <a:schemeClr val="bg1"/>
                </a:solidFill>
              </a:rPr>
              <a:t>10-حرفه ای باشید وحرفه ای بمانید وحرفه ای عمل کنید.</a:t>
            </a:r>
            <a:endParaRPr lang="en-US" sz="4000" b="1" dirty="0" smtClean="0">
              <a:solidFill>
                <a:schemeClr val="bg1"/>
              </a:solidFill>
            </a:endParaRPr>
          </a:p>
          <a:p>
            <a:pPr algn="r" rtl="1" eaLnBrk="1" hangingPunct="1">
              <a:buFont typeface="Arial" charset="0"/>
              <a:buNone/>
            </a:pPr>
            <a:endParaRPr lang="en-US" sz="4000" b="1" dirty="0" smtClean="0">
              <a:solidFill>
                <a:schemeClr val="bg1"/>
              </a:solidFill>
            </a:endParaRPr>
          </a:p>
        </p:txBody>
      </p:sp>
      <p:sp>
        <p:nvSpPr>
          <p:cNvPr id="4" name="Slide Number Placeholder 3"/>
          <p:cNvSpPr>
            <a:spLocks noGrp="1"/>
          </p:cNvSpPr>
          <p:nvPr>
            <p:ph type="sldNum" sz="quarter" idx="12"/>
          </p:nvPr>
        </p:nvSpPr>
        <p:spPr/>
        <p:txBody>
          <a:bodyPr/>
          <a:lstStyle/>
          <a:p>
            <a:pPr>
              <a:defRPr/>
            </a:pPr>
            <a:fld id="{F5B2BB5D-22B4-4313-9111-41DE0303D811}" type="slidenum">
              <a:rPr lang="en-US" smtClean="0">
                <a:cs typeface="B Nazanin" pitchFamily="2" charset="-78"/>
              </a:rPr>
              <a:pPr>
                <a:defRPr/>
              </a:pPr>
              <a:t>35</a:t>
            </a:fld>
            <a:endParaRPr lang="en-US">
              <a:cs typeface="B Nazanin" pitchFamily="2" charset="-78"/>
            </a:endParaRPr>
          </a:p>
        </p:txBody>
      </p:sp>
      <p:sp>
        <p:nvSpPr>
          <p:cNvPr id="5" name="Footer Placeholder 4"/>
          <p:cNvSpPr>
            <a:spLocks noGrp="1"/>
          </p:cNvSpPr>
          <p:nvPr>
            <p:ph type="ftr" sz="quarter" idx="11"/>
          </p:nvPr>
        </p:nvSpPr>
        <p:spPr/>
        <p:txBody>
          <a:bodyPr/>
          <a:lstStyle/>
          <a:p>
            <a:pPr>
              <a:defRPr/>
            </a:pPr>
            <a:r>
              <a:rPr lang="en-US" smtClean="0"/>
              <a:t>www.drroosta.com</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val 2"/>
          <p:cNvSpPr>
            <a:spLocks noChangeArrowheads="1"/>
          </p:cNvSpPr>
          <p:nvPr/>
        </p:nvSpPr>
        <p:spPr bwMode="auto">
          <a:xfrm>
            <a:off x="3635375" y="2492375"/>
            <a:ext cx="2016125" cy="1871663"/>
          </a:xfrm>
          <a:prstGeom prst="ellipse">
            <a:avLst/>
          </a:prstGeom>
          <a:blipFill dpi="0" rotWithShape="1">
            <a:blip r:embed="rId2"/>
            <a:srcRect/>
            <a:tile tx="0" ty="0" sx="100000" sy="100000" flip="none" algn="tl"/>
          </a:blipFill>
          <a:ln w="9525">
            <a:noFill/>
            <a:round/>
            <a:headEnd/>
            <a:tailEnd/>
          </a:ln>
        </p:spPr>
        <p:txBody>
          <a:bodyPr wrap="none" anchor="ctr"/>
          <a:lstStyle/>
          <a:p>
            <a:pPr algn="ctr"/>
            <a:r>
              <a:rPr lang="fa-IR" sz="4000" b="1">
                <a:latin typeface="Calibri" pitchFamily="34" charset="0"/>
              </a:rPr>
              <a:t>حرفه ای </a:t>
            </a:r>
            <a:endParaRPr lang="en-US" sz="4000" b="1">
              <a:latin typeface="Calibri" pitchFamily="34" charset="0"/>
            </a:endParaRPr>
          </a:p>
        </p:txBody>
      </p:sp>
      <p:sp>
        <p:nvSpPr>
          <p:cNvPr id="39939" name="Oval 3"/>
          <p:cNvSpPr>
            <a:spLocks noChangeArrowheads="1"/>
          </p:cNvSpPr>
          <p:nvPr/>
        </p:nvSpPr>
        <p:spPr bwMode="auto">
          <a:xfrm>
            <a:off x="1692275" y="4365625"/>
            <a:ext cx="2016125" cy="1871663"/>
          </a:xfrm>
          <a:prstGeom prst="ellipse">
            <a:avLst/>
          </a:prstGeom>
          <a:blipFill dpi="0" rotWithShape="1">
            <a:blip r:embed="rId2"/>
            <a:srcRect/>
            <a:tile tx="0" ty="0" sx="100000" sy="100000" flip="none" algn="tl"/>
          </a:blipFill>
          <a:ln w="9525">
            <a:noFill/>
            <a:round/>
            <a:headEnd/>
            <a:tailEnd/>
          </a:ln>
        </p:spPr>
        <p:txBody>
          <a:bodyPr wrap="none" anchor="ctr"/>
          <a:lstStyle/>
          <a:p>
            <a:pPr algn="ctr"/>
            <a:r>
              <a:rPr lang="fa-IR" sz="4000" b="1">
                <a:latin typeface="Calibri" pitchFamily="34" charset="0"/>
              </a:rPr>
              <a:t>تداوم</a:t>
            </a:r>
            <a:endParaRPr lang="en-US" sz="4000" b="1">
              <a:latin typeface="Calibri" pitchFamily="34" charset="0"/>
            </a:endParaRPr>
          </a:p>
        </p:txBody>
      </p:sp>
      <p:sp>
        <p:nvSpPr>
          <p:cNvPr id="39940" name="Oval 4"/>
          <p:cNvSpPr>
            <a:spLocks noChangeArrowheads="1"/>
          </p:cNvSpPr>
          <p:nvPr/>
        </p:nvSpPr>
        <p:spPr bwMode="auto">
          <a:xfrm>
            <a:off x="827088" y="2276475"/>
            <a:ext cx="2016125" cy="1871663"/>
          </a:xfrm>
          <a:prstGeom prst="ellipse">
            <a:avLst/>
          </a:prstGeom>
          <a:blipFill dpi="0" rotWithShape="1">
            <a:blip r:embed="rId2"/>
            <a:srcRect/>
            <a:tile tx="0" ty="0" sx="100000" sy="100000" flip="none" algn="tl"/>
          </a:blipFill>
          <a:ln w="9525">
            <a:noFill/>
            <a:round/>
            <a:headEnd/>
            <a:tailEnd/>
          </a:ln>
        </p:spPr>
        <p:txBody>
          <a:bodyPr wrap="none" anchor="ctr"/>
          <a:lstStyle/>
          <a:p>
            <a:pPr algn="ctr"/>
            <a:r>
              <a:rPr lang="fa-IR" sz="4000" b="1">
                <a:latin typeface="Calibri" pitchFamily="34" charset="0"/>
              </a:rPr>
              <a:t>تحول</a:t>
            </a:r>
            <a:endParaRPr lang="en-US" sz="4000" b="1">
              <a:latin typeface="Calibri" pitchFamily="34" charset="0"/>
            </a:endParaRPr>
          </a:p>
        </p:txBody>
      </p:sp>
      <p:sp>
        <p:nvSpPr>
          <p:cNvPr id="39941" name="Oval 5"/>
          <p:cNvSpPr>
            <a:spLocks noChangeArrowheads="1"/>
          </p:cNvSpPr>
          <p:nvPr/>
        </p:nvSpPr>
        <p:spPr bwMode="auto">
          <a:xfrm>
            <a:off x="6516688" y="2276475"/>
            <a:ext cx="2016125" cy="1871663"/>
          </a:xfrm>
          <a:prstGeom prst="ellipse">
            <a:avLst/>
          </a:prstGeom>
          <a:blipFill dpi="0" rotWithShape="1">
            <a:blip r:embed="rId2"/>
            <a:srcRect/>
            <a:tile tx="0" ty="0" sx="100000" sy="100000" flip="none" algn="tl"/>
          </a:blipFill>
          <a:ln w="9525">
            <a:noFill/>
            <a:round/>
            <a:headEnd/>
            <a:tailEnd/>
          </a:ln>
        </p:spPr>
        <p:txBody>
          <a:bodyPr wrap="none" anchor="ctr"/>
          <a:lstStyle/>
          <a:p>
            <a:pPr algn="ctr"/>
            <a:r>
              <a:rPr lang="fa-IR" sz="4000" b="1">
                <a:latin typeface="Calibri" pitchFamily="34" charset="0"/>
              </a:rPr>
              <a:t>تعهد</a:t>
            </a:r>
            <a:endParaRPr lang="en-US" sz="4000" b="1">
              <a:latin typeface="Calibri" pitchFamily="34" charset="0"/>
            </a:endParaRPr>
          </a:p>
        </p:txBody>
      </p:sp>
      <p:sp>
        <p:nvSpPr>
          <p:cNvPr id="39942" name="Oval 6"/>
          <p:cNvSpPr>
            <a:spLocks noChangeArrowheads="1"/>
          </p:cNvSpPr>
          <p:nvPr/>
        </p:nvSpPr>
        <p:spPr bwMode="auto">
          <a:xfrm>
            <a:off x="4932363" y="333375"/>
            <a:ext cx="2016125" cy="1871663"/>
          </a:xfrm>
          <a:prstGeom prst="ellipse">
            <a:avLst/>
          </a:prstGeom>
          <a:blipFill dpi="0" rotWithShape="1">
            <a:blip r:embed="rId2"/>
            <a:srcRect/>
            <a:tile tx="0" ty="0" sx="100000" sy="100000" flip="none" algn="tl"/>
          </a:blipFill>
          <a:ln w="9525">
            <a:noFill/>
            <a:round/>
            <a:headEnd/>
            <a:tailEnd/>
          </a:ln>
        </p:spPr>
        <p:txBody>
          <a:bodyPr wrap="none" anchor="ctr"/>
          <a:lstStyle/>
          <a:p>
            <a:pPr algn="ctr"/>
            <a:r>
              <a:rPr lang="fa-IR" sz="4000" b="1">
                <a:latin typeface="Calibri" pitchFamily="34" charset="0"/>
              </a:rPr>
              <a:t>توکل</a:t>
            </a:r>
            <a:endParaRPr lang="en-US" sz="4000" b="1">
              <a:latin typeface="Calibri" pitchFamily="34" charset="0"/>
            </a:endParaRPr>
          </a:p>
        </p:txBody>
      </p:sp>
      <p:sp>
        <p:nvSpPr>
          <p:cNvPr id="39943" name="Oval 7"/>
          <p:cNvSpPr>
            <a:spLocks noChangeArrowheads="1"/>
          </p:cNvSpPr>
          <p:nvPr/>
        </p:nvSpPr>
        <p:spPr bwMode="auto">
          <a:xfrm>
            <a:off x="2484438" y="188913"/>
            <a:ext cx="2016125" cy="1871662"/>
          </a:xfrm>
          <a:prstGeom prst="ellipse">
            <a:avLst/>
          </a:prstGeom>
          <a:blipFill dpi="0" rotWithShape="1">
            <a:blip r:embed="rId2"/>
            <a:srcRect/>
            <a:tile tx="0" ty="0" sx="100000" sy="100000" flip="none" algn="tl"/>
          </a:blipFill>
          <a:ln w="9525">
            <a:noFill/>
            <a:round/>
            <a:headEnd/>
            <a:tailEnd/>
          </a:ln>
        </p:spPr>
        <p:txBody>
          <a:bodyPr wrap="none" anchor="ctr"/>
          <a:lstStyle/>
          <a:p>
            <a:pPr algn="ctr"/>
            <a:r>
              <a:rPr lang="fa-IR" sz="4000" b="1">
                <a:latin typeface="Calibri" pitchFamily="34" charset="0"/>
              </a:rPr>
              <a:t>تکامل</a:t>
            </a:r>
            <a:endParaRPr lang="en-US" sz="4000" b="1">
              <a:latin typeface="Calibri" pitchFamily="34" charset="0"/>
            </a:endParaRPr>
          </a:p>
        </p:txBody>
      </p:sp>
      <p:sp>
        <p:nvSpPr>
          <p:cNvPr id="39944" name="Oval 8"/>
          <p:cNvSpPr>
            <a:spLocks noChangeArrowheads="1"/>
          </p:cNvSpPr>
          <p:nvPr/>
        </p:nvSpPr>
        <p:spPr bwMode="auto">
          <a:xfrm>
            <a:off x="3779838" y="5013325"/>
            <a:ext cx="2016125" cy="1844675"/>
          </a:xfrm>
          <a:prstGeom prst="ellipse">
            <a:avLst/>
          </a:prstGeom>
          <a:blipFill dpi="0" rotWithShape="1">
            <a:blip r:embed="rId2"/>
            <a:srcRect/>
            <a:tile tx="0" ty="0" sx="100000" sy="100000" flip="none" algn="tl"/>
          </a:blipFill>
          <a:ln w="9525">
            <a:noFill/>
            <a:round/>
            <a:headEnd/>
            <a:tailEnd/>
          </a:ln>
        </p:spPr>
        <p:txBody>
          <a:bodyPr wrap="none" anchor="ctr"/>
          <a:lstStyle/>
          <a:p>
            <a:pPr algn="ctr"/>
            <a:r>
              <a:rPr lang="fa-IR" sz="4000" b="1">
                <a:latin typeface="Calibri" pitchFamily="34" charset="0"/>
              </a:rPr>
              <a:t>تعلق</a:t>
            </a:r>
            <a:endParaRPr lang="en-US" sz="4000" b="1">
              <a:latin typeface="Calibri" pitchFamily="34" charset="0"/>
            </a:endParaRPr>
          </a:p>
        </p:txBody>
      </p:sp>
      <p:sp>
        <p:nvSpPr>
          <p:cNvPr id="39945" name="Oval 9"/>
          <p:cNvSpPr>
            <a:spLocks noChangeArrowheads="1"/>
          </p:cNvSpPr>
          <p:nvPr/>
        </p:nvSpPr>
        <p:spPr bwMode="auto">
          <a:xfrm>
            <a:off x="5795963" y="4149725"/>
            <a:ext cx="2016125" cy="1871663"/>
          </a:xfrm>
          <a:prstGeom prst="ellipse">
            <a:avLst/>
          </a:prstGeom>
          <a:blipFill dpi="0" rotWithShape="1">
            <a:blip r:embed="rId2"/>
            <a:srcRect/>
            <a:tile tx="0" ty="0" sx="100000" sy="100000" flip="none" algn="tl"/>
          </a:blipFill>
          <a:ln w="9525">
            <a:noFill/>
            <a:round/>
            <a:headEnd/>
            <a:tailEnd/>
          </a:ln>
        </p:spPr>
        <p:txBody>
          <a:bodyPr wrap="none" anchor="ctr"/>
          <a:lstStyle/>
          <a:p>
            <a:pPr algn="ctr"/>
            <a:r>
              <a:rPr lang="fa-IR" sz="4000" b="1">
                <a:latin typeface="Calibri" pitchFamily="34" charset="0"/>
              </a:rPr>
              <a:t>تخصص</a:t>
            </a:r>
            <a:endParaRPr lang="en-US" sz="4000" b="1">
              <a:latin typeface="Calibri" pitchFamily="34" charset="0"/>
            </a:endParaRPr>
          </a:p>
        </p:txBody>
      </p:sp>
      <p:sp>
        <p:nvSpPr>
          <p:cNvPr id="39948" name="Line 12"/>
          <p:cNvSpPr>
            <a:spLocks noChangeShapeType="1"/>
          </p:cNvSpPr>
          <p:nvPr/>
        </p:nvSpPr>
        <p:spPr bwMode="auto">
          <a:xfrm>
            <a:off x="3851275" y="1989138"/>
            <a:ext cx="360363" cy="576262"/>
          </a:xfrm>
          <a:prstGeom prst="line">
            <a:avLst/>
          </a:prstGeom>
          <a:noFill/>
          <a:ln w="28575">
            <a:solidFill>
              <a:schemeClr val="bg1"/>
            </a:solidFill>
            <a:round/>
            <a:headEnd/>
            <a:tailEnd/>
          </a:ln>
        </p:spPr>
        <p:txBody>
          <a:bodyPr/>
          <a:lstStyle/>
          <a:p>
            <a:endParaRPr lang="en-US"/>
          </a:p>
        </p:txBody>
      </p:sp>
      <p:sp>
        <p:nvSpPr>
          <p:cNvPr id="39949" name="Line 13"/>
          <p:cNvSpPr>
            <a:spLocks noChangeShapeType="1"/>
          </p:cNvSpPr>
          <p:nvPr/>
        </p:nvSpPr>
        <p:spPr bwMode="auto">
          <a:xfrm>
            <a:off x="2843213" y="3357563"/>
            <a:ext cx="792162" cy="0"/>
          </a:xfrm>
          <a:prstGeom prst="line">
            <a:avLst/>
          </a:prstGeom>
          <a:noFill/>
          <a:ln w="28575">
            <a:solidFill>
              <a:schemeClr val="bg1"/>
            </a:solidFill>
            <a:round/>
            <a:headEnd/>
            <a:tailEnd/>
          </a:ln>
        </p:spPr>
        <p:txBody>
          <a:bodyPr/>
          <a:lstStyle/>
          <a:p>
            <a:endParaRPr lang="en-US"/>
          </a:p>
        </p:txBody>
      </p:sp>
      <p:sp>
        <p:nvSpPr>
          <p:cNvPr id="39950" name="Line 14"/>
          <p:cNvSpPr>
            <a:spLocks noChangeShapeType="1"/>
          </p:cNvSpPr>
          <p:nvPr/>
        </p:nvSpPr>
        <p:spPr bwMode="auto">
          <a:xfrm flipH="1">
            <a:off x="5148263" y="2133600"/>
            <a:ext cx="431800" cy="503238"/>
          </a:xfrm>
          <a:prstGeom prst="line">
            <a:avLst/>
          </a:prstGeom>
          <a:noFill/>
          <a:ln w="28575">
            <a:solidFill>
              <a:schemeClr val="bg1"/>
            </a:solidFill>
            <a:round/>
            <a:headEnd/>
            <a:tailEnd/>
          </a:ln>
        </p:spPr>
        <p:txBody>
          <a:bodyPr/>
          <a:lstStyle/>
          <a:p>
            <a:endParaRPr lang="en-US"/>
          </a:p>
        </p:txBody>
      </p:sp>
      <p:sp>
        <p:nvSpPr>
          <p:cNvPr id="39951" name="Line 15"/>
          <p:cNvSpPr>
            <a:spLocks noChangeShapeType="1"/>
          </p:cNvSpPr>
          <p:nvPr/>
        </p:nvSpPr>
        <p:spPr bwMode="auto">
          <a:xfrm>
            <a:off x="5651500" y="3284538"/>
            <a:ext cx="865188" cy="0"/>
          </a:xfrm>
          <a:prstGeom prst="line">
            <a:avLst/>
          </a:prstGeom>
          <a:noFill/>
          <a:ln w="28575">
            <a:solidFill>
              <a:schemeClr val="bg1"/>
            </a:solidFill>
            <a:round/>
            <a:headEnd/>
            <a:tailEnd/>
          </a:ln>
        </p:spPr>
        <p:txBody>
          <a:bodyPr/>
          <a:lstStyle/>
          <a:p>
            <a:endParaRPr lang="en-US"/>
          </a:p>
        </p:txBody>
      </p:sp>
      <p:sp>
        <p:nvSpPr>
          <p:cNvPr id="39952" name="Line 16"/>
          <p:cNvSpPr>
            <a:spLocks noChangeShapeType="1"/>
          </p:cNvSpPr>
          <p:nvPr/>
        </p:nvSpPr>
        <p:spPr bwMode="auto">
          <a:xfrm flipH="1">
            <a:off x="3419475" y="4149725"/>
            <a:ext cx="504825" cy="574675"/>
          </a:xfrm>
          <a:prstGeom prst="line">
            <a:avLst/>
          </a:prstGeom>
          <a:noFill/>
          <a:ln w="28575">
            <a:solidFill>
              <a:schemeClr val="bg1"/>
            </a:solidFill>
            <a:round/>
            <a:headEnd/>
            <a:tailEnd/>
          </a:ln>
        </p:spPr>
        <p:txBody>
          <a:bodyPr/>
          <a:lstStyle/>
          <a:p>
            <a:endParaRPr lang="en-US"/>
          </a:p>
        </p:txBody>
      </p:sp>
      <p:sp>
        <p:nvSpPr>
          <p:cNvPr id="39953" name="Line 17"/>
          <p:cNvSpPr>
            <a:spLocks noChangeShapeType="1"/>
          </p:cNvSpPr>
          <p:nvPr/>
        </p:nvSpPr>
        <p:spPr bwMode="auto">
          <a:xfrm>
            <a:off x="4716463" y="4365625"/>
            <a:ext cx="0" cy="647700"/>
          </a:xfrm>
          <a:prstGeom prst="line">
            <a:avLst/>
          </a:prstGeom>
          <a:noFill/>
          <a:ln w="28575">
            <a:solidFill>
              <a:schemeClr val="bg1"/>
            </a:solidFill>
            <a:round/>
            <a:headEnd/>
            <a:tailEnd/>
          </a:ln>
        </p:spPr>
        <p:txBody>
          <a:bodyPr/>
          <a:lstStyle/>
          <a:p>
            <a:endParaRPr lang="en-US"/>
          </a:p>
        </p:txBody>
      </p:sp>
      <p:sp>
        <p:nvSpPr>
          <p:cNvPr id="39954" name="Line 18"/>
          <p:cNvSpPr>
            <a:spLocks noChangeShapeType="1"/>
          </p:cNvSpPr>
          <p:nvPr/>
        </p:nvSpPr>
        <p:spPr bwMode="auto">
          <a:xfrm>
            <a:off x="5364163" y="4076700"/>
            <a:ext cx="647700" cy="431800"/>
          </a:xfrm>
          <a:prstGeom prst="line">
            <a:avLst/>
          </a:prstGeom>
          <a:noFill/>
          <a:ln w="28575">
            <a:solidFill>
              <a:schemeClr val="bg1"/>
            </a:solidFill>
            <a:round/>
            <a:headEnd/>
            <a:tailEnd/>
          </a:ln>
        </p:spPr>
        <p:txBody>
          <a:bodyPr/>
          <a:lstStyle/>
          <a:p>
            <a:endParaRPr lang="en-US"/>
          </a:p>
        </p:txBody>
      </p:sp>
      <p:sp>
        <p:nvSpPr>
          <p:cNvPr id="19" name="Slide Number Placeholder 18"/>
          <p:cNvSpPr>
            <a:spLocks noGrp="1"/>
          </p:cNvSpPr>
          <p:nvPr>
            <p:ph type="sldNum" sz="quarter" idx="12"/>
          </p:nvPr>
        </p:nvSpPr>
        <p:spPr/>
        <p:txBody>
          <a:bodyPr/>
          <a:lstStyle/>
          <a:p>
            <a:pPr>
              <a:defRPr/>
            </a:pPr>
            <a:fld id="{09894BB3-CD21-4A61-AA00-C36A5D59FE6D}" type="slidenum">
              <a:rPr lang="en-US"/>
              <a:pPr>
                <a:defRPr/>
              </a:pPr>
              <a:t>36</a:t>
            </a:fld>
            <a:endParaRPr lang="en-US"/>
          </a:p>
        </p:txBody>
      </p:sp>
      <p:sp>
        <p:nvSpPr>
          <p:cNvPr id="18" name="Footer Placeholder 17"/>
          <p:cNvSpPr>
            <a:spLocks noGrp="1"/>
          </p:cNvSpPr>
          <p:nvPr>
            <p:ph type="ftr" sz="quarter" idx="11"/>
          </p:nvPr>
        </p:nvSpPr>
        <p:spPr/>
        <p:txBody>
          <a:bodyPr/>
          <a:lstStyle/>
          <a:p>
            <a:pPr>
              <a:defRPr/>
            </a:pPr>
            <a:r>
              <a:rPr lang="en-US" smtClean="0"/>
              <a:t>www.drroosta.com</a:t>
            </a:r>
            <a:endParaRPr lang="en-US"/>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fade">
                                      <p:cBhvr>
                                        <p:cTn id="7" dur="2000"/>
                                        <p:tgtEl>
                                          <p:spTgt spid="399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50"/>
                                        </p:tgtEl>
                                        <p:attrNameLst>
                                          <p:attrName>style.visibility</p:attrName>
                                        </p:attrNameLst>
                                      </p:cBhvr>
                                      <p:to>
                                        <p:strVal val="visible"/>
                                      </p:to>
                                    </p:set>
                                    <p:animEffect transition="in" filter="fade">
                                      <p:cBhvr>
                                        <p:cTn id="12" dur="2000"/>
                                        <p:tgtEl>
                                          <p:spTgt spid="3995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42"/>
                                        </p:tgtEl>
                                        <p:attrNameLst>
                                          <p:attrName>style.visibility</p:attrName>
                                        </p:attrNameLst>
                                      </p:cBhvr>
                                      <p:to>
                                        <p:strVal val="visible"/>
                                      </p:to>
                                    </p:set>
                                    <p:animEffect transition="in" filter="fade">
                                      <p:cBhvr>
                                        <p:cTn id="17" dur="2000"/>
                                        <p:tgtEl>
                                          <p:spTgt spid="3994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951"/>
                                        </p:tgtEl>
                                        <p:attrNameLst>
                                          <p:attrName>style.visibility</p:attrName>
                                        </p:attrNameLst>
                                      </p:cBhvr>
                                      <p:to>
                                        <p:strVal val="visible"/>
                                      </p:to>
                                    </p:set>
                                    <p:animEffect transition="in" filter="fade">
                                      <p:cBhvr>
                                        <p:cTn id="22" dur="2000"/>
                                        <p:tgtEl>
                                          <p:spTgt spid="3995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941"/>
                                        </p:tgtEl>
                                        <p:attrNameLst>
                                          <p:attrName>style.visibility</p:attrName>
                                        </p:attrNameLst>
                                      </p:cBhvr>
                                      <p:to>
                                        <p:strVal val="visible"/>
                                      </p:to>
                                    </p:set>
                                    <p:animEffect transition="in" filter="fade">
                                      <p:cBhvr>
                                        <p:cTn id="27" dur="2000"/>
                                        <p:tgtEl>
                                          <p:spTgt spid="3994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954"/>
                                        </p:tgtEl>
                                        <p:attrNameLst>
                                          <p:attrName>style.visibility</p:attrName>
                                        </p:attrNameLst>
                                      </p:cBhvr>
                                      <p:to>
                                        <p:strVal val="visible"/>
                                      </p:to>
                                    </p:set>
                                    <p:animEffect transition="in" filter="fade">
                                      <p:cBhvr>
                                        <p:cTn id="32" dur="2000"/>
                                        <p:tgtEl>
                                          <p:spTgt spid="3995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9945"/>
                                        </p:tgtEl>
                                        <p:attrNameLst>
                                          <p:attrName>style.visibility</p:attrName>
                                        </p:attrNameLst>
                                      </p:cBhvr>
                                      <p:to>
                                        <p:strVal val="visible"/>
                                      </p:to>
                                    </p:set>
                                    <p:animEffect transition="in" filter="fade">
                                      <p:cBhvr>
                                        <p:cTn id="37" dur="2000"/>
                                        <p:tgtEl>
                                          <p:spTgt spid="3994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9953"/>
                                        </p:tgtEl>
                                        <p:attrNameLst>
                                          <p:attrName>style.visibility</p:attrName>
                                        </p:attrNameLst>
                                      </p:cBhvr>
                                      <p:to>
                                        <p:strVal val="visible"/>
                                      </p:to>
                                    </p:set>
                                    <p:animEffect transition="in" filter="fade">
                                      <p:cBhvr>
                                        <p:cTn id="42" dur="2000"/>
                                        <p:tgtEl>
                                          <p:spTgt spid="3995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9944"/>
                                        </p:tgtEl>
                                        <p:attrNameLst>
                                          <p:attrName>style.visibility</p:attrName>
                                        </p:attrNameLst>
                                      </p:cBhvr>
                                      <p:to>
                                        <p:strVal val="visible"/>
                                      </p:to>
                                    </p:set>
                                    <p:animEffect transition="in" filter="fade">
                                      <p:cBhvr>
                                        <p:cTn id="47" dur="2000"/>
                                        <p:tgtEl>
                                          <p:spTgt spid="3994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9952"/>
                                        </p:tgtEl>
                                        <p:attrNameLst>
                                          <p:attrName>style.visibility</p:attrName>
                                        </p:attrNameLst>
                                      </p:cBhvr>
                                      <p:to>
                                        <p:strVal val="visible"/>
                                      </p:to>
                                    </p:set>
                                    <p:animEffect transition="in" filter="fade">
                                      <p:cBhvr>
                                        <p:cTn id="52" dur="2000"/>
                                        <p:tgtEl>
                                          <p:spTgt spid="3995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9939"/>
                                        </p:tgtEl>
                                        <p:attrNameLst>
                                          <p:attrName>style.visibility</p:attrName>
                                        </p:attrNameLst>
                                      </p:cBhvr>
                                      <p:to>
                                        <p:strVal val="visible"/>
                                      </p:to>
                                    </p:set>
                                    <p:animEffect transition="in" filter="fade">
                                      <p:cBhvr>
                                        <p:cTn id="57" dur="2000"/>
                                        <p:tgtEl>
                                          <p:spTgt spid="39939"/>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9949"/>
                                        </p:tgtEl>
                                        <p:attrNameLst>
                                          <p:attrName>style.visibility</p:attrName>
                                        </p:attrNameLst>
                                      </p:cBhvr>
                                      <p:to>
                                        <p:strVal val="visible"/>
                                      </p:to>
                                    </p:set>
                                    <p:animEffect transition="in" filter="fade">
                                      <p:cBhvr>
                                        <p:cTn id="62" dur="2000"/>
                                        <p:tgtEl>
                                          <p:spTgt spid="3994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9940"/>
                                        </p:tgtEl>
                                        <p:attrNameLst>
                                          <p:attrName>style.visibility</p:attrName>
                                        </p:attrNameLst>
                                      </p:cBhvr>
                                      <p:to>
                                        <p:strVal val="visible"/>
                                      </p:to>
                                    </p:set>
                                    <p:animEffect transition="in" filter="fade">
                                      <p:cBhvr>
                                        <p:cTn id="67" dur="2000"/>
                                        <p:tgtEl>
                                          <p:spTgt spid="39940"/>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9948"/>
                                        </p:tgtEl>
                                        <p:attrNameLst>
                                          <p:attrName>style.visibility</p:attrName>
                                        </p:attrNameLst>
                                      </p:cBhvr>
                                      <p:to>
                                        <p:strVal val="visible"/>
                                      </p:to>
                                    </p:set>
                                    <p:animEffect transition="in" filter="fade">
                                      <p:cBhvr>
                                        <p:cTn id="72" dur="2000"/>
                                        <p:tgtEl>
                                          <p:spTgt spid="39948"/>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9943"/>
                                        </p:tgtEl>
                                        <p:attrNameLst>
                                          <p:attrName>style.visibility</p:attrName>
                                        </p:attrNameLst>
                                      </p:cBhvr>
                                      <p:to>
                                        <p:strVal val="visible"/>
                                      </p:to>
                                    </p:set>
                                    <p:animEffect transition="in" filter="fade">
                                      <p:cBhvr>
                                        <p:cTn id="77" dur="2000"/>
                                        <p:tgtEl>
                                          <p:spTgt spid="399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nimBg="1"/>
      <p:bldP spid="39939" grpId="0" animBg="1"/>
      <p:bldP spid="39940" grpId="0" animBg="1"/>
      <p:bldP spid="39941" grpId="0" animBg="1"/>
      <p:bldP spid="39942" grpId="0" animBg="1"/>
      <p:bldP spid="39943" grpId="0" animBg="1"/>
      <p:bldP spid="39944" grpId="0" animBg="1"/>
      <p:bldP spid="39945" grpId="0" animBg="1"/>
      <p:bldP spid="39948" grpId="0" animBg="1"/>
      <p:bldP spid="39949" grpId="0" animBg="1"/>
      <p:bldP spid="39950" grpId="0" animBg="1"/>
      <p:bldP spid="39951" grpId="0" animBg="1"/>
      <p:bldP spid="39952" grpId="0" animBg="1"/>
      <p:bldP spid="39953" grpId="0" animBg="1"/>
      <p:bldP spid="3995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5FD06DA-8FB3-4DA9-ACC7-5B37CD4872B9}" type="slidenum">
              <a:rPr lang="en-US"/>
              <a:pPr>
                <a:defRPr/>
              </a:pPr>
              <a:t>37</a:t>
            </a:fld>
            <a:endParaRPr lang="en-US"/>
          </a:p>
        </p:txBody>
      </p:sp>
      <p:pic>
        <p:nvPicPr>
          <p:cNvPr id="17411" name="Content Placeholder 4" descr="28133.jpg"/>
          <p:cNvPicPr>
            <a:picLocks noGrp="1" noChangeAspect="1"/>
          </p:cNvPicPr>
          <p:nvPr>
            <p:ph idx="1"/>
          </p:nvPr>
        </p:nvPicPr>
        <p:blipFill>
          <a:blip r:embed="rId2"/>
          <a:srcRect/>
          <a:stretch>
            <a:fillRect/>
          </a:stretch>
        </p:blipFill>
        <p:spPr>
          <a:xfrm>
            <a:off x="609600" y="309563"/>
            <a:ext cx="4724400" cy="6299200"/>
          </a:xfrm>
        </p:spPr>
      </p:pic>
      <p:sp>
        <p:nvSpPr>
          <p:cNvPr id="6" name="Title 1"/>
          <p:cNvSpPr>
            <a:spLocks noGrp="1"/>
          </p:cNvSpPr>
          <p:nvPr>
            <p:ph type="title"/>
          </p:nvPr>
        </p:nvSpPr>
        <p:spPr>
          <a:xfrm>
            <a:off x="457200" y="274638"/>
            <a:ext cx="8305800" cy="6583362"/>
          </a:xfrm>
        </p:spPr>
        <p:txBody>
          <a:bodyPr/>
          <a:lstStyle/>
          <a:p>
            <a:pPr algn="r" rtl="1"/>
            <a:r>
              <a:rPr lang="fa-IR" sz="2700" b="1" smtClean="0">
                <a:solidFill>
                  <a:schemeClr val="bg1"/>
                </a:solidFill>
                <a:latin typeface="Tahoma" pitchFamily="34" charset="0"/>
                <a:cs typeface="Tahoma" pitchFamily="34" charset="0"/>
              </a:rPr>
              <a:t>دردرا باید گفت</a:t>
            </a:r>
            <a:br>
              <a:rPr lang="fa-IR" sz="2700" b="1" smtClean="0">
                <a:solidFill>
                  <a:schemeClr val="bg1"/>
                </a:solidFill>
                <a:latin typeface="Tahoma" pitchFamily="34" charset="0"/>
                <a:cs typeface="Tahoma" pitchFamily="34" charset="0"/>
              </a:rPr>
            </a:br>
            <a:r>
              <a:rPr lang="fa-IR" sz="2700" b="1" smtClean="0">
                <a:solidFill>
                  <a:schemeClr val="bg1"/>
                </a:solidFill>
                <a:latin typeface="Tahoma" pitchFamily="34" charset="0"/>
                <a:cs typeface="Tahoma" pitchFamily="34" charset="0"/>
              </a:rPr>
              <a:t>حرف را باید زد</a:t>
            </a:r>
            <a:br>
              <a:rPr lang="fa-IR" sz="2700" b="1" smtClean="0">
                <a:solidFill>
                  <a:schemeClr val="bg1"/>
                </a:solidFill>
                <a:latin typeface="Tahoma" pitchFamily="34" charset="0"/>
                <a:cs typeface="Tahoma" pitchFamily="34" charset="0"/>
              </a:rPr>
            </a:br>
            <a:r>
              <a:rPr lang="fa-IR" sz="2700" b="1" smtClean="0">
                <a:solidFill>
                  <a:schemeClr val="bg1"/>
                </a:solidFill>
                <a:latin typeface="Tahoma" pitchFamily="34" charset="0"/>
                <a:cs typeface="Tahoma" pitchFamily="34" charset="0"/>
              </a:rPr>
              <a:t/>
            </a:r>
            <a:br>
              <a:rPr lang="fa-IR" sz="2700" b="1" smtClean="0">
                <a:solidFill>
                  <a:schemeClr val="bg1"/>
                </a:solidFill>
                <a:latin typeface="Tahoma" pitchFamily="34" charset="0"/>
                <a:cs typeface="Tahoma" pitchFamily="34" charset="0"/>
              </a:rPr>
            </a:br>
            <a:r>
              <a:rPr lang="fa-IR" sz="2700" b="1" smtClean="0">
                <a:solidFill>
                  <a:schemeClr val="bg1"/>
                </a:solidFill>
                <a:latin typeface="Tahoma" pitchFamily="34" charset="0"/>
                <a:cs typeface="Tahoma" pitchFamily="34" charset="0"/>
              </a:rPr>
              <a:t>رودباید شدو رفت</a:t>
            </a:r>
            <a:br>
              <a:rPr lang="fa-IR" sz="2700" b="1" smtClean="0">
                <a:solidFill>
                  <a:schemeClr val="bg1"/>
                </a:solidFill>
                <a:latin typeface="Tahoma" pitchFamily="34" charset="0"/>
                <a:cs typeface="Tahoma" pitchFamily="34" charset="0"/>
              </a:rPr>
            </a:br>
            <a:r>
              <a:rPr lang="fa-IR" sz="2700" b="1" smtClean="0">
                <a:solidFill>
                  <a:schemeClr val="bg1"/>
                </a:solidFill>
                <a:latin typeface="Tahoma" pitchFamily="34" charset="0"/>
                <a:cs typeface="Tahoma" pitchFamily="34" charset="0"/>
              </a:rPr>
              <a:t>دشت باید شد و خواند</a:t>
            </a:r>
            <a:br>
              <a:rPr lang="fa-IR" sz="2700" b="1" smtClean="0">
                <a:solidFill>
                  <a:schemeClr val="bg1"/>
                </a:solidFill>
                <a:latin typeface="Tahoma" pitchFamily="34" charset="0"/>
                <a:cs typeface="Tahoma" pitchFamily="34" charset="0"/>
              </a:rPr>
            </a:br>
            <a:r>
              <a:rPr lang="fa-IR" sz="2700" b="1" smtClean="0">
                <a:solidFill>
                  <a:schemeClr val="bg1"/>
                </a:solidFill>
                <a:latin typeface="Tahoma" pitchFamily="34" charset="0"/>
                <a:cs typeface="Tahoma" pitchFamily="34" charset="0"/>
              </a:rPr>
              <a:t>کوه باید شد و ماند</a:t>
            </a:r>
            <a:br>
              <a:rPr lang="fa-IR" sz="2700" b="1" smtClean="0">
                <a:solidFill>
                  <a:schemeClr val="bg1"/>
                </a:solidFill>
                <a:latin typeface="Tahoma" pitchFamily="34" charset="0"/>
                <a:cs typeface="Tahoma" pitchFamily="34" charset="0"/>
              </a:rPr>
            </a:br>
            <a:r>
              <a:rPr lang="fa-IR" sz="2700" b="1" smtClean="0">
                <a:solidFill>
                  <a:schemeClr val="bg1"/>
                </a:solidFill>
                <a:latin typeface="Tahoma" pitchFamily="34" charset="0"/>
                <a:cs typeface="Tahoma" pitchFamily="34" charset="0"/>
              </a:rPr>
              <a:t> </a:t>
            </a:r>
            <a:r>
              <a:rPr lang="fa-IR" b="1" smtClean="0">
                <a:solidFill>
                  <a:schemeClr val="bg1"/>
                </a:solidFill>
                <a:latin typeface="Tahoma" pitchFamily="34" charset="0"/>
                <a:cs typeface="Tahoma" pitchFamily="34" charset="0"/>
              </a:rPr>
              <a:t/>
            </a:r>
            <a:br>
              <a:rPr lang="fa-IR" b="1" smtClean="0">
                <a:solidFill>
                  <a:schemeClr val="bg1"/>
                </a:solidFill>
                <a:latin typeface="Tahoma" pitchFamily="34" charset="0"/>
                <a:cs typeface="Tahoma" pitchFamily="34" charset="0"/>
              </a:rPr>
            </a:br>
            <a:r>
              <a:rPr lang="fa-IR" b="1" smtClean="0">
                <a:solidFill>
                  <a:schemeClr val="bg1"/>
                </a:solidFill>
                <a:latin typeface="Tahoma" pitchFamily="34" charset="0"/>
                <a:cs typeface="Tahoma" pitchFamily="34" charset="0"/>
              </a:rPr>
              <a:t/>
            </a:r>
            <a:br>
              <a:rPr lang="fa-IR" b="1" smtClean="0">
                <a:solidFill>
                  <a:schemeClr val="bg1"/>
                </a:solidFill>
                <a:latin typeface="Tahoma" pitchFamily="34" charset="0"/>
                <a:cs typeface="Tahoma" pitchFamily="34" charset="0"/>
              </a:rPr>
            </a:br>
            <a:r>
              <a:rPr lang="fa-IR" sz="3200" b="1" smtClean="0">
                <a:solidFill>
                  <a:schemeClr val="bg1"/>
                </a:solidFill>
                <a:latin typeface="Tahoma" pitchFamily="34" charset="0"/>
                <a:cs typeface="Tahoma" pitchFamily="34" charset="0"/>
              </a:rPr>
              <a:t> با سپاس</a:t>
            </a:r>
            <a:br>
              <a:rPr lang="fa-IR" sz="3200" b="1" smtClean="0">
                <a:solidFill>
                  <a:schemeClr val="bg1"/>
                </a:solidFill>
                <a:latin typeface="Tahoma" pitchFamily="34" charset="0"/>
                <a:cs typeface="Tahoma" pitchFamily="34" charset="0"/>
              </a:rPr>
            </a:br>
            <a:r>
              <a:rPr lang="fa-IR" sz="3200" b="1" smtClean="0">
                <a:solidFill>
                  <a:schemeClr val="bg1"/>
                </a:solidFill>
                <a:latin typeface="Tahoma" pitchFamily="34" charset="0"/>
                <a:cs typeface="Tahoma" pitchFamily="34" charset="0"/>
              </a:rPr>
              <a:t>    احمد روستا</a:t>
            </a:r>
            <a:endParaRPr lang="en-US" sz="3200" b="1" smtClean="0">
              <a:solidFill>
                <a:schemeClr val="bg1"/>
              </a:solidFill>
              <a:latin typeface="Tahoma" pitchFamily="34" charset="0"/>
              <a:cs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ooter Placeholder 3"/>
          <p:cNvSpPr>
            <a:spLocks noGrp="1"/>
          </p:cNvSpPr>
          <p:nvPr>
            <p:ph type="ftr" sz="quarter" idx="11"/>
          </p:nvPr>
        </p:nvSpPr>
        <p:spPr/>
        <p:txBody>
          <a:bodyPr/>
          <a:lstStyle/>
          <a:p>
            <a:r>
              <a:rPr lang="en-US" smtClean="0">
                <a:solidFill>
                  <a:schemeClr val="bg1"/>
                </a:solidFill>
              </a:rPr>
              <a:t>www.drroosta.com</a:t>
            </a:r>
            <a:endParaRPr lang="en-US" dirty="0">
              <a:solidFill>
                <a:schemeClr val="bg1"/>
              </a:solidFill>
            </a:endParaRPr>
          </a:p>
        </p:txBody>
      </p:sp>
      <p:sp>
        <p:nvSpPr>
          <p:cNvPr id="36866" name="Rectangle 2"/>
          <p:cNvSpPr>
            <a:spLocks noGrp="1" noChangeArrowheads="1"/>
          </p:cNvSpPr>
          <p:nvPr>
            <p:ph type="title"/>
          </p:nvPr>
        </p:nvSpPr>
        <p:spPr>
          <a:xfrm>
            <a:off x="468313" y="152401"/>
            <a:ext cx="8229600" cy="1143000"/>
          </a:xfrm>
          <a:noFill/>
          <a:ln/>
        </p:spPr>
        <p:txBody>
          <a:bodyPr>
            <a:normAutofit/>
          </a:bodyPr>
          <a:lstStyle/>
          <a:p>
            <a:pPr algn="ctr" rtl="1"/>
            <a:r>
              <a:rPr lang="fa-IR" sz="4800" b="1" dirty="0" smtClean="0">
                <a:solidFill>
                  <a:schemeClr val="bg1"/>
                </a:solidFill>
                <a:effectLst>
                  <a:glow rad="139700">
                    <a:schemeClr val="accent5">
                      <a:satMod val="175000"/>
                      <a:alpha val="40000"/>
                    </a:schemeClr>
                  </a:glow>
                </a:effectLst>
              </a:rPr>
              <a:t>پدیده کوه یخ ونارضایتی</a:t>
            </a:r>
            <a:endParaRPr lang="en-GB" sz="4800" b="1" dirty="0">
              <a:solidFill>
                <a:schemeClr val="bg1"/>
              </a:solidFill>
              <a:effectLst>
                <a:glow rad="139700">
                  <a:schemeClr val="accent5">
                    <a:satMod val="175000"/>
                    <a:alpha val="40000"/>
                  </a:schemeClr>
                </a:glow>
              </a:effectLst>
            </a:endParaRPr>
          </a:p>
        </p:txBody>
      </p:sp>
      <p:sp>
        <p:nvSpPr>
          <p:cNvPr id="36867" name="Rectangle 3"/>
          <p:cNvSpPr>
            <a:spLocks noChangeArrowheads="1"/>
          </p:cNvSpPr>
          <p:nvPr/>
        </p:nvSpPr>
        <p:spPr bwMode="auto">
          <a:xfrm>
            <a:off x="355600" y="2008188"/>
            <a:ext cx="3581400" cy="1357312"/>
          </a:xfrm>
          <a:prstGeom prst="rect">
            <a:avLst/>
          </a:prstGeom>
          <a:solidFill>
            <a:schemeClr val="accent2"/>
          </a:solidFill>
          <a:ln w="9525">
            <a:noFill/>
            <a:miter lim="800000"/>
            <a:headEnd/>
            <a:tailEnd/>
          </a:ln>
        </p:spPr>
        <p:txBody>
          <a:bodyPr/>
          <a:lstStyle/>
          <a:p>
            <a:endParaRPr lang="en-US">
              <a:solidFill>
                <a:schemeClr val="bg1"/>
              </a:solidFill>
            </a:endParaRPr>
          </a:p>
        </p:txBody>
      </p:sp>
      <p:sp>
        <p:nvSpPr>
          <p:cNvPr id="36868" name="Rectangle 4"/>
          <p:cNvSpPr>
            <a:spLocks noChangeArrowheads="1"/>
          </p:cNvSpPr>
          <p:nvPr/>
        </p:nvSpPr>
        <p:spPr bwMode="auto">
          <a:xfrm>
            <a:off x="355600" y="1946275"/>
            <a:ext cx="3581400" cy="1233488"/>
          </a:xfrm>
          <a:prstGeom prst="rect">
            <a:avLst/>
          </a:prstGeom>
          <a:solidFill>
            <a:srgbClr val="7AC6F9"/>
          </a:solidFill>
          <a:ln w="9525">
            <a:noFill/>
            <a:miter lim="800000"/>
            <a:headEnd/>
            <a:tailEnd/>
          </a:ln>
        </p:spPr>
        <p:txBody>
          <a:bodyPr/>
          <a:lstStyle/>
          <a:p>
            <a:endParaRPr lang="en-US">
              <a:solidFill>
                <a:schemeClr val="bg1"/>
              </a:solidFill>
            </a:endParaRPr>
          </a:p>
        </p:txBody>
      </p:sp>
      <p:sp>
        <p:nvSpPr>
          <p:cNvPr id="36869" name="Freeform 5"/>
          <p:cNvSpPr>
            <a:spLocks/>
          </p:cNvSpPr>
          <p:nvPr/>
        </p:nvSpPr>
        <p:spPr bwMode="auto">
          <a:xfrm>
            <a:off x="2514600" y="2209800"/>
            <a:ext cx="1447800" cy="388937"/>
          </a:xfrm>
          <a:custGeom>
            <a:avLst/>
            <a:gdLst/>
            <a:ahLst/>
            <a:cxnLst>
              <a:cxn ang="0">
                <a:pos x="911" y="50"/>
              </a:cxn>
              <a:cxn ang="0">
                <a:pos x="837" y="7"/>
              </a:cxn>
              <a:cxn ang="0">
                <a:pos x="712" y="19"/>
              </a:cxn>
              <a:cxn ang="0">
                <a:pos x="674" y="127"/>
              </a:cxn>
              <a:cxn ang="0">
                <a:pos x="648" y="153"/>
              </a:cxn>
              <a:cxn ang="0">
                <a:pos x="647" y="189"/>
              </a:cxn>
              <a:cxn ang="0">
                <a:pos x="603" y="188"/>
              </a:cxn>
              <a:cxn ang="0">
                <a:pos x="557" y="216"/>
              </a:cxn>
              <a:cxn ang="0">
                <a:pos x="551" y="282"/>
              </a:cxn>
              <a:cxn ang="0">
                <a:pos x="578" y="343"/>
              </a:cxn>
              <a:cxn ang="0">
                <a:pos x="544" y="373"/>
              </a:cxn>
              <a:cxn ang="0">
                <a:pos x="489" y="413"/>
              </a:cxn>
              <a:cxn ang="0">
                <a:pos x="470" y="440"/>
              </a:cxn>
              <a:cxn ang="0">
                <a:pos x="467" y="461"/>
              </a:cxn>
              <a:cxn ang="0">
                <a:pos x="432" y="456"/>
              </a:cxn>
              <a:cxn ang="0">
                <a:pos x="400" y="498"/>
              </a:cxn>
              <a:cxn ang="0">
                <a:pos x="326" y="436"/>
              </a:cxn>
              <a:cxn ang="0">
                <a:pos x="238" y="446"/>
              </a:cxn>
              <a:cxn ang="0">
                <a:pos x="200" y="485"/>
              </a:cxn>
              <a:cxn ang="0">
                <a:pos x="164" y="499"/>
              </a:cxn>
              <a:cxn ang="0">
                <a:pos x="150" y="554"/>
              </a:cxn>
              <a:cxn ang="0">
                <a:pos x="62" y="520"/>
              </a:cxn>
              <a:cxn ang="0">
                <a:pos x="42" y="598"/>
              </a:cxn>
              <a:cxn ang="0">
                <a:pos x="219" y="606"/>
              </a:cxn>
              <a:cxn ang="0">
                <a:pos x="340" y="599"/>
              </a:cxn>
              <a:cxn ang="0">
                <a:pos x="385" y="592"/>
              </a:cxn>
              <a:cxn ang="0">
                <a:pos x="442" y="597"/>
              </a:cxn>
              <a:cxn ang="0">
                <a:pos x="508" y="582"/>
              </a:cxn>
              <a:cxn ang="0">
                <a:pos x="568" y="591"/>
              </a:cxn>
              <a:cxn ang="0">
                <a:pos x="656" y="604"/>
              </a:cxn>
              <a:cxn ang="0">
                <a:pos x="720" y="590"/>
              </a:cxn>
              <a:cxn ang="0">
                <a:pos x="788" y="573"/>
              </a:cxn>
              <a:cxn ang="0">
                <a:pos x="864" y="584"/>
              </a:cxn>
              <a:cxn ang="0">
                <a:pos x="1018" y="592"/>
              </a:cxn>
              <a:cxn ang="0">
                <a:pos x="1201" y="594"/>
              </a:cxn>
              <a:cxn ang="0">
                <a:pos x="1360" y="586"/>
              </a:cxn>
              <a:cxn ang="0">
                <a:pos x="1443" y="586"/>
              </a:cxn>
              <a:cxn ang="0">
                <a:pos x="1505" y="591"/>
              </a:cxn>
              <a:cxn ang="0">
                <a:pos x="1579" y="561"/>
              </a:cxn>
              <a:cxn ang="0">
                <a:pos x="1579" y="523"/>
              </a:cxn>
              <a:cxn ang="0">
                <a:pos x="1588" y="505"/>
              </a:cxn>
              <a:cxn ang="0">
                <a:pos x="1655" y="460"/>
              </a:cxn>
              <a:cxn ang="0">
                <a:pos x="1682" y="403"/>
              </a:cxn>
              <a:cxn ang="0">
                <a:pos x="1655" y="349"/>
              </a:cxn>
              <a:cxn ang="0">
                <a:pos x="1595" y="293"/>
              </a:cxn>
              <a:cxn ang="0">
                <a:pos x="1523" y="294"/>
              </a:cxn>
              <a:cxn ang="0">
                <a:pos x="1484" y="326"/>
              </a:cxn>
              <a:cxn ang="0">
                <a:pos x="1425" y="354"/>
              </a:cxn>
              <a:cxn ang="0">
                <a:pos x="1385" y="355"/>
              </a:cxn>
              <a:cxn ang="0">
                <a:pos x="1279" y="361"/>
              </a:cxn>
              <a:cxn ang="0">
                <a:pos x="1272" y="309"/>
              </a:cxn>
              <a:cxn ang="0">
                <a:pos x="1285" y="216"/>
              </a:cxn>
              <a:cxn ang="0">
                <a:pos x="1228" y="80"/>
              </a:cxn>
              <a:cxn ang="0">
                <a:pos x="1065" y="51"/>
              </a:cxn>
              <a:cxn ang="0">
                <a:pos x="973" y="126"/>
              </a:cxn>
              <a:cxn ang="0">
                <a:pos x="923" y="127"/>
              </a:cxn>
              <a:cxn ang="0">
                <a:pos x="909" y="106"/>
              </a:cxn>
            </a:cxnLst>
            <a:rect l="0" t="0" r="r" b="b"/>
            <a:pathLst>
              <a:path w="1684" h="606">
                <a:moveTo>
                  <a:pt x="911" y="98"/>
                </a:moveTo>
                <a:lnTo>
                  <a:pt x="914" y="84"/>
                </a:lnTo>
                <a:lnTo>
                  <a:pt x="916" y="72"/>
                </a:lnTo>
                <a:lnTo>
                  <a:pt x="914" y="60"/>
                </a:lnTo>
                <a:lnTo>
                  <a:pt x="911" y="50"/>
                </a:lnTo>
                <a:lnTo>
                  <a:pt x="904" y="40"/>
                </a:lnTo>
                <a:lnTo>
                  <a:pt x="893" y="30"/>
                </a:lnTo>
                <a:lnTo>
                  <a:pt x="881" y="22"/>
                </a:lnTo>
                <a:lnTo>
                  <a:pt x="864" y="15"/>
                </a:lnTo>
                <a:lnTo>
                  <a:pt x="837" y="7"/>
                </a:lnTo>
                <a:lnTo>
                  <a:pt x="808" y="2"/>
                </a:lnTo>
                <a:lnTo>
                  <a:pt x="780" y="0"/>
                </a:lnTo>
                <a:lnTo>
                  <a:pt x="755" y="3"/>
                </a:lnTo>
                <a:lnTo>
                  <a:pt x="731" y="8"/>
                </a:lnTo>
                <a:lnTo>
                  <a:pt x="712" y="19"/>
                </a:lnTo>
                <a:lnTo>
                  <a:pt x="697" y="34"/>
                </a:lnTo>
                <a:lnTo>
                  <a:pt x="689" y="52"/>
                </a:lnTo>
                <a:lnTo>
                  <a:pt x="682" y="79"/>
                </a:lnTo>
                <a:lnTo>
                  <a:pt x="677" y="104"/>
                </a:lnTo>
                <a:lnTo>
                  <a:pt x="674" y="127"/>
                </a:lnTo>
                <a:lnTo>
                  <a:pt x="680" y="140"/>
                </a:lnTo>
                <a:lnTo>
                  <a:pt x="671" y="140"/>
                </a:lnTo>
                <a:lnTo>
                  <a:pt x="663" y="142"/>
                </a:lnTo>
                <a:lnTo>
                  <a:pt x="655" y="147"/>
                </a:lnTo>
                <a:lnTo>
                  <a:pt x="648" y="153"/>
                </a:lnTo>
                <a:lnTo>
                  <a:pt x="644" y="162"/>
                </a:lnTo>
                <a:lnTo>
                  <a:pt x="644" y="172"/>
                </a:lnTo>
                <a:lnTo>
                  <a:pt x="648" y="183"/>
                </a:lnTo>
                <a:lnTo>
                  <a:pt x="657" y="195"/>
                </a:lnTo>
                <a:lnTo>
                  <a:pt x="647" y="189"/>
                </a:lnTo>
                <a:lnTo>
                  <a:pt x="635" y="185"/>
                </a:lnTo>
                <a:lnTo>
                  <a:pt x="625" y="182"/>
                </a:lnTo>
                <a:lnTo>
                  <a:pt x="616" y="182"/>
                </a:lnTo>
                <a:lnTo>
                  <a:pt x="608" y="185"/>
                </a:lnTo>
                <a:lnTo>
                  <a:pt x="603" y="188"/>
                </a:lnTo>
                <a:lnTo>
                  <a:pt x="601" y="195"/>
                </a:lnTo>
                <a:lnTo>
                  <a:pt x="602" y="204"/>
                </a:lnTo>
                <a:lnTo>
                  <a:pt x="586" y="203"/>
                </a:lnTo>
                <a:lnTo>
                  <a:pt x="571" y="208"/>
                </a:lnTo>
                <a:lnTo>
                  <a:pt x="557" y="216"/>
                </a:lnTo>
                <a:lnTo>
                  <a:pt x="545" y="226"/>
                </a:lnTo>
                <a:lnTo>
                  <a:pt x="538" y="239"/>
                </a:lnTo>
                <a:lnTo>
                  <a:pt x="536" y="254"/>
                </a:lnTo>
                <a:lnTo>
                  <a:pt x="540" y="269"/>
                </a:lnTo>
                <a:lnTo>
                  <a:pt x="551" y="282"/>
                </a:lnTo>
                <a:lnTo>
                  <a:pt x="542" y="292"/>
                </a:lnTo>
                <a:lnTo>
                  <a:pt x="538" y="303"/>
                </a:lnTo>
                <a:lnTo>
                  <a:pt x="543" y="317"/>
                </a:lnTo>
                <a:lnTo>
                  <a:pt x="560" y="328"/>
                </a:lnTo>
                <a:lnTo>
                  <a:pt x="578" y="343"/>
                </a:lnTo>
                <a:lnTo>
                  <a:pt x="585" y="361"/>
                </a:lnTo>
                <a:lnTo>
                  <a:pt x="582" y="377"/>
                </a:lnTo>
                <a:lnTo>
                  <a:pt x="574" y="384"/>
                </a:lnTo>
                <a:lnTo>
                  <a:pt x="560" y="377"/>
                </a:lnTo>
                <a:lnTo>
                  <a:pt x="544" y="373"/>
                </a:lnTo>
                <a:lnTo>
                  <a:pt x="527" y="372"/>
                </a:lnTo>
                <a:lnTo>
                  <a:pt x="511" y="376"/>
                </a:lnTo>
                <a:lnTo>
                  <a:pt x="498" y="384"/>
                </a:lnTo>
                <a:lnTo>
                  <a:pt x="490" y="396"/>
                </a:lnTo>
                <a:lnTo>
                  <a:pt x="489" y="413"/>
                </a:lnTo>
                <a:lnTo>
                  <a:pt x="496" y="434"/>
                </a:lnTo>
                <a:lnTo>
                  <a:pt x="488" y="433"/>
                </a:lnTo>
                <a:lnTo>
                  <a:pt x="481" y="434"/>
                </a:lnTo>
                <a:lnTo>
                  <a:pt x="475" y="437"/>
                </a:lnTo>
                <a:lnTo>
                  <a:pt x="470" y="440"/>
                </a:lnTo>
                <a:lnTo>
                  <a:pt x="468" y="445"/>
                </a:lnTo>
                <a:lnTo>
                  <a:pt x="467" y="452"/>
                </a:lnTo>
                <a:lnTo>
                  <a:pt x="469" y="459"/>
                </a:lnTo>
                <a:lnTo>
                  <a:pt x="473" y="467"/>
                </a:lnTo>
                <a:lnTo>
                  <a:pt x="467" y="461"/>
                </a:lnTo>
                <a:lnTo>
                  <a:pt x="460" y="455"/>
                </a:lnTo>
                <a:lnTo>
                  <a:pt x="453" y="452"/>
                </a:lnTo>
                <a:lnTo>
                  <a:pt x="445" y="451"/>
                </a:lnTo>
                <a:lnTo>
                  <a:pt x="438" y="452"/>
                </a:lnTo>
                <a:lnTo>
                  <a:pt x="432" y="456"/>
                </a:lnTo>
                <a:lnTo>
                  <a:pt x="428" y="466"/>
                </a:lnTo>
                <a:lnTo>
                  <a:pt x="424" y="479"/>
                </a:lnTo>
                <a:lnTo>
                  <a:pt x="419" y="493"/>
                </a:lnTo>
                <a:lnTo>
                  <a:pt x="409" y="499"/>
                </a:lnTo>
                <a:lnTo>
                  <a:pt x="400" y="498"/>
                </a:lnTo>
                <a:lnTo>
                  <a:pt x="394" y="490"/>
                </a:lnTo>
                <a:lnTo>
                  <a:pt x="383" y="470"/>
                </a:lnTo>
                <a:lnTo>
                  <a:pt x="367" y="454"/>
                </a:lnTo>
                <a:lnTo>
                  <a:pt x="347" y="444"/>
                </a:lnTo>
                <a:lnTo>
                  <a:pt x="326" y="436"/>
                </a:lnTo>
                <a:lnTo>
                  <a:pt x="305" y="432"/>
                </a:lnTo>
                <a:lnTo>
                  <a:pt x="285" y="431"/>
                </a:lnTo>
                <a:lnTo>
                  <a:pt x="265" y="433"/>
                </a:lnTo>
                <a:lnTo>
                  <a:pt x="250" y="439"/>
                </a:lnTo>
                <a:lnTo>
                  <a:pt x="238" y="446"/>
                </a:lnTo>
                <a:lnTo>
                  <a:pt x="227" y="454"/>
                </a:lnTo>
                <a:lnTo>
                  <a:pt x="218" y="462"/>
                </a:lnTo>
                <a:lnTo>
                  <a:pt x="210" y="471"/>
                </a:lnTo>
                <a:lnTo>
                  <a:pt x="204" y="478"/>
                </a:lnTo>
                <a:lnTo>
                  <a:pt x="200" y="485"/>
                </a:lnTo>
                <a:lnTo>
                  <a:pt x="197" y="490"/>
                </a:lnTo>
                <a:lnTo>
                  <a:pt x="196" y="491"/>
                </a:lnTo>
                <a:lnTo>
                  <a:pt x="185" y="490"/>
                </a:lnTo>
                <a:lnTo>
                  <a:pt x="173" y="492"/>
                </a:lnTo>
                <a:lnTo>
                  <a:pt x="164" y="499"/>
                </a:lnTo>
                <a:lnTo>
                  <a:pt x="157" y="508"/>
                </a:lnTo>
                <a:lnTo>
                  <a:pt x="151" y="518"/>
                </a:lnTo>
                <a:lnTo>
                  <a:pt x="149" y="531"/>
                </a:lnTo>
                <a:lnTo>
                  <a:pt x="148" y="543"/>
                </a:lnTo>
                <a:lnTo>
                  <a:pt x="150" y="554"/>
                </a:lnTo>
                <a:lnTo>
                  <a:pt x="139" y="545"/>
                </a:lnTo>
                <a:lnTo>
                  <a:pt x="124" y="536"/>
                </a:lnTo>
                <a:lnTo>
                  <a:pt x="104" y="528"/>
                </a:lnTo>
                <a:lnTo>
                  <a:pt x="83" y="522"/>
                </a:lnTo>
                <a:lnTo>
                  <a:pt x="62" y="520"/>
                </a:lnTo>
                <a:lnTo>
                  <a:pt x="41" y="522"/>
                </a:lnTo>
                <a:lnTo>
                  <a:pt x="21" y="532"/>
                </a:lnTo>
                <a:lnTo>
                  <a:pt x="5" y="550"/>
                </a:lnTo>
                <a:lnTo>
                  <a:pt x="0" y="592"/>
                </a:lnTo>
                <a:lnTo>
                  <a:pt x="42" y="598"/>
                </a:lnTo>
                <a:lnTo>
                  <a:pt x="81" y="601"/>
                </a:lnTo>
                <a:lnTo>
                  <a:pt x="118" y="604"/>
                </a:lnTo>
                <a:lnTo>
                  <a:pt x="155" y="606"/>
                </a:lnTo>
                <a:lnTo>
                  <a:pt x="188" y="606"/>
                </a:lnTo>
                <a:lnTo>
                  <a:pt x="219" y="606"/>
                </a:lnTo>
                <a:lnTo>
                  <a:pt x="249" y="606"/>
                </a:lnTo>
                <a:lnTo>
                  <a:pt x="276" y="604"/>
                </a:lnTo>
                <a:lnTo>
                  <a:pt x="300" y="603"/>
                </a:lnTo>
                <a:lnTo>
                  <a:pt x="322" y="600"/>
                </a:lnTo>
                <a:lnTo>
                  <a:pt x="340" y="599"/>
                </a:lnTo>
                <a:lnTo>
                  <a:pt x="356" y="597"/>
                </a:lnTo>
                <a:lnTo>
                  <a:pt x="369" y="594"/>
                </a:lnTo>
                <a:lnTo>
                  <a:pt x="378" y="593"/>
                </a:lnTo>
                <a:lnTo>
                  <a:pt x="383" y="592"/>
                </a:lnTo>
                <a:lnTo>
                  <a:pt x="385" y="592"/>
                </a:lnTo>
                <a:lnTo>
                  <a:pt x="389" y="592"/>
                </a:lnTo>
                <a:lnTo>
                  <a:pt x="397" y="593"/>
                </a:lnTo>
                <a:lnTo>
                  <a:pt x="409" y="596"/>
                </a:lnTo>
                <a:lnTo>
                  <a:pt x="424" y="596"/>
                </a:lnTo>
                <a:lnTo>
                  <a:pt x="442" y="597"/>
                </a:lnTo>
                <a:lnTo>
                  <a:pt x="460" y="596"/>
                </a:lnTo>
                <a:lnTo>
                  <a:pt x="476" y="592"/>
                </a:lnTo>
                <a:lnTo>
                  <a:pt x="491" y="586"/>
                </a:lnTo>
                <a:lnTo>
                  <a:pt x="499" y="584"/>
                </a:lnTo>
                <a:lnTo>
                  <a:pt x="508" y="582"/>
                </a:lnTo>
                <a:lnTo>
                  <a:pt x="520" y="582"/>
                </a:lnTo>
                <a:lnTo>
                  <a:pt x="532" y="583"/>
                </a:lnTo>
                <a:lnTo>
                  <a:pt x="544" y="585"/>
                </a:lnTo>
                <a:lnTo>
                  <a:pt x="557" y="588"/>
                </a:lnTo>
                <a:lnTo>
                  <a:pt x="568" y="591"/>
                </a:lnTo>
                <a:lnTo>
                  <a:pt x="579" y="596"/>
                </a:lnTo>
                <a:lnTo>
                  <a:pt x="594" y="600"/>
                </a:lnTo>
                <a:lnTo>
                  <a:pt x="613" y="604"/>
                </a:lnTo>
                <a:lnTo>
                  <a:pt x="634" y="605"/>
                </a:lnTo>
                <a:lnTo>
                  <a:pt x="656" y="604"/>
                </a:lnTo>
                <a:lnTo>
                  <a:pt x="677" y="603"/>
                </a:lnTo>
                <a:lnTo>
                  <a:pt x="694" y="600"/>
                </a:lnTo>
                <a:lnTo>
                  <a:pt x="707" y="598"/>
                </a:lnTo>
                <a:lnTo>
                  <a:pt x="712" y="596"/>
                </a:lnTo>
                <a:lnTo>
                  <a:pt x="720" y="590"/>
                </a:lnTo>
                <a:lnTo>
                  <a:pt x="732" y="584"/>
                </a:lnTo>
                <a:lnTo>
                  <a:pt x="745" y="580"/>
                </a:lnTo>
                <a:lnTo>
                  <a:pt x="758" y="576"/>
                </a:lnTo>
                <a:lnTo>
                  <a:pt x="773" y="573"/>
                </a:lnTo>
                <a:lnTo>
                  <a:pt x="788" y="573"/>
                </a:lnTo>
                <a:lnTo>
                  <a:pt x="805" y="574"/>
                </a:lnTo>
                <a:lnTo>
                  <a:pt x="818" y="577"/>
                </a:lnTo>
                <a:lnTo>
                  <a:pt x="829" y="580"/>
                </a:lnTo>
                <a:lnTo>
                  <a:pt x="844" y="582"/>
                </a:lnTo>
                <a:lnTo>
                  <a:pt x="864" y="584"/>
                </a:lnTo>
                <a:lnTo>
                  <a:pt x="889" y="586"/>
                </a:lnTo>
                <a:lnTo>
                  <a:pt x="916" y="589"/>
                </a:lnTo>
                <a:lnTo>
                  <a:pt x="949" y="590"/>
                </a:lnTo>
                <a:lnTo>
                  <a:pt x="982" y="591"/>
                </a:lnTo>
                <a:lnTo>
                  <a:pt x="1018" y="592"/>
                </a:lnTo>
                <a:lnTo>
                  <a:pt x="1055" y="593"/>
                </a:lnTo>
                <a:lnTo>
                  <a:pt x="1091" y="593"/>
                </a:lnTo>
                <a:lnTo>
                  <a:pt x="1128" y="594"/>
                </a:lnTo>
                <a:lnTo>
                  <a:pt x="1165" y="594"/>
                </a:lnTo>
                <a:lnTo>
                  <a:pt x="1201" y="594"/>
                </a:lnTo>
                <a:lnTo>
                  <a:pt x="1234" y="593"/>
                </a:lnTo>
                <a:lnTo>
                  <a:pt x="1265" y="592"/>
                </a:lnTo>
                <a:lnTo>
                  <a:pt x="1293" y="591"/>
                </a:lnTo>
                <a:lnTo>
                  <a:pt x="1330" y="589"/>
                </a:lnTo>
                <a:lnTo>
                  <a:pt x="1360" y="586"/>
                </a:lnTo>
                <a:lnTo>
                  <a:pt x="1385" y="585"/>
                </a:lnTo>
                <a:lnTo>
                  <a:pt x="1406" y="584"/>
                </a:lnTo>
                <a:lnTo>
                  <a:pt x="1422" y="583"/>
                </a:lnTo>
                <a:lnTo>
                  <a:pt x="1435" y="584"/>
                </a:lnTo>
                <a:lnTo>
                  <a:pt x="1443" y="586"/>
                </a:lnTo>
                <a:lnTo>
                  <a:pt x="1450" y="591"/>
                </a:lnTo>
                <a:lnTo>
                  <a:pt x="1458" y="594"/>
                </a:lnTo>
                <a:lnTo>
                  <a:pt x="1470" y="596"/>
                </a:lnTo>
                <a:lnTo>
                  <a:pt x="1487" y="594"/>
                </a:lnTo>
                <a:lnTo>
                  <a:pt x="1505" y="591"/>
                </a:lnTo>
                <a:lnTo>
                  <a:pt x="1523" y="588"/>
                </a:lnTo>
                <a:lnTo>
                  <a:pt x="1541" y="582"/>
                </a:lnTo>
                <a:lnTo>
                  <a:pt x="1557" y="575"/>
                </a:lnTo>
                <a:lnTo>
                  <a:pt x="1569" y="568"/>
                </a:lnTo>
                <a:lnTo>
                  <a:pt x="1579" y="561"/>
                </a:lnTo>
                <a:lnTo>
                  <a:pt x="1584" y="553"/>
                </a:lnTo>
                <a:lnTo>
                  <a:pt x="1588" y="545"/>
                </a:lnTo>
                <a:lnTo>
                  <a:pt x="1589" y="537"/>
                </a:lnTo>
                <a:lnTo>
                  <a:pt x="1586" y="529"/>
                </a:lnTo>
                <a:lnTo>
                  <a:pt x="1579" y="523"/>
                </a:lnTo>
                <a:lnTo>
                  <a:pt x="1569" y="517"/>
                </a:lnTo>
                <a:lnTo>
                  <a:pt x="1556" y="513"/>
                </a:lnTo>
                <a:lnTo>
                  <a:pt x="1565" y="513"/>
                </a:lnTo>
                <a:lnTo>
                  <a:pt x="1575" y="509"/>
                </a:lnTo>
                <a:lnTo>
                  <a:pt x="1588" y="505"/>
                </a:lnTo>
                <a:lnTo>
                  <a:pt x="1602" y="498"/>
                </a:lnTo>
                <a:lnTo>
                  <a:pt x="1616" y="491"/>
                </a:lnTo>
                <a:lnTo>
                  <a:pt x="1629" y="480"/>
                </a:lnTo>
                <a:lnTo>
                  <a:pt x="1642" y="471"/>
                </a:lnTo>
                <a:lnTo>
                  <a:pt x="1655" y="460"/>
                </a:lnTo>
                <a:lnTo>
                  <a:pt x="1665" y="448"/>
                </a:lnTo>
                <a:lnTo>
                  <a:pt x="1674" y="437"/>
                </a:lnTo>
                <a:lnTo>
                  <a:pt x="1680" y="425"/>
                </a:lnTo>
                <a:lnTo>
                  <a:pt x="1684" y="414"/>
                </a:lnTo>
                <a:lnTo>
                  <a:pt x="1682" y="403"/>
                </a:lnTo>
                <a:lnTo>
                  <a:pt x="1678" y="394"/>
                </a:lnTo>
                <a:lnTo>
                  <a:pt x="1669" y="386"/>
                </a:lnTo>
                <a:lnTo>
                  <a:pt x="1654" y="379"/>
                </a:lnTo>
                <a:lnTo>
                  <a:pt x="1656" y="366"/>
                </a:lnTo>
                <a:lnTo>
                  <a:pt x="1655" y="349"/>
                </a:lnTo>
                <a:lnTo>
                  <a:pt x="1651" y="331"/>
                </a:lnTo>
                <a:lnTo>
                  <a:pt x="1643" y="312"/>
                </a:lnTo>
                <a:lnTo>
                  <a:pt x="1632" y="300"/>
                </a:lnTo>
                <a:lnTo>
                  <a:pt x="1616" y="292"/>
                </a:lnTo>
                <a:lnTo>
                  <a:pt x="1595" y="293"/>
                </a:lnTo>
                <a:lnTo>
                  <a:pt x="1569" y="305"/>
                </a:lnTo>
                <a:lnTo>
                  <a:pt x="1560" y="300"/>
                </a:lnTo>
                <a:lnTo>
                  <a:pt x="1550" y="295"/>
                </a:lnTo>
                <a:lnTo>
                  <a:pt x="1536" y="294"/>
                </a:lnTo>
                <a:lnTo>
                  <a:pt x="1523" y="294"/>
                </a:lnTo>
                <a:lnTo>
                  <a:pt x="1511" y="299"/>
                </a:lnTo>
                <a:lnTo>
                  <a:pt x="1500" y="304"/>
                </a:lnTo>
                <a:lnTo>
                  <a:pt x="1493" y="315"/>
                </a:lnTo>
                <a:lnTo>
                  <a:pt x="1491" y="328"/>
                </a:lnTo>
                <a:lnTo>
                  <a:pt x="1484" y="326"/>
                </a:lnTo>
                <a:lnTo>
                  <a:pt x="1473" y="326"/>
                </a:lnTo>
                <a:lnTo>
                  <a:pt x="1460" y="328"/>
                </a:lnTo>
                <a:lnTo>
                  <a:pt x="1447" y="334"/>
                </a:lnTo>
                <a:lnTo>
                  <a:pt x="1435" y="342"/>
                </a:lnTo>
                <a:lnTo>
                  <a:pt x="1425" y="354"/>
                </a:lnTo>
                <a:lnTo>
                  <a:pt x="1419" y="370"/>
                </a:lnTo>
                <a:lnTo>
                  <a:pt x="1417" y="388"/>
                </a:lnTo>
                <a:lnTo>
                  <a:pt x="1410" y="376"/>
                </a:lnTo>
                <a:lnTo>
                  <a:pt x="1399" y="364"/>
                </a:lnTo>
                <a:lnTo>
                  <a:pt x="1385" y="355"/>
                </a:lnTo>
                <a:lnTo>
                  <a:pt x="1368" y="347"/>
                </a:lnTo>
                <a:lnTo>
                  <a:pt x="1347" y="342"/>
                </a:lnTo>
                <a:lnTo>
                  <a:pt x="1326" y="343"/>
                </a:lnTo>
                <a:lnTo>
                  <a:pt x="1303" y="349"/>
                </a:lnTo>
                <a:lnTo>
                  <a:pt x="1279" y="361"/>
                </a:lnTo>
                <a:lnTo>
                  <a:pt x="1280" y="352"/>
                </a:lnTo>
                <a:lnTo>
                  <a:pt x="1281" y="341"/>
                </a:lnTo>
                <a:lnTo>
                  <a:pt x="1280" y="330"/>
                </a:lnTo>
                <a:lnTo>
                  <a:pt x="1278" y="319"/>
                </a:lnTo>
                <a:lnTo>
                  <a:pt x="1272" y="309"/>
                </a:lnTo>
                <a:lnTo>
                  <a:pt x="1264" y="301"/>
                </a:lnTo>
                <a:lnTo>
                  <a:pt x="1253" y="295"/>
                </a:lnTo>
                <a:lnTo>
                  <a:pt x="1238" y="292"/>
                </a:lnTo>
                <a:lnTo>
                  <a:pt x="1268" y="253"/>
                </a:lnTo>
                <a:lnTo>
                  <a:pt x="1285" y="216"/>
                </a:lnTo>
                <a:lnTo>
                  <a:pt x="1291" y="181"/>
                </a:lnTo>
                <a:lnTo>
                  <a:pt x="1287" y="150"/>
                </a:lnTo>
                <a:lnTo>
                  <a:pt x="1275" y="124"/>
                </a:lnTo>
                <a:lnTo>
                  <a:pt x="1254" y="99"/>
                </a:lnTo>
                <a:lnTo>
                  <a:pt x="1228" y="80"/>
                </a:lnTo>
                <a:lnTo>
                  <a:pt x="1199" y="64"/>
                </a:lnTo>
                <a:lnTo>
                  <a:pt x="1166" y="53"/>
                </a:lnTo>
                <a:lnTo>
                  <a:pt x="1132" y="48"/>
                </a:lnTo>
                <a:lnTo>
                  <a:pt x="1098" y="46"/>
                </a:lnTo>
                <a:lnTo>
                  <a:pt x="1065" y="51"/>
                </a:lnTo>
                <a:lnTo>
                  <a:pt x="1036" y="61"/>
                </a:lnTo>
                <a:lnTo>
                  <a:pt x="1011" y="79"/>
                </a:lnTo>
                <a:lnTo>
                  <a:pt x="991" y="101"/>
                </a:lnTo>
                <a:lnTo>
                  <a:pt x="980" y="130"/>
                </a:lnTo>
                <a:lnTo>
                  <a:pt x="973" y="126"/>
                </a:lnTo>
                <a:lnTo>
                  <a:pt x="965" y="124"/>
                </a:lnTo>
                <a:lnTo>
                  <a:pt x="954" y="122"/>
                </a:lnTo>
                <a:lnTo>
                  <a:pt x="944" y="122"/>
                </a:lnTo>
                <a:lnTo>
                  <a:pt x="932" y="124"/>
                </a:lnTo>
                <a:lnTo>
                  <a:pt x="923" y="127"/>
                </a:lnTo>
                <a:lnTo>
                  <a:pt x="915" y="130"/>
                </a:lnTo>
                <a:lnTo>
                  <a:pt x="911" y="135"/>
                </a:lnTo>
                <a:lnTo>
                  <a:pt x="907" y="135"/>
                </a:lnTo>
                <a:lnTo>
                  <a:pt x="907" y="121"/>
                </a:lnTo>
                <a:lnTo>
                  <a:pt x="909" y="106"/>
                </a:lnTo>
                <a:lnTo>
                  <a:pt x="911" y="98"/>
                </a:lnTo>
                <a:close/>
              </a:path>
            </a:pathLst>
          </a:custGeom>
          <a:solidFill>
            <a:srgbClr val="FFFFFF"/>
          </a:solidFill>
          <a:ln w="9525">
            <a:noFill/>
            <a:round/>
            <a:headEnd/>
            <a:tailEnd/>
          </a:ln>
        </p:spPr>
        <p:txBody>
          <a:bodyPr/>
          <a:lstStyle/>
          <a:p>
            <a:endParaRPr lang="en-US">
              <a:solidFill>
                <a:schemeClr val="bg1"/>
              </a:solidFill>
            </a:endParaRPr>
          </a:p>
        </p:txBody>
      </p:sp>
      <p:grpSp>
        <p:nvGrpSpPr>
          <p:cNvPr id="2" name="Group 6"/>
          <p:cNvGrpSpPr>
            <a:grpSpLocks/>
          </p:cNvGrpSpPr>
          <p:nvPr/>
        </p:nvGrpSpPr>
        <p:grpSpPr bwMode="auto">
          <a:xfrm>
            <a:off x="736600" y="2624138"/>
            <a:ext cx="2808288" cy="1844675"/>
            <a:chOff x="3154" y="2282"/>
            <a:chExt cx="1769" cy="1435"/>
          </a:xfrm>
        </p:grpSpPr>
        <p:sp>
          <p:nvSpPr>
            <p:cNvPr id="36871" name="Freeform 7"/>
            <p:cNvSpPr>
              <a:spLocks/>
            </p:cNvSpPr>
            <p:nvPr/>
          </p:nvSpPr>
          <p:spPr bwMode="auto">
            <a:xfrm>
              <a:off x="3154" y="2282"/>
              <a:ext cx="1769" cy="1435"/>
            </a:xfrm>
            <a:custGeom>
              <a:avLst/>
              <a:gdLst/>
              <a:ahLst/>
              <a:cxnLst>
                <a:cxn ang="0">
                  <a:pos x="673" y="300"/>
                </a:cxn>
                <a:cxn ang="0">
                  <a:pos x="627" y="327"/>
                </a:cxn>
                <a:cxn ang="0">
                  <a:pos x="564" y="409"/>
                </a:cxn>
                <a:cxn ang="0">
                  <a:pos x="500" y="427"/>
                </a:cxn>
                <a:cxn ang="0">
                  <a:pos x="446" y="445"/>
                </a:cxn>
                <a:cxn ang="0">
                  <a:pos x="318" y="536"/>
                </a:cxn>
                <a:cxn ang="0">
                  <a:pos x="246" y="591"/>
                </a:cxn>
                <a:cxn ang="0">
                  <a:pos x="146" y="709"/>
                </a:cxn>
                <a:cxn ang="0">
                  <a:pos x="100" y="755"/>
                </a:cxn>
                <a:cxn ang="0">
                  <a:pos x="46" y="936"/>
                </a:cxn>
                <a:cxn ang="0">
                  <a:pos x="9" y="1018"/>
                </a:cxn>
                <a:cxn ang="0">
                  <a:pos x="27" y="1164"/>
                </a:cxn>
                <a:cxn ang="0">
                  <a:pos x="200" y="1255"/>
                </a:cxn>
                <a:cxn ang="0">
                  <a:pos x="327" y="1336"/>
                </a:cxn>
                <a:cxn ang="0">
                  <a:pos x="455" y="1373"/>
                </a:cxn>
                <a:cxn ang="0">
                  <a:pos x="846" y="1391"/>
                </a:cxn>
                <a:cxn ang="0">
                  <a:pos x="1027" y="1346"/>
                </a:cxn>
                <a:cxn ang="0">
                  <a:pos x="1136" y="1291"/>
                </a:cxn>
                <a:cxn ang="0">
                  <a:pos x="1409" y="1300"/>
                </a:cxn>
                <a:cxn ang="0">
                  <a:pos x="1527" y="1264"/>
                </a:cxn>
                <a:cxn ang="0">
                  <a:pos x="1564" y="1227"/>
                </a:cxn>
                <a:cxn ang="0">
                  <a:pos x="1682" y="1191"/>
                </a:cxn>
                <a:cxn ang="0">
                  <a:pos x="1745" y="1127"/>
                </a:cxn>
                <a:cxn ang="0">
                  <a:pos x="1700" y="955"/>
                </a:cxn>
                <a:cxn ang="0">
                  <a:pos x="1645" y="845"/>
                </a:cxn>
                <a:cxn ang="0">
                  <a:pos x="1609" y="791"/>
                </a:cxn>
                <a:cxn ang="0">
                  <a:pos x="1591" y="764"/>
                </a:cxn>
                <a:cxn ang="0">
                  <a:pos x="1573" y="709"/>
                </a:cxn>
                <a:cxn ang="0">
                  <a:pos x="1555" y="555"/>
                </a:cxn>
                <a:cxn ang="0">
                  <a:pos x="1400" y="418"/>
                </a:cxn>
                <a:cxn ang="0">
                  <a:pos x="1309" y="373"/>
                </a:cxn>
                <a:cxn ang="0">
                  <a:pos x="1264" y="318"/>
                </a:cxn>
                <a:cxn ang="0">
                  <a:pos x="1173" y="155"/>
                </a:cxn>
                <a:cxn ang="0">
                  <a:pos x="1036" y="127"/>
                </a:cxn>
                <a:cxn ang="0">
                  <a:pos x="1018" y="100"/>
                </a:cxn>
                <a:cxn ang="0">
                  <a:pos x="1000" y="45"/>
                </a:cxn>
                <a:cxn ang="0">
                  <a:pos x="973" y="36"/>
                </a:cxn>
                <a:cxn ang="0">
                  <a:pos x="946" y="18"/>
                </a:cxn>
                <a:cxn ang="0">
                  <a:pos x="891" y="0"/>
                </a:cxn>
                <a:cxn ang="0">
                  <a:pos x="836" y="64"/>
                </a:cxn>
                <a:cxn ang="0">
                  <a:pos x="746" y="100"/>
                </a:cxn>
                <a:cxn ang="0">
                  <a:pos x="700" y="218"/>
                </a:cxn>
                <a:cxn ang="0">
                  <a:pos x="673" y="227"/>
                </a:cxn>
                <a:cxn ang="0">
                  <a:pos x="673" y="300"/>
                </a:cxn>
              </a:cxnLst>
              <a:rect l="0" t="0" r="r" b="b"/>
              <a:pathLst>
                <a:path w="1769" h="1435">
                  <a:moveTo>
                    <a:pt x="673" y="300"/>
                  </a:moveTo>
                  <a:cubicBezTo>
                    <a:pt x="653" y="307"/>
                    <a:pt x="639" y="307"/>
                    <a:pt x="627" y="327"/>
                  </a:cubicBezTo>
                  <a:cubicBezTo>
                    <a:pt x="603" y="366"/>
                    <a:pt x="643" y="383"/>
                    <a:pt x="564" y="409"/>
                  </a:cubicBezTo>
                  <a:cubicBezTo>
                    <a:pt x="475" y="439"/>
                    <a:pt x="614" y="393"/>
                    <a:pt x="500" y="427"/>
                  </a:cubicBezTo>
                  <a:cubicBezTo>
                    <a:pt x="482" y="432"/>
                    <a:pt x="446" y="445"/>
                    <a:pt x="446" y="445"/>
                  </a:cubicBezTo>
                  <a:cubicBezTo>
                    <a:pt x="409" y="482"/>
                    <a:pt x="353" y="499"/>
                    <a:pt x="318" y="536"/>
                  </a:cubicBezTo>
                  <a:cubicBezTo>
                    <a:pt x="297" y="558"/>
                    <a:pt x="246" y="591"/>
                    <a:pt x="246" y="591"/>
                  </a:cubicBezTo>
                  <a:cubicBezTo>
                    <a:pt x="229" y="643"/>
                    <a:pt x="186" y="674"/>
                    <a:pt x="146" y="709"/>
                  </a:cubicBezTo>
                  <a:cubicBezTo>
                    <a:pt x="130" y="723"/>
                    <a:pt x="100" y="755"/>
                    <a:pt x="100" y="755"/>
                  </a:cubicBezTo>
                  <a:cubicBezTo>
                    <a:pt x="80" y="815"/>
                    <a:pt x="81" y="883"/>
                    <a:pt x="46" y="936"/>
                  </a:cubicBezTo>
                  <a:cubicBezTo>
                    <a:pt x="36" y="966"/>
                    <a:pt x="19" y="988"/>
                    <a:pt x="9" y="1018"/>
                  </a:cubicBezTo>
                  <a:cubicBezTo>
                    <a:pt x="13" y="1067"/>
                    <a:pt x="0" y="1123"/>
                    <a:pt x="27" y="1164"/>
                  </a:cubicBezTo>
                  <a:cubicBezTo>
                    <a:pt x="67" y="1224"/>
                    <a:pt x="134" y="1246"/>
                    <a:pt x="200" y="1255"/>
                  </a:cubicBezTo>
                  <a:cubicBezTo>
                    <a:pt x="246" y="1270"/>
                    <a:pt x="286" y="1309"/>
                    <a:pt x="327" y="1336"/>
                  </a:cubicBezTo>
                  <a:cubicBezTo>
                    <a:pt x="352" y="1353"/>
                    <a:pt x="424" y="1363"/>
                    <a:pt x="455" y="1373"/>
                  </a:cubicBezTo>
                  <a:cubicBezTo>
                    <a:pt x="548" y="1435"/>
                    <a:pt x="793" y="1393"/>
                    <a:pt x="846" y="1391"/>
                  </a:cubicBezTo>
                  <a:cubicBezTo>
                    <a:pt x="911" y="1369"/>
                    <a:pt x="959" y="1354"/>
                    <a:pt x="1027" y="1346"/>
                  </a:cubicBezTo>
                  <a:cubicBezTo>
                    <a:pt x="1061" y="1312"/>
                    <a:pt x="1091" y="1302"/>
                    <a:pt x="1136" y="1291"/>
                  </a:cubicBezTo>
                  <a:cubicBezTo>
                    <a:pt x="1250" y="1298"/>
                    <a:pt x="1304" y="1310"/>
                    <a:pt x="1409" y="1300"/>
                  </a:cubicBezTo>
                  <a:cubicBezTo>
                    <a:pt x="1448" y="1287"/>
                    <a:pt x="1488" y="1277"/>
                    <a:pt x="1527" y="1264"/>
                  </a:cubicBezTo>
                  <a:cubicBezTo>
                    <a:pt x="1540" y="1252"/>
                    <a:pt x="1548" y="1235"/>
                    <a:pt x="1564" y="1227"/>
                  </a:cubicBezTo>
                  <a:cubicBezTo>
                    <a:pt x="1598" y="1210"/>
                    <a:pt x="1644" y="1200"/>
                    <a:pt x="1682" y="1191"/>
                  </a:cubicBezTo>
                  <a:cubicBezTo>
                    <a:pt x="1710" y="1172"/>
                    <a:pt x="1722" y="1151"/>
                    <a:pt x="1745" y="1127"/>
                  </a:cubicBezTo>
                  <a:cubicBezTo>
                    <a:pt x="1768" y="1064"/>
                    <a:pt x="1769" y="978"/>
                    <a:pt x="1700" y="955"/>
                  </a:cubicBezTo>
                  <a:cubicBezTo>
                    <a:pt x="1675" y="877"/>
                    <a:pt x="1686" y="898"/>
                    <a:pt x="1645" y="845"/>
                  </a:cubicBezTo>
                  <a:cubicBezTo>
                    <a:pt x="1632" y="828"/>
                    <a:pt x="1621" y="809"/>
                    <a:pt x="1609" y="791"/>
                  </a:cubicBezTo>
                  <a:cubicBezTo>
                    <a:pt x="1603" y="782"/>
                    <a:pt x="1591" y="764"/>
                    <a:pt x="1591" y="764"/>
                  </a:cubicBezTo>
                  <a:cubicBezTo>
                    <a:pt x="1585" y="746"/>
                    <a:pt x="1579" y="727"/>
                    <a:pt x="1573" y="709"/>
                  </a:cubicBezTo>
                  <a:cubicBezTo>
                    <a:pt x="1557" y="660"/>
                    <a:pt x="1582" y="599"/>
                    <a:pt x="1555" y="555"/>
                  </a:cubicBezTo>
                  <a:cubicBezTo>
                    <a:pt x="1511" y="482"/>
                    <a:pt x="1470" y="457"/>
                    <a:pt x="1400" y="418"/>
                  </a:cubicBezTo>
                  <a:cubicBezTo>
                    <a:pt x="1312" y="369"/>
                    <a:pt x="1380" y="390"/>
                    <a:pt x="1309" y="373"/>
                  </a:cubicBezTo>
                  <a:cubicBezTo>
                    <a:pt x="1293" y="357"/>
                    <a:pt x="1274" y="340"/>
                    <a:pt x="1264" y="318"/>
                  </a:cubicBezTo>
                  <a:cubicBezTo>
                    <a:pt x="1239" y="262"/>
                    <a:pt x="1234" y="187"/>
                    <a:pt x="1173" y="155"/>
                  </a:cubicBezTo>
                  <a:cubicBezTo>
                    <a:pt x="1132" y="134"/>
                    <a:pt x="1081" y="138"/>
                    <a:pt x="1036" y="127"/>
                  </a:cubicBezTo>
                  <a:cubicBezTo>
                    <a:pt x="1030" y="118"/>
                    <a:pt x="1022" y="110"/>
                    <a:pt x="1018" y="100"/>
                  </a:cubicBezTo>
                  <a:cubicBezTo>
                    <a:pt x="1010" y="82"/>
                    <a:pt x="1018" y="51"/>
                    <a:pt x="1000" y="45"/>
                  </a:cubicBezTo>
                  <a:cubicBezTo>
                    <a:pt x="991" y="42"/>
                    <a:pt x="981" y="40"/>
                    <a:pt x="973" y="36"/>
                  </a:cubicBezTo>
                  <a:cubicBezTo>
                    <a:pt x="963" y="31"/>
                    <a:pt x="956" y="22"/>
                    <a:pt x="946" y="18"/>
                  </a:cubicBezTo>
                  <a:cubicBezTo>
                    <a:pt x="928" y="10"/>
                    <a:pt x="891" y="0"/>
                    <a:pt x="891" y="0"/>
                  </a:cubicBezTo>
                  <a:cubicBezTo>
                    <a:pt x="838" y="18"/>
                    <a:pt x="862" y="31"/>
                    <a:pt x="836" y="64"/>
                  </a:cubicBezTo>
                  <a:cubicBezTo>
                    <a:pt x="816" y="89"/>
                    <a:pt x="774" y="91"/>
                    <a:pt x="746" y="100"/>
                  </a:cubicBezTo>
                  <a:cubicBezTo>
                    <a:pt x="708" y="136"/>
                    <a:pt x="726" y="192"/>
                    <a:pt x="700" y="218"/>
                  </a:cubicBezTo>
                  <a:cubicBezTo>
                    <a:pt x="693" y="225"/>
                    <a:pt x="682" y="224"/>
                    <a:pt x="673" y="227"/>
                  </a:cubicBezTo>
                  <a:cubicBezTo>
                    <a:pt x="652" y="290"/>
                    <a:pt x="641" y="268"/>
                    <a:pt x="673" y="300"/>
                  </a:cubicBezTo>
                  <a:close/>
                </a:path>
              </a:pathLst>
            </a:custGeom>
            <a:solidFill>
              <a:schemeClr val="bg1"/>
            </a:solidFill>
            <a:ln w="12699" cap="flat" cmpd="sng">
              <a:noFill/>
              <a:prstDash val="solid"/>
              <a:round/>
              <a:headEnd type="none" w="sm" len="sm"/>
              <a:tailEnd type="none" w="sm" len="sm"/>
            </a:ln>
            <a:effectLst/>
          </p:spPr>
          <p:txBody>
            <a:bodyPr wrap="none" anchor="ctr"/>
            <a:lstStyle/>
            <a:p>
              <a:endParaRPr lang="en-US">
                <a:solidFill>
                  <a:schemeClr val="bg1"/>
                </a:solidFill>
              </a:endParaRPr>
            </a:p>
          </p:txBody>
        </p:sp>
        <p:sp>
          <p:nvSpPr>
            <p:cNvPr id="36872" name="Freeform 8"/>
            <p:cNvSpPr>
              <a:spLocks/>
            </p:cNvSpPr>
            <p:nvPr/>
          </p:nvSpPr>
          <p:spPr bwMode="auto">
            <a:xfrm>
              <a:off x="4141" y="2506"/>
              <a:ext cx="32" cy="42"/>
            </a:xfrm>
            <a:custGeom>
              <a:avLst/>
              <a:gdLst/>
              <a:ahLst/>
              <a:cxnLst>
                <a:cxn ang="0">
                  <a:pos x="0" y="20"/>
                </a:cxn>
                <a:cxn ang="0">
                  <a:pos x="10" y="17"/>
                </a:cxn>
                <a:cxn ang="0">
                  <a:pos x="20" y="16"/>
                </a:cxn>
                <a:cxn ang="0">
                  <a:pos x="29" y="14"/>
                </a:cxn>
                <a:cxn ang="0">
                  <a:pos x="37" y="12"/>
                </a:cxn>
                <a:cxn ang="0">
                  <a:pos x="45" y="9"/>
                </a:cxn>
                <a:cxn ang="0">
                  <a:pos x="52" y="6"/>
                </a:cxn>
                <a:cxn ang="0">
                  <a:pos x="58" y="4"/>
                </a:cxn>
                <a:cxn ang="0">
                  <a:pos x="63" y="0"/>
                </a:cxn>
                <a:cxn ang="0">
                  <a:pos x="59" y="9"/>
                </a:cxn>
                <a:cxn ang="0">
                  <a:pos x="54" y="19"/>
                </a:cxn>
                <a:cxn ang="0">
                  <a:pos x="50" y="28"/>
                </a:cxn>
                <a:cxn ang="0">
                  <a:pos x="44" y="37"/>
                </a:cxn>
                <a:cxn ang="0">
                  <a:pos x="39" y="46"/>
                </a:cxn>
                <a:cxn ang="0">
                  <a:pos x="35" y="52"/>
                </a:cxn>
                <a:cxn ang="0">
                  <a:pos x="30" y="58"/>
                </a:cxn>
                <a:cxn ang="0">
                  <a:pos x="26" y="60"/>
                </a:cxn>
                <a:cxn ang="0">
                  <a:pos x="23" y="62"/>
                </a:cxn>
                <a:cxn ang="0">
                  <a:pos x="16" y="68"/>
                </a:cxn>
                <a:cxn ang="0">
                  <a:pos x="8" y="76"/>
                </a:cxn>
                <a:cxn ang="0">
                  <a:pos x="0" y="84"/>
                </a:cxn>
                <a:cxn ang="0">
                  <a:pos x="0" y="20"/>
                </a:cxn>
              </a:cxnLst>
              <a:rect l="0" t="0" r="r" b="b"/>
              <a:pathLst>
                <a:path w="63" h="84">
                  <a:moveTo>
                    <a:pt x="0" y="20"/>
                  </a:moveTo>
                  <a:lnTo>
                    <a:pt x="10" y="17"/>
                  </a:lnTo>
                  <a:lnTo>
                    <a:pt x="20" y="16"/>
                  </a:lnTo>
                  <a:lnTo>
                    <a:pt x="29" y="14"/>
                  </a:lnTo>
                  <a:lnTo>
                    <a:pt x="37" y="12"/>
                  </a:lnTo>
                  <a:lnTo>
                    <a:pt x="45" y="9"/>
                  </a:lnTo>
                  <a:lnTo>
                    <a:pt x="52" y="6"/>
                  </a:lnTo>
                  <a:lnTo>
                    <a:pt x="58" y="4"/>
                  </a:lnTo>
                  <a:lnTo>
                    <a:pt x="63" y="0"/>
                  </a:lnTo>
                  <a:lnTo>
                    <a:pt x="59" y="9"/>
                  </a:lnTo>
                  <a:lnTo>
                    <a:pt x="54" y="19"/>
                  </a:lnTo>
                  <a:lnTo>
                    <a:pt x="50" y="28"/>
                  </a:lnTo>
                  <a:lnTo>
                    <a:pt x="44" y="37"/>
                  </a:lnTo>
                  <a:lnTo>
                    <a:pt x="39" y="46"/>
                  </a:lnTo>
                  <a:lnTo>
                    <a:pt x="35" y="52"/>
                  </a:lnTo>
                  <a:lnTo>
                    <a:pt x="30" y="58"/>
                  </a:lnTo>
                  <a:lnTo>
                    <a:pt x="26" y="60"/>
                  </a:lnTo>
                  <a:lnTo>
                    <a:pt x="23" y="62"/>
                  </a:lnTo>
                  <a:lnTo>
                    <a:pt x="16" y="68"/>
                  </a:lnTo>
                  <a:lnTo>
                    <a:pt x="8" y="76"/>
                  </a:lnTo>
                  <a:lnTo>
                    <a:pt x="0" y="84"/>
                  </a:lnTo>
                  <a:lnTo>
                    <a:pt x="0" y="20"/>
                  </a:lnTo>
                  <a:close/>
                </a:path>
              </a:pathLst>
            </a:custGeom>
            <a:solidFill>
              <a:srgbClr val="6D8CA8"/>
            </a:solidFill>
            <a:ln w="9525">
              <a:noFill/>
              <a:round/>
              <a:headEnd/>
              <a:tailEnd/>
            </a:ln>
          </p:spPr>
          <p:txBody>
            <a:bodyPr/>
            <a:lstStyle/>
            <a:p>
              <a:endParaRPr lang="en-US">
                <a:solidFill>
                  <a:schemeClr val="bg1"/>
                </a:solidFill>
              </a:endParaRPr>
            </a:p>
          </p:txBody>
        </p:sp>
        <p:sp>
          <p:nvSpPr>
            <p:cNvPr id="36873" name="Freeform 9"/>
            <p:cNvSpPr>
              <a:spLocks/>
            </p:cNvSpPr>
            <p:nvPr/>
          </p:nvSpPr>
          <p:spPr bwMode="auto">
            <a:xfrm>
              <a:off x="4176" y="2496"/>
              <a:ext cx="68" cy="72"/>
            </a:xfrm>
            <a:custGeom>
              <a:avLst/>
              <a:gdLst/>
              <a:ahLst/>
              <a:cxnLst>
                <a:cxn ang="0">
                  <a:pos x="136" y="0"/>
                </a:cxn>
                <a:cxn ang="0">
                  <a:pos x="128" y="4"/>
                </a:cxn>
                <a:cxn ang="0">
                  <a:pos x="121" y="7"/>
                </a:cxn>
                <a:cxn ang="0">
                  <a:pos x="113" y="11"/>
                </a:cxn>
                <a:cxn ang="0">
                  <a:pos x="106" y="13"/>
                </a:cxn>
                <a:cxn ang="0">
                  <a:pos x="100" y="17"/>
                </a:cxn>
                <a:cxn ang="0">
                  <a:pos x="94" y="19"/>
                </a:cxn>
                <a:cxn ang="0">
                  <a:pos x="88" y="21"/>
                </a:cxn>
                <a:cxn ang="0">
                  <a:pos x="83" y="23"/>
                </a:cxn>
                <a:cxn ang="0">
                  <a:pos x="76" y="26"/>
                </a:cxn>
                <a:cxn ang="0">
                  <a:pos x="69" y="27"/>
                </a:cxn>
                <a:cxn ang="0">
                  <a:pos x="62" y="28"/>
                </a:cxn>
                <a:cxn ang="0">
                  <a:pos x="56" y="29"/>
                </a:cxn>
                <a:cxn ang="0">
                  <a:pos x="48" y="29"/>
                </a:cxn>
                <a:cxn ang="0">
                  <a:pos x="39" y="29"/>
                </a:cxn>
                <a:cxn ang="0">
                  <a:pos x="31" y="29"/>
                </a:cxn>
                <a:cxn ang="0">
                  <a:pos x="23" y="28"/>
                </a:cxn>
                <a:cxn ang="0">
                  <a:pos x="60" y="57"/>
                </a:cxn>
                <a:cxn ang="0">
                  <a:pos x="52" y="68"/>
                </a:cxn>
                <a:cxn ang="0">
                  <a:pos x="43" y="83"/>
                </a:cxn>
                <a:cxn ang="0">
                  <a:pos x="34" y="97"/>
                </a:cxn>
                <a:cxn ang="0">
                  <a:pos x="23" y="112"/>
                </a:cxn>
                <a:cxn ang="0">
                  <a:pos x="14" y="125"/>
                </a:cxn>
                <a:cxn ang="0">
                  <a:pos x="7" y="135"/>
                </a:cxn>
                <a:cxn ang="0">
                  <a:pos x="3" y="143"/>
                </a:cxn>
                <a:cxn ang="0">
                  <a:pos x="0" y="146"/>
                </a:cxn>
                <a:cxn ang="0">
                  <a:pos x="13" y="137"/>
                </a:cxn>
                <a:cxn ang="0">
                  <a:pos x="26" y="131"/>
                </a:cxn>
                <a:cxn ang="0">
                  <a:pos x="38" y="125"/>
                </a:cxn>
                <a:cxn ang="0">
                  <a:pos x="50" y="119"/>
                </a:cxn>
                <a:cxn ang="0">
                  <a:pos x="61" y="114"/>
                </a:cxn>
                <a:cxn ang="0">
                  <a:pos x="71" y="111"/>
                </a:cxn>
                <a:cxn ang="0">
                  <a:pos x="79" y="108"/>
                </a:cxn>
                <a:cxn ang="0">
                  <a:pos x="86" y="106"/>
                </a:cxn>
                <a:cxn ang="0">
                  <a:pos x="94" y="83"/>
                </a:cxn>
                <a:cxn ang="0">
                  <a:pos x="102" y="58"/>
                </a:cxn>
                <a:cxn ang="0">
                  <a:pos x="109" y="37"/>
                </a:cxn>
                <a:cxn ang="0">
                  <a:pos x="112" y="29"/>
                </a:cxn>
                <a:cxn ang="0">
                  <a:pos x="136" y="0"/>
                </a:cxn>
              </a:cxnLst>
              <a:rect l="0" t="0" r="r" b="b"/>
              <a:pathLst>
                <a:path w="136" h="146">
                  <a:moveTo>
                    <a:pt x="136" y="0"/>
                  </a:moveTo>
                  <a:lnTo>
                    <a:pt x="128" y="4"/>
                  </a:lnTo>
                  <a:lnTo>
                    <a:pt x="121" y="7"/>
                  </a:lnTo>
                  <a:lnTo>
                    <a:pt x="113" y="11"/>
                  </a:lnTo>
                  <a:lnTo>
                    <a:pt x="106" y="13"/>
                  </a:lnTo>
                  <a:lnTo>
                    <a:pt x="100" y="17"/>
                  </a:lnTo>
                  <a:lnTo>
                    <a:pt x="94" y="19"/>
                  </a:lnTo>
                  <a:lnTo>
                    <a:pt x="88" y="21"/>
                  </a:lnTo>
                  <a:lnTo>
                    <a:pt x="83" y="23"/>
                  </a:lnTo>
                  <a:lnTo>
                    <a:pt x="76" y="26"/>
                  </a:lnTo>
                  <a:lnTo>
                    <a:pt x="69" y="27"/>
                  </a:lnTo>
                  <a:lnTo>
                    <a:pt x="62" y="28"/>
                  </a:lnTo>
                  <a:lnTo>
                    <a:pt x="56" y="29"/>
                  </a:lnTo>
                  <a:lnTo>
                    <a:pt x="48" y="29"/>
                  </a:lnTo>
                  <a:lnTo>
                    <a:pt x="39" y="29"/>
                  </a:lnTo>
                  <a:lnTo>
                    <a:pt x="31" y="29"/>
                  </a:lnTo>
                  <a:lnTo>
                    <a:pt x="23" y="28"/>
                  </a:lnTo>
                  <a:lnTo>
                    <a:pt x="60" y="57"/>
                  </a:lnTo>
                  <a:lnTo>
                    <a:pt x="52" y="68"/>
                  </a:lnTo>
                  <a:lnTo>
                    <a:pt x="43" y="83"/>
                  </a:lnTo>
                  <a:lnTo>
                    <a:pt x="34" y="97"/>
                  </a:lnTo>
                  <a:lnTo>
                    <a:pt x="23" y="112"/>
                  </a:lnTo>
                  <a:lnTo>
                    <a:pt x="14" y="125"/>
                  </a:lnTo>
                  <a:lnTo>
                    <a:pt x="7" y="135"/>
                  </a:lnTo>
                  <a:lnTo>
                    <a:pt x="3" y="143"/>
                  </a:lnTo>
                  <a:lnTo>
                    <a:pt x="0" y="146"/>
                  </a:lnTo>
                  <a:lnTo>
                    <a:pt x="13" y="137"/>
                  </a:lnTo>
                  <a:lnTo>
                    <a:pt x="26" y="131"/>
                  </a:lnTo>
                  <a:lnTo>
                    <a:pt x="38" y="125"/>
                  </a:lnTo>
                  <a:lnTo>
                    <a:pt x="50" y="119"/>
                  </a:lnTo>
                  <a:lnTo>
                    <a:pt x="61" y="114"/>
                  </a:lnTo>
                  <a:lnTo>
                    <a:pt x="71" y="111"/>
                  </a:lnTo>
                  <a:lnTo>
                    <a:pt x="79" y="108"/>
                  </a:lnTo>
                  <a:lnTo>
                    <a:pt x="86" y="106"/>
                  </a:lnTo>
                  <a:lnTo>
                    <a:pt x="94" y="83"/>
                  </a:lnTo>
                  <a:lnTo>
                    <a:pt x="102" y="58"/>
                  </a:lnTo>
                  <a:lnTo>
                    <a:pt x="109" y="37"/>
                  </a:lnTo>
                  <a:lnTo>
                    <a:pt x="112" y="29"/>
                  </a:lnTo>
                  <a:lnTo>
                    <a:pt x="136" y="0"/>
                  </a:lnTo>
                  <a:close/>
                </a:path>
              </a:pathLst>
            </a:custGeom>
            <a:solidFill>
              <a:srgbClr val="6D8CA8"/>
            </a:solidFill>
            <a:ln w="9525">
              <a:noFill/>
              <a:round/>
              <a:headEnd/>
              <a:tailEnd/>
            </a:ln>
          </p:spPr>
          <p:txBody>
            <a:bodyPr/>
            <a:lstStyle/>
            <a:p>
              <a:endParaRPr lang="en-US">
                <a:solidFill>
                  <a:schemeClr val="bg1"/>
                </a:solidFill>
              </a:endParaRPr>
            </a:p>
          </p:txBody>
        </p:sp>
        <p:sp>
          <p:nvSpPr>
            <p:cNvPr id="36874" name="Freeform 10"/>
            <p:cNvSpPr>
              <a:spLocks/>
            </p:cNvSpPr>
            <p:nvPr/>
          </p:nvSpPr>
          <p:spPr bwMode="auto">
            <a:xfrm>
              <a:off x="3888" y="2400"/>
              <a:ext cx="206" cy="191"/>
            </a:xfrm>
            <a:custGeom>
              <a:avLst/>
              <a:gdLst/>
              <a:ahLst/>
              <a:cxnLst>
                <a:cxn ang="0">
                  <a:pos x="403" y="2"/>
                </a:cxn>
                <a:cxn ang="0">
                  <a:pos x="371" y="16"/>
                </a:cxn>
                <a:cxn ang="0">
                  <a:pos x="329" y="36"/>
                </a:cxn>
                <a:cxn ang="0">
                  <a:pos x="290" y="53"/>
                </a:cxn>
                <a:cxn ang="0">
                  <a:pos x="275" y="71"/>
                </a:cxn>
                <a:cxn ang="0">
                  <a:pos x="265" y="94"/>
                </a:cxn>
                <a:cxn ang="0">
                  <a:pos x="253" y="112"/>
                </a:cxn>
                <a:cxn ang="0">
                  <a:pos x="245" y="131"/>
                </a:cxn>
                <a:cxn ang="0">
                  <a:pos x="244" y="153"/>
                </a:cxn>
                <a:cxn ang="0">
                  <a:pos x="237" y="172"/>
                </a:cxn>
                <a:cxn ang="0">
                  <a:pos x="219" y="189"/>
                </a:cxn>
                <a:cxn ang="0">
                  <a:pos x="185" y="216"/>
                </a:cxn>
                <a:cxn ang="0">
                  <a:pos x="144" y="251"/>
                </a:cxn>
                <a:cxn ang="0">
                  <a:pos x="108" y="280"/>
                </a:cxn>
                <a:cxn ang="0">
                  <a:pos x="84" y="289"/>
                </a:cxn>
                <a:cxn ang="0">
                  <a:pos x="60" y="292"/>
                </a:cxn>
                <a:cxn ang="0">
                  <a:pos x="36" y="299"/>
                </a:cxn>
                <a:cxn ang="0">
                  <a:pos x="12" y="307"/>
                </a:cxn>
                <a:cxn ang="0">
                  <a:pos x="0" y="378"/>
                </a:cxn>
                <a:cxn ang="0">
                  <a:pos x="15" y="371"/>
                </a:cxn>
                <a:cxn ang="0">
                  <a:pos x="29" y="365"/>
                </a:cxn>
                <a:cxn ang="0">
                  <a:pos x="40" y="360"/>
                </a:cxn>
                <a:cxn ang="0">
                  <a:pos x="50" y="357"/>
                </a:cxn>
                <a:cxn ang="0">
                  <a:pos x="61" y="376"/>
                </a:cxn>
                <a:cxn ang="0">
                  <a:pos x="84" y="363"/>
                </a:cxn>
                <a:cxn ang="0">
                  <a:pos x="111" y="349"/>
                </a:cxn>
                <a:cxn ang="0">
                  <a:pos x="139" y="335"/>
                </a:cxn>
                <a:cxn ang="0">
                  <a:pos x="168" y="322"/>
                </a:cxn>
                <a:cxn ang="0">
                  <a:pos x="195" y="312"/>
                </a:cxn>
                <a:cxn ang="0">
                  <a:pos x="217" y="303"/>
                </a:cxn>
                <a:cxn ang="0">
                  <a:pos x="232" y="298"/>
                </a:cxn>
                <a:cxn ang="0">
                  <a:pos x="251" y="296"/>
                </a:cxn>
                <a:cxn ang="0">
                  <a:pos x="287" y="290"/>
                </a:cxn>
                <a:cxn ang="0">
                  <a:pos x="323" y="280"/>
                </a:cxn>
                <a:cxn ang="0">
                  <a:pos x="351" y="268"/>
                </a:cxn>
                <a:cxn ang="0">
                  <a:pos x="340" y="261"/>
                </a:cxn>
                <a:cxn ang="0">
                  <a:pos x="361" y="215"/>
                </a:cxn>
                <a:cxn ang="0">
                  <a:pos x="341" y="223"/>
                </a:cxn>
                <a:cxn ang="0">
                  <a:pos x="324" y="228"/>
                </a:cxn>
                <a:cxn ang="0">
                  <a:pos x="312" y="230"/>
                </a:cxn>
                <a:cxn ang="0">
                  <a:pos x="257" y="261"/>
                </a:cxn>
                <a:cxn ang="0">
                  <a:pos x="265" y="212"/>
                </a:cxn>
                <a:cxn ang="0">
                  <a:pos x="259" y="170"/>
                </a:cxn>
                <a:cxn ang="0">
                  <a:pos x="275" y="162"/>
                </a:cxn>
                <a:cxn ang="0">
                  <a:pos x="288" y="151"/>
                </a:cxn>
                <a:cxn ang="0">
                  <a:pos x="296" y="139"/>
                </a:cxn>
                <a:cxn ang="0">
                  <a:pos x="298" y="129"/>
                </a:cxn>
                <a:cxn ang="0">
                  <a:pos x="294" y="104"/>
                </a:cxn>
                <a:cxn ang="0">
                  <a:pos x="288" y="87"/>
                </a:cxn>
                <a:cxn ang="0">
                  <a:pos x="308" y="81"/>
                </a:cxn>
                <a:cxn ang="0">
                  <a:pos x="324" y="69"/>
                </a:cxn>
                <a:cxn ang="0">
                  <a:pos x="338" y="55"/>
                </a:cxn>
                <a:cxn ang="0">
                  <a:pos x="348" y="36"/>
                </a:cxn>
              </a:cxnLst>
              <a:rect l="0" t="0" r="r" b="b"/>
              <a:pathLst>
                <a:path w="412" h="382">
                  <a:moveTo>
                    <a:pt x="412" y="0"/>
                  </a:moveTo>
                  <a:lnTo>
                    <a:pt x="403" y="2"/>
                  </a:lnTo>
                  <a:lnTo>
                    <a:pt x="389" y="8"/>
                  </a:lnTo>
                  <a:lnTo>
                    <a:pt x="371" y="16"/>
                  </a:lnTo>
                  <a:lnTo>
                    <a:pt x="351" y="25"/>
                  </a:lnTo>
                  <a:lnTo>
                    <a:pt x="329" y="36"/>
                  </a:lnTo>
                  <a:lnTo>
                    <a:pt x="309" y="45"/>
                  </a:lnTo>
                  <a:lnTo>
                    <a:pt x="290" y="53"/>
                  </a:lnTo>
                  <a:lnTo>
                    <a:pt x="275" y="59"/>
                  </a:lnTo>
                  <a:lnTo>
                    <a:pt x="275" y="71"/>
                  </a:lnTo>
                  <a:lnTo>
                    <a:pt x="271" y="83"/>
                  </a:lnTo>
                  <a:lnTo>
                    <a:pt x="265" y="94"/>
                  </a:lnTo>
                  <a:lnTo>
                    <a:pt x="259" y="104"/>
                  </a:lnTo>
                  <a:lnTo>
                    <a:pt x="253" y="112"/>
                  </a:lnTo>
                  <a:lnTo>
                    <a:pt x="249" y="121"/>
                  </a:lnTo>
                  <a:lnTo>
                    <a:pt x="245" y="131"/>
                  </a:lnTo>
                  <a:lnTo>
                    <a:pt x="244" y="142"/>
                  </a:lnTo>
                  <a:lnTo>
                    <a:pt x="244" y="153"/>
                  </a:lnTo>
                  <a:lnTo>
                    <a:pt x="242" y="162"/>
                  </a:lnTo>
                  <a:lnTo>
                    <a:pt x="237" y="172"/>
                  </a:lnTo>
                  <a:lnTo>
                    <a:pt x="228" y="181"/>
                  </a:lnTo>
                  <a:lnTo>
                    <a:pt x="219" y="189"/>
                  </a:lnTo>
                  <a:lnTo>
                    <a:pt x="205" y="200"/>
                  </a:lnTo>
                  <a:lnTo>
                    <a:pt x="185" y="216"/>
                  </a:lnTo>
                  <a:lnTo>
                    <a:pt x="166" y="233"/>
                  </a:lnTo>
                  <a:lnTo>
                    <a:pt x="144" y="251"/>
                  </a:lnTo>
                  <a:lnTo>
                    <a:pt x="124" y="267"/>
                  </a:lnTo>
                  <a:lnTo>
                    <a:pt x="108" y="280"/>
                  </a:lnTo>
                  <a:lnTo>
                    <a:pt x="97" y="289"/>
                  </a:lnTo>
                  <a:lnTo>
                    <a:pt x="84" y="289"/>
                  </a:lnTo>
                  <a:lnTo>
                    <a:pt x="73" y="291"/>
                  </a:lnTo>
                  <a:lnTo>
                    <a:pt x="60" y="292"/>
                  </a:lnTo>
                  <a:lnTo>
                    <a:pt x="48" y="296"/>
                  </a:lnTo>
                  <a:lnTo>
                    <a:pt x="36" y="299"/>
                  </a:lnTo>
                  <a:lnTo>
                    <a:pt x="24" y="303"/>
                  </a:lnTo>
                  <a:lnTo>
                    <a:pt x="12" y="307"/>
                  </a:lnTo>
                  <a:lnTo>
                    <a:pt x="0" y="312"/>
                  </a:lnTo>
                  <a:lnTo>
                    <a:pt x="0" y="378"/>
                  </a:lnTo>
                  <a:lnTo>
                    <a:pt x="8" y="374"/>
                  </a:lnTo>
                  <a:lnTo>
                    <a:pt x="15" y="371"/>
                  </a:lnTo>
                  <a:lnTo>
                    <a:pt x="23" y="367"/>
                  </a:lnTo>
                  <a:lnTo>
                    <a:pt x="29" y="365"/>
                  </a:lnTo>
                  <a:lnTo>
                    <a:pt x="35" y="363"/>
                  </a:lnTo>
                  <a:lnTo>
                    <a:pt x="40" y="360"/>
                  </a:lnTo>
                  <a:lnTo>
                    <a:pt x="45" y="358"/>
                  </a:lnTo>
                  <a:lnTo>
                    <a:pt x="50" y="357"/>
                  </a:lnTo>
                  <a:lnTo>
                    <a:pt x="52" y="382"/>
                  </a:lnTo>
                  <a:lnTo>
                    <a:pt x="61" y="376"/>
                  </a:lnTo>
                  <a:lnTo>
                    <a:pt x="71" y="370"/>
                  </a:lnTo>
                  <a:lnTo>
                    <a:pt x="84" y="363"/>
                  </a:lnTo>
                  <a:lnTo>
                    <a:pt x="97" y="356"/>
                  </a:lnTo>
                  <a:lnTo>
                    <a:pt x="111" y="349"/>
                  </a:lnTo>
                  <a:lnTo>
                    <a:pt x="126" y="342"/>
                  </a:lnTo>
                  <a:lnTo>
                    <a:pt x="139" y="335"/>
                  </a:lnTo>
                  <a:lnTo>
                    <a:pt x="154" y="329"/>
                  </a:lnTo>
                  <a:lnTo>
                    <a:pt x="168" y="322"/>
                  </a:lnTo>
                  <a:lnTo>
                    <a:pt x="182" y="317"/>
                  </a:lnTo>
                  <a:lnTo>
                    <a:pt x="195" y="312"/>
                  </a:lnTo>
                  <a:lnTo>
                    <a:pt x="206" y="307"/>
                  </a:lnTo>
                  <a:lnTo>
                    <a:pt x="217" y="303"/>
                  </a:lnTo>
                  <a:lnTo>
                    <a:pt x="225" y="300"/>
                  </a:lnTo>
                  <a:lnTo>
                    <a:pt x="232" y="298"/>
                  </a:lnTo>
                  <a:lnTo>
                    <a:pt x="236" y="297"/>
                  </a:lnTo>
                  <a:lnTo>
                    <a:pt x="251" y="296"/>
                  </a:lnTo>
                  <a:lnTo>
                    <a:pt x="268" y="294"/>
                  </a:lnTo>
                  <a:lnTo>
                    <a:pt x="287" y="290"/>
                  </a:lnTo>
                  <a:lnTo>
                    <a:pt x="305" y="285"/>
                  </a:lnTo>
                  <a:lnTo>
                    <a:pt x="323" y="280"/>
                  </a:lnTo>
                  <a:lnTo>
                    <a:pt x="339" y="274"/>
                  </a:lnTo>
                  <a:lnTo>
                    <a:pt x="351" y="268"/>
                  </a:lnTo>
                  <a:lnTo>
                    <a:pt x="361" y="264"/>
                  </a:lnTo>
                  <a:lnTo>
                    <a:pt x="340" y="261"/>
                  </a:lnTo>
                  <a:lnTo>
                    <a:pt x="371" y="210"/>
                  </a:lnTo>
                  <a:lnTo>
                    <a:pt x="361" y="215"/>
                  </a:lnTo>
                  <a:lnTo>
                    <a:pt x="351" y="220"/>
                  </a:lnTo>
                  <a:lnTo>
                    <a:pt x="341" y="223"/>
                  </a:lnTo>
                  <a:lnTo>
                    <a:pt x="332" y="227"/>
                  </a:lnTo>
                  <a:lnTo>
                    <a:pt x="324" y="228"/>
                  </a:lnTo>
                  <a:lnTo>
                    <a:pt x="317" y="229"/>
                  </a:lnTo>
                  <a:lnTo>
                    <a:pt x="312" y="230"/>
                  </a:lnTo>
                  <a:lnTo>
                    <a:pt x="311" y="230"/>
                  </a:lnTo>
                  <a:lnTo>
                    <a:pt x="257" y="261"/>
                  </a:lnTo>
                  <a:lnTo>
                    <a:pt x="262" y="238"/>
                  </a:lnTo>
                  <a:lnTo>
                    <a:pt x="265" y="212"/>
                  </a:lnTo>
                  <a:lnTo>
                    <a:pt x="265" y="186"/>
                  </a:lnTo>
                  <a:lnTo>
                    <a:pt x="259" y="170"/>
                  </a:lnTo>
                  <a:lnTo>
                    <a:pt x="267" y="167"/>
                  </a:lnTo>
                  <a:lnTo>
                    <a:pt x="275" y="162"/>
                  </a:lnTo>
                  <a:lnTo>
                    <a:pt x="282" y="157"/>
                  </a:lnTo>
                  <a:lnTo>
                    <a:pt x="288" y="151"/>
                  </a:lnTo>
                  <a:lnTo>
                    <a:pt x="293" y="145"/>
                  </a:lnTo>
                  <a:lnTo>
                    <a:pt x="296" y="139"/>
                  </a:lnTo>
                  <a:lnTo>
                    <a:pt x="297" y="134"/>
                  </a:lnTo>
                  <a:lnTo>
                    <a:pt x="298" y="129"/>
                  </a:lnTo>
                  <a:lnTo>
                    <a:pt x="297" y="117"/>
                  </a:lnTo>
                  <a:lnTo>
                    <a:pt x="294" y="104"/>
                  </a:lnTo>
                  <a:lnTo>
                    <a:pt x="289" y="92"/>
                  </a:lnTo>
                  <a:lnTo>
                    <a:pt x="288" y="87"/>
                  </a:lnTo>
                  <a:lnTo>
                    <a:pt x="297" y="84"/>
                  </a:lnTo>
                  <a:lnTo>
                    <a:pt x="308" y="81"/>
                  </a:lnTo>
                  <a:lnTo>
                    <a:pt x="316" y="75"/>
                  </a:lnTo>
                  <a:lnTo>
                    <a:pt x="324" y="69"/>
                  </a:lnTo>
                  <a:lnTo>
                    <a:pt x="332" y="62"/>
                  </a:lnTo>
                  <a:lnTo>
                    <a:pt x="338" y="55"/>
                  </a:lnTo>
                  <a:lnTo>
                    <a:pt x="343" y="46"/>
                  </a:lnTo>
                  <a:lnTo>
                    <a:pt x="348" y="36"/>
                  </a:lnTo>
                  <a:lnTo>
                    <a:pt x="412" y="0"/>
                  </a:lnTo>
                  <a:close/>
                </a:path>
              </a:pathLst>
            </a:custGeom>
            <a:solidFill>
              <a:srgbClr val="6D8CA8"/>
            </a:solidFill>
            <a:ln w="9525">
              <a:noFill/>
              <a:round/>
              <a:headEnd/>
              <a:tailEnd/>
            </a:ln>
          </p:spPr>
          <p:txBody>
            <a:bodyPr/>
            <a:lstStyle/>
            <a:p>
              <a:endParaRPr lang="en-US">
                <a:solidFill>
                  <a:schemeClr val="bg1"/>
                </a:solidFill>
              </a:endParaRPr>
            </a:p>
          </p:txBody>
        </p:sp>
        <p:sp>
          <p:nvSpPr>
            <p:cNvPr id="36875" name="Freeform 11"/>
            <p:cNvSpPr>
              <a:spLocks/>
            </p:cNvSpPr>
            <p:nvPr/>
          </p:nvSpPr>
          <p:spPr bwMode="auto">
            <a:xfrm>
              <a:off x="4224" y="2880"/>
              <a:ext cx="497" cy="182"/>
            </a:xfrm>
            <a:custGeom>
              <a:avLst/>
              <a:gdLst/>
              <a:ahLst/>
              <a:cxnLst>
                <a:cxn ang="0">
                  <a:pos x="966" y="200"/>
                </a:cxn>
                <a:cxn ang="0">
                  <a:pos x="919" y="202"/>
                </a:cxn>
                <a:cxn ang="0">
                  <a:pos x="868" y="190"/>
                </a:cxn>
                <a:cxn ang="0">
                  <a:pos x="855" y="200"/>
                </a:cxn>
                <a:cxn ang="0">
                  <a:pos x="837" y="213"/>
                </a:cxn>
                <a:cxn ang="0">
                  <a:pos x="814" y="225"/>
                </a:cxn>
                <a:cxn ang="0">
                  <a:pos x="767" y="237"/>
                </a:cxn>
                <a:cxn ang="0">
                  <a:pos x="707" y="241"/>
                </a:cxn>
                <a:cxn ang="0">
                  <a:pos x="645" y="242"/>
                </a:cxn>
                <a:cxn ang="0">
                  <a:pos x="586" y="239"/>
                </a:cxn>
                <a:cxn ang="0">
                  <a:pos x="540" y="234"/>
                </a:cxn>
                <a:cxn ang="0">
                  <a:pos x="495" y="222"/>
                </a:cxn>
                <a:cxn ang="0">
                  <a:pos x="442" y="201"/>
                </a:cxn>
                <a:cxn ang="0">
                  <a:pos x="388" y="176"/>
                </a:cxn>
                <a:cxn ang="0">
                  <a:pos x="341" y="150"/>
                </a:cxn>
                <a:cxn ang="0">
                  <a:pos x="307" y="132"/>
                </a:cxn>
                <a:cxn ang="0">
                  <a:pos x="277" y="107"/>
                </a:cxn>
                <a:cxn ang="0">
                  <a:pos x="230" y="61"/>
                </a:cxn>
                <a:cxn ang="0">
                  <a:pos x="199" y="28"/>
                </a:cxn>
                <a:cxn ang="0">
                  <a:pos x="178" y="15"/>
                </a:cxn>
                <a:cxn ang="0">
                  <a:pos x="150" y="3"/>
                </a:cxn>
                <a:cxn ang="0">
                  <a:pos x="174" y="31"/>
                </a:cxn>
                <a:cxn ang="0">
                  <a:pos x="200" y="88"/>
                </a:cxn>
                <a:cxn ang="0">
                  <a:pos x="223" y="107"/>
                </a:cxn>
                <a:cxn ang="0">
                  <a:pos x="239" y="117"/>
                </a:cxn>
                <a:cxn ang="0">
                  <a:pos x="264" y="177"/>
                </a:cxn>
                <a:cxn ang="0">
                  <a:pos x="228" y="171"/>
                </a:cxn>
                <a:cxn ang="0">
                  <a:pos x="198" y="180"/>
                </a:cxn>
                <a:cxn ang="0">
                  <a:pos x="179" y="190"/>
                </a:cxn>
                <a:cxn ang="0">
                  <a:pos x="152" y="180"/>
                </a:cxn>
                <a:cxn ang="0">
                  <a:pos x="118" y="170"/>
                </a:cxn>
                <a:cxn ang="0">
                  <a:pos x="80" y="163"/>
                </a:cxn>
                <a:cxn ang="0">
                  <a:pos x="40" y="161"/>
                </a:cxn>
                <a:cxn ang="0">
                  <a:pos x="0" y="164"/>
                </a:cxn>
                <a:cxn ang="0">
                  <a:pos x="39" y="171"/>
                </a:cxn>
                <a:cxn ang="0">
                  <a:pos x="82" y="183"/>
                </a:cxn>
                <a:cxn ang="0">
                  <a:pos x="124" y="196"/>
                </a:cxn>
                <a:cxn ang="0">
                  <a:pos x="161" y="211"/>
                </a:cxn>
                <a:cxn ang="0">
                  <a:pos x="189" y="226"/>
                </a:cxn>
                <a:cxn ang="0">
                  <a:pos x="224" y="233"/>
                </a:cxn>
                <a:cxn ang="0">
                  <a:pos x="292" y="246"/>
                </a:cxn>
                <a:cxn ang="0">
                  <a:pos x="380" y="268"/>
                </a:cxn>
                <a:cxn ang="0">
                  <a:pos x="470" y="299"/>
                </a:cxn>
                <a:cxn ang="0">
                  <a:pos x="550" y="336"/>
                </a:cxn>
                <a:cxn ang="0">
                  <a:pos x="596" y="363"/>
                </a:cxn>
                <a:cxn ang="0">
                  <a:pos x="618" y="359"/>
                </a:cxn>
                <a:cxn ang="0">
                  <a:pos x="638" y="351"/>
                </a:cxn>
                <a:cxn ang="0">
                  <a:pos x="655" y="335"/>
                </a:cxn>
                <a:cxn ang="0">
                  <a:pos x="698" y="298"/>
                </a:cxn>
                <a:cxn ang="0">
                  <a:pos x="735" y="278"/>
                </a:cxn>
                <a:cxn ang="0">
                  <a:pos x="767" y="278"/>
                </a:cxn>
                <a:cxn ang="0">
                  <a:pos x="806" y="282"/>
                </a:cxn>
                <a:cxn ang="0">
                  <a:pos x="835" y="283"/>
                </a:cxn>
                <a:cxn ang="0">
                  <a:pos x="853" y="267"/>
                </a:cxn>
                <a:cxn ang="0">
                  <a:pos x="868" y="259"/>
                </a:cxn>
                <a:cxn ang="0">
                  <a:pos x="887" y="260"/>
                </a:cxn>
                <a:cxn ang="0">
                  <a:pos x="905" y="256"/>
                </a:cxn>
                <a:cxn ang="0">
                  <a:pos x="893" y="226"/>
                </a:cxn>
                <a:cxn ang="0">
                  <a:pos x="926" y="213"/>
                </a:cxn>
                <a:cxn ang="0">
                  <a:pos x="977" y="203"/>
                </a:cxn>
              </a:cxnLst>
              <a:rect l="0" t="0" r="r" b="b"/>
              <a:pathLst>
                <a:path w="993" h="363">
                  <a:moveTo>
                    <a:pt x="993" y="193"/>
                  </a:moveTo>
                  <a:lnTo>
                    <a:pt x="980" y="198"/>
                  </a:lnTo>
                  <a:lnTo>
                    <a:pt x="966" y="200"/>
                  </a:lnTo>
                  <a:lnTo>
                    <a:pt x="951" y="202"/>
                  </a:lnTo>
                  <a:lnTo>
                    <a:pt x="936" y="203"/>
                  </a:lnTo>
                  <a:lnTo>
                    <a:pt x="919" y="202"/>
                  </a:lnTo>
                  <a:lnTo>
                    <a:pt x="903" y="200"/>
                  </a:lnTo>
                  <a:lnTo>
                    <a:pt x="886" y="195"/>
                  </a:lnTo>
                  <a:lnTo>
                    <a:pt x="868" y="190"/>
                  </a:lnTo>
                  <a:lnTo>
                    <a:pt x="864" y="193"/>
                  </a:lnTo>
                  <a:lnTo>
                    <a:pt x="859" y="196"/>
                  </a:lnTo>
                  <a:lnTo>
                    <a:pt x="855" y="200"/>
                  </a:lnTo>
                  <a:lnTo>
                    <a:pt x="849" y="204"/>
                  </a:lnTo>
                  <a:lnTo>
                    <a:pt x="843" y="208"/>
                  </a:lnTo>
                  <a:lnTo>
                    <a:pt x="837" y="213"/>
                  </a:lnTo>
                  <a:lnTo>
                    <a:pt x="833" y="217"/>
                  </a:lnTo>
                  <a:lnTo>
                    <a:pt x="827" y="221"/>
                  </a:lnTo>
                  <a:lnTo>
                    <a:pt x="814" y="225"/>
                  </a:lnTo>
                  <a:lnTo>
                    <a:pt x="800" y="230"/>
                  </a:lnTo>
                  <a:lnTo>
                    <a:pt x="784" y="233"/>
                  </a:lnTo>
                  <a:lnTo>
                    <a:pt x="767" y="237"/>
                  </a:lnTo>
                  <a:lnTo>
                    <a:pt x="747" y="239"/>
                  </a:lnTo>
                  <a:lnTo>
                    <a:pt x="728" y="240"/>
                  </a:lnTo>
                  <a:lnTo>
                    <a:pt x="707" y="241"/>
                  </a:lnTo>
                  <a:lnTo>
                    <a:pt x="686" y="242"/>
                  </a:lnTo>
                  <a:lnTo>
                    <a:pt x="666" y="242"/>
                  </a:lnTo>
                  <a:lnTo>
                    <a:pt x="645" y="242"/>
                  </a:lnTo>
                  <a:lnTo>
                    <a:pt x="624" y="241"/>
                  </a:lnTo>
                  <a:lnTo>
                    <a:pt x="605" y="240"/>
                  </a:lnTo>
                  <a:lnTo>
                    <a:pt x="586" y="239"/>
                  </a:lnTo>
                  <a:lnTo>
                    <a:pt x="569" y="238"/>
                  </a:lnTo>
                  <a:lnTo>
                    <a:pt x="554" y="237"/>
                  </a:lnTo>
                  <a:lnTo>
                    <a:pt x="540" y="234"/>
                  </a:lnTo>
                  <a:lnTo>
                    <a:pt x="526" y="232"/>
                  </a:lnTo>
                  <a:lnTo>
                    <a:pt x="511" y="228"/>
                  </a:lnTo>
                  <a:lnTo>
                    <a:pt x="495" y="222"/>
                  </a:lnTo>
                  <a:lnTo>
                    <a:pt x="478" y="216"/>
                  </a:lnTo>
                  <a:lnTo>
                    <a:pt x="459" y="209"/>
                  </a:lnTo>
                  <a:lnTo>
                    <a:pt x="442" y="201"/>
                  </a:lnTo>
                  <a:lnTo>
                    <a:pt x="424" y="193"/>
                  </a:lnTo>
                  <a:lnTo>
                    <a:pt x="405" y="184"/>
                  </a:lnTo>
                  <a:lnTo>
                    <a:pt x="388" y="176"/>
                  </a:lnTo>
                  <a:lnTo>
                    <a:pt x="371" y="166"/>
                  </a:lnTo>
                  <a:lnTo>
                    <a:pt x="355" y="158"/>
                  </a:lnTo>
                  <a:lnTo>
                    <a:pt x="341" y="150"/>
                  </a:lnTo>
                  <a:lnTo>
                    <a:pt x="328" y="143"/>
                  </a:lnTo>
                  <a:lnTo>
                    <a:pt x="317" y="138"/>
                  </a:lnTo>
                  <a:lnTo>
                    <a:pt x="307" y="132"/>
                  </a:lnTo>
                  <a:lnTo>
                    <a:pt x="302" y="129"/>
                  </a:lnTo>
                  <a:lnTo>
                    <a:pt x="291" y="119"/>
                  </a:lnTo>
                  <a:lnTo>
                    <a:pt x="277" y="107"/>
                  </a:lnTo>
                  <a:lnTo>
                    <a:pt x="262" y="92"/>
                  </a:lnTo>
                  <a:lnTo>
                    <a:pt x="246" y="77"/>
                  </a:lnTo>
                  <a:lnTo>
                    <a:pt x="230" y="61"/>
                  </a:lnTo>
                  <a:lnTo>
                    <a:pt x="217" y="47"/>
                  </a:lnTo>
                  <a:lnTo>
                    <a:pt x="206" y="35"/>
                  </a:lnTo>
                  <a:lnTo>
                    <a:pt x="199" y="28"/>
                  </a:lnTo>
                  <a:lnTo>
                    <a:pt x="193" y="24"/>
                  </a:lnTo>
                  <a:lnTo>
                    <a:pt x="186" y="19"/>
                  </a:lnTo>
                  <a:lnTo>
                    <a:pt x="178" y="15"/>
                  </a:lnTo>
                  <a:lnTo>
                    <a:pt x="169" y="10"/>
                  </a:lnTo>
                  <a:lnTo>
                    <a:pt x="159" y="6"/>
                  </a:lnTo>
                  <a:lnTo>
                    <a:pt x="150" y="3"/>
                  </a:lnTo>
                  <a:lnTo>
                    <a:pt x="140" y="1"/>
                  </a:lnTo>
                  <a:lnTo>
                    <a:pt x="132" y="0"/>
                  </a:lnTo>
                  <a:lnTo>
                    <a:pt x="174" y="31"/>
                  </a:lnTo>
                  <a:lnTo>
                    <a:pt x="179" y="46"/>
                  </a:lnTo>
                  <a:lnTo>
                    <a:pt x="189" y="67"/>
                  </a:lnTo>
                  <a:lnTo>
                    <a:pt x="200" y="88"/>
                  </a:lnTo>
                  <a:lnTo>
                    <a:pt x="207" y="101"/>
                  </a:lnTo>
                  <a:lnTo>
                    <a:pt x="214" y="104"/>
                  </a:lnTo>
                  <a:lnTo>
                    <a:pt x="223" y="107"/>
                  </a:lnTo>
                  <a:lnTo>
                    <a:pt x="232" y="108"/>
                  </a:lnTo>
                  <a:lnTo>
                    <a:pt x="236" y="108"/>
                  </a:lnTo>
                  <a:lnTo>
                    <a:pt x="239" y="117"/>
                  </a:lnTo>
                  <a:lnTo>
                    <a:pt x="249" y="137"/>
                  </a:lnTo>
                  <a:lnTo>
                    <a:pt x="258" y="160"/>
                  </a:lnTo>
                  <a:lnTo>
                    <a:pt x="264" y="177"/>
                  </a:lnTo>
                  <a:lnTo>
                    <a:pt x="252" y="173"/>
                  </a:lnTo>
                  <a:lnTo>
                    <a:pt x="239" y="171"/>
                  </a:lnTo>
                  <a:lnTo>
                    <a:pt x="228" y="171"/>
                  </a:lnTo>
                  <a:lnTo>
                    <a:pt x="216" y="172"/>
                  </a:lnTo>
                  <a:lnTo>
                    <a:pt x="206" y="176"/>
                  </a:lnTo>
                  <a:lnTo>
                    <a:pt x="198" y="180"/>
                  </a:lnTo>
                  <a:lnTo>
                    <a:pt x="191" y="186"/>
                  </a:lnTo>
                  <a:lnTo>
                    <a:pt x="186" y="193"/>
                  </a:lnTo>
                  <a:lnTo>
                    <a:pt x="179" y="190"/>
                  </a:lnTo>
                  <a:lnTo>
                    <a:pt x="170" y="186"/>
                  </a:lnTo>
                  <a:lnTo>
                    <a:pt x="161" y="184"/>
                  </a:lnTo>
                  <a:lnTo>
                    <a:pt x="152" y="180"/>
                  </a:lnTo>
                  <a:lnTo>
                    <a:pt x="141" y="177"/>
                  </a:lnTo>
                  <a:lnTo>
                    <a:pt x="130" y="173"/>
                  </a:lnTo>
                  <a:lnTo>
                    <a:pt x="118" y="170"/>
                  </a:lnTo>
                  <a:lnTo>
                    <a:pt x="106" y="168"/>
                  </a:lnTo>
                  <a:lnTo>
                    <a:pt x="93" y="165"/>
                  </a:lnTo>
                  <a:lnTo>
                    <a:pt x="80" y="163"/>
                  </a:lnTo>
                  <a:lnTo>
                    <a:pt x="67" y="162"/>
                  </a:lnTo>
                  <a:lnTo>
                    <a:pt x="54" y="161"/>
                  </a:lnTo>
                  <a:lnTo>
                    <a:pt x="40" y="161"/>
                  </a:lnTo>
                  <a:lnTo>
                    <a:pt x="26" y="161"/>
                  </a:lnTo>
                  <a:lnTo>
                    <a:pt x="14" y="162"/>
                  </a:lnTo>
                  <a:lnTo>
                    <a:pt x="0" y="164"/>
                  </a:lnTo>
                  <a:lnTo>
                    <a:pt x="12" y="166"/>
                  </a:lnTo>
                  <a:lnTo>
                    <a:pt x="25" y="169"/>
                  </a:lnTo>
                  <a:lnTo>
                    <a:pt x="39" y="171"/>
                  </a:lnTo>
                  <a:lnTo>
                    <a:pt x="53" y="175"/>
                  </a:lnTo>
                  <a:lnTo>
                    <a:pt x="67" y="178"/>
                  </a:lnTo>
                  <a:lnTo>
                    <a:pt x="82" y="183"/>
                  </a:lnTo>
                  <a:lnTo>
                    <a:pt x="97" y="186"/>
                  </a:lnTo>
                  <a:lnTo>
                    <a:pt x="110" y="191"/>
                  </a:lnTo>
                  <a:lnTo>
                    <a:pt x="124" y="196"/>
                  </a:lnTo>
                  <a:lnTo>
                    <a:pt x="138" y="201"/>
                  </a:lnTo>
                  <a:lnTo>
                    <a:pt x="150" y="206"/>
                  </a:lnTo>
                  <a:lnTo>
                    <a:pt x="161" y="211"/>
                  </a:lnTo>
                  <a:lnTo>
                    <a:pt x="171" y="216"/>
                  </a:lnTo>
                  <a:lnTo>
                    <a:pt x="181" y="221"/>
                  </a:lnTo>
                  <a:lnTo>
                    <a:pt x="189" y="226"/>
                  </a:lnTo>
                  <a:lnTo>
                    <a:pt x="194" y="231"/>
                  </a:lnTo>
                  <a:lnTo>
                    <a:pt x="207" y="232"/>
                  </a:lnTo>
                  <a:lnTo>
                    <a:pt x="224" y="233"/>
                  </a:lnTo>
                  <a:lnTo>
                    <a:pt x="244" y="237"/>
                  </a:lnTo>
                  <a:lnTo>
                    <a:pt x="267" y="241"/>
                  </a:lnTo>
                  <a:lnTo>
                    <a:pt x="292" y="246"/>
                  </a:lnTo>
                  <a:lnTo>
                    <a:pt x="320" y="253"/>
                  </a:lnTo>
                  <a:lnTo>
                    <a:pt x="350" y="260"/>
                  </a:lnTo>
                  <a:lnTo>
                    <a:pt x="380" y="268"/>
                  </a:lnTo>
                  <a:lnTo>
                    <a:pt x="410" y="277"/>
                  </a:lnTo>
                  <a:lnTo>
                    <a:pt x="440" y="287"/>
                  </a:lnTo>
                  <a:lnTo>
                    <a:pt x="470" y="299"/>
                  </a:lnTo>
                  <a:lnTo>
                    <a:pt x="499" y="310"/>
                  </a:lnTo>
                  <a:lnTo>
                    <a:pt x="525" y="323"/>
                  </a:lnTo>
                  <a:lnTo>
                    <a:pt x="550" y="336"/>
                  </a:lnTo>
                  <a:lnTo>
                    <a:pt x="572" y="350"/>
                  </a:lnTo>
                  <a:lnTo>
                    <a:pt x="592" y="363"/>
                  </a:lnTo>
                  <a:lnTo>
                    <a:pt x="596" y="363"/>
                  </a:lnTo>
                  <a:lnTo>
                    <a:pt x="603" y="363"/>
                  </a:lnTo>
                  <a:lnTo>
                    <a:pt x="610" y="361"/>
                  </a:lnTo>
                  <a:lnTo>
                    <a:pt x="618" y="359"/>
                  </a:lnTo>
                  <a:lnTo>
                    <a:pt x="626" y="356"/>
                  </a:lnTo>
                  <a:lnTo>
                    <a:pt x="632" y="354"/>
                  </a:lnTo>
                  <a:lnTo>
                    <a:pt x="638" y="351"/>
                  </a:lnTo>
                  <a:lnTo>
                    <a:pt x="641" y="348"/>
                  </a:lnTo>
                  <a:lnTo>
                    <a:pt x="646" y="343"/>
                  </a:lnTo>
                  <a:lnTo>
                    <a:pt x="655" y="335"/>
                  </a:lnTo>
                  <a:lnTo>
                    <a:pt x="668" y="323"/>
                  </a:lnTo>
                  <a:lnTo>
                    <a:pt x="682" y="310"/>
                  </a:lnTo>
                  <a:lnTo>
                    <a:pt x="698" y="298"/>
                  </a:lnTo>
                  <a:lnTo>
                    <a:pt x="712" y="289"/>
                  </a:lnTo>
                  <a:lnTo>
                    <a:pt x="726" y="280"/>
                  </a:lnTo>
                  <a:lnTo>
                    <a:pt x="735" y="278"/>
                  </a:lnTo>
                  <a:lnTo>
                    <a:pt x="744" y="278"/>
                  </a:lnTo>
                  <a:lnTo>
                    <a:pt x="754" y="278"/>
                  </a:lnTo>
                  <a:lnTo>
                    <a:pt x="767" y="278"/>
                  </a:lnTo>
                  <a:lnTo>
                    <a:pt x="780" y="278"/>
                  </a:lnTo>
                  <a:lnTo>
                    <a:pt x="792" y="279"/>
                  </a:lnTo>
                  <a:lnTo>
                    <a:pt x="806" y="282"/>
                  </a:lnTo>
                  <a:lnTo>
                    <a:pt x="819" y="284"/>
                  </a:lnTo>
                  <a:lnTo>
                    <a:pt x="830" y="289"/>
                  </a:lnTo>
                  <a:lnTo>
                    <a:pt x="835" y="283"/>
                  </a:lnTo>
                  <a:lnTo>
                    <a:pt x="841" y="277"/>
                  </a:lnTo>
                  <a:lnTo>
                    <a:pt x="846" y="271"/>
                  </a:lnTo>
                  <a:lnTo>
                    <a:pt x="853" y="267"/>
                  </a:lnTo>
                  <a:lnTo>
                    <a:pt x="858" y="263"/>
                  </a:lnTo>
                  <a:lnTo>
                    <a:pt x="864" y="260"/>
                  </a:lnTo>
                  <a:lnTo>
                    <a:pt x="868" y="259"/>
                  </a:lnTo>
                  <a:lnTo>
                    <a:pt x="872" y="257"/>
                  </a:lnTo>
                  <a:lnTo>
                    <a:pt x="879" y="257"/>
                  </a:lnTo>
                  <a:lnTo>
                    <a:pt x="887" y="260"/>
                  </a:lnTo>
                  <a:lnTo>
                    <a:pt x="897" y="263"/>
                  </a:lnTo>
                  <a:lnTo>
                    <a:pt x="905" y="270"/>
                  </a:lnTo>
                  <a:lnTo>
                    <a:pt x="905" y="256"/>
                  </a:lnTo>
                  <a:lnTo>
                    <a:pt x="904" y="242"/>
                  </a:lnTo>
                  <a:lnTo>
                    <a:pt x="901" y="232"/>
                  </a:lnTo>
                  <a:lnTo>
                    <a:pt x="893" y="226"/>
                  </a:lnTo>
                  <a:lnTo>
                    <a:pt x="898" y="221"/>
                  </a:lnTo>
                  <a:lnTo>
                    <a:pt x="911" y="216"/>
                  </a:lnTo>
                  <a:lnTo>
                    <a:pt x="926" y="213"/>
                  </a:lnTo>
                  <a:lnTo>
                    <a:pt x="943" y="209"/>
                  </a:lnTo>
                  <a:lnTo>
                    <a:pt x="961" y="207"/>
                  </a:lnTo>
                  <a:lnTo>
                    <a:pt x="977" y="203"/>
                  </a:lnTo>
                  <a:lnTo>
                    <a:pt x="987" y="199"/>
                  </a:lnTo>
                  <a:lnTo>
                    <a:pt x="993" y="193"/>
                  </a:lnTo>
                  <a:close/>
                </a:path>
              </a:pathLst>
            </a:custGeom>
            <a:solidFill>
              <a:srgbClr val="6D8CA8"/>
            </a:solidFill>
            <a:ln w="9525">
              <a:noFill/>
              <a:round/>
              <a:headEnd/>
              <a:tailEnd/>
            </a:ln>
          </p:spPr>
          <p:txBody>
            <a:bodyPr/>
            <a:lstStyle/>
            <a:p>
              <a:endParaRPr lang="en-US">
                <a:solidFill>
                  <a:schemeClr val="bg1"/>
                </a:solidFill>
              </a:endParaRPr>
            </a:p>
          </p:txBody>
        </p:sp>
        <p:sp>
          <p:nvSpPr>
            <p:cNvPr id="36876" name="Freeform 12"/>
            <p:cNvSpPr>
              <a:spLocks/>
            </p:cNvSpPr>
            <p:nvPr/>
          </p:nvSpPr>
          <p:spPr bwMode="auto">
            <a:xfrm>
              <a:off x="4032" y="2880"/>
              <a:ext cx="41" cy="33"/>
            </a:xfrm>
            <a:custGeom>
              <a:avLst/>
              <a:gdLst/>
              <a:ahLst/>
              <a:cxnLst>
                <a:cxn ang="0">
                  <a:pos x="83" y="18"/>
                </a:cxn>
                <a:cxn ang="0">
                  <a:pos x="77" y="13"/>
                </a:cxn>
                <a:cxn ang="0">
                  <a:pos x="71" y="7"/>
                </a:cxn>
                <a:cxn ang="0">
                  <a:pos x="67" y="4"/>
                </a:cxn>
                <a:cxn ang="0">
                  <a:pos x="62" y="0"/>
                </a:cxn>
                <a:cxn ang="0">
                  <a:pos x="55" y="1"/>
                </a:cxn>
                <a:cxn ang="0">
                  <a:pos x="47" y="2"/>
                </a:cxn>
                <a:cxn ang="0">
                  <a:pos x="39" y="4"/>
                </a:cxn>
                <a:cxn ang="0">
                  <a:pos x="31" y="5"/>
                </a:cxn>
                <a:cxn ang="0">
                  <a:pos x="23" y="6"/>
                </a:cxn>
                <a:cxn ang="0">
                  <a:pos x="16" y="8"/>
                </a:cxn>
                <a:cxn ang="0">
                  <a:pos x="9" y="10"/>
                </a:cxn>
                <a:cxn ang="0">
                  <a:pos x="3" y="13"/>
                </a:cxn>
                <a:cxn ang="0">
                  <a:pos x="6" y="20"/>
                </a:cxn>
                <a:cxn ang="0">
                  <a:pos x="7" y="29"/>
                </a:cxn>
                <a:cxn ang="0">
                  <a:pos x="5" y="38"/>
                </a:cxn>
                <a:cxn ang="0">
                  <a:pos x="0" y="48"/>
                </a:cxn>
                <a:cxn ang="0">
                  <a:pos x="9" y="53"/>
                </a:cxn>
                <a:cxn ang="0">
                  <a:pos x="20" y="59"/>
                </a:cxn>
                <a:cxn ang="0">
                  <a:pos x="28" y="65"/>
                </a:cxn>
                <a:cxn ang="0">
                  <a:pos x="31" y="67"/>
                </a:cxn>
                <a:cxn ang="0">
                  <a:pos x="35" y="61"/>
                </a:cxn>
                <a:cxn ang="0">
                  <a:pos x="38" y="55"/>
                </a:cxn>
                <a:cxn ang="0">
                  <a:pos x="43" y="48"/>
                </a:cxn>
                <a:cxn ang="0">
                  <a:pos x="48" y="43"/>
                </a:cxn>
                <a:cxn ang="0">
                  <a:pos x="55" y="38"/>
                </a:cxn>
                <a:cxn ang="0">
                  <a:pos x="63" y="35"/>
                </a:cxn>
                <a:cxn ang="0">
                  <a:pos x="73" y="33"/>
                </a:cxn>
                <a:cxn ang="0">
                  <a:pos x="83" y="36"/>
                </a:cxn>
                <a:cxn ang="0">
                  <a:pos x="83" y="18"/>
                </a:cxn>
              </a:cxnLst>
              <a:rect l="0" t="0" r="r" b="b"/>
              <a:pathLst>
                <a:path w="83" h="67">
                  <a:moveTo>
                    <a:pt x="83" y="18"/>
                  </a:moveTo>
                  <a:lnTo>
                    <a:pt x="77" y="13"/>
                  </a:lnTo>
                  <a:lnTo>
                    <a:pt x="71" y="7"/>
                  </a:lnTo>
                  <a:lnTo>
                    <a:pt x="67" y="4"/>
                  </a:lnTo>
                  <a:lnTo>
                    <a:pt x="62" y="0"/>
                  </a:lnTo>
                  <a:lnTo>
                    <a:pt x="55" y="1"/>
                  </a:lnTo>
                  <a:lnTo>
                    <a:pt x="47" y="2"/>
                  </a:lnTo>
                  <a:lnTo>
                    <a:pt x="39" y="4"/>
                  </a:lnTo>
                  <a:lnTo>
                    <a:pt x="31" y="5"/>
                  </a:lnTo>
                  <a:lnTo>
                    <a:pt x="23" y="6"/>
                  </a:lnTo>
                  <a:lnTo>
                    <a:pt x="16" y="8"/>
                  </a:lnTo>
                  <a:lnTo>
                    <a:pt x="9" y="10"/>
                  </a:lnTo>
                  <a:lnTo>
                    <a:pt x="3" y="13"/>
                  </a:lnTo>
                  <a:lnTo>
                    <a:pt x="6" y="20"/>
                  </a:lnTo>
                  <a:lnTo>
                    <a:pt x="7" y="29"/>
                  </a:lnTo>
                  <a:lnTo>
                    <a:pt x="5" y="38"/>
                  </a:lnTo>
                  <a:lnTo>
                    <a:pt x="0" y="48"/>
                  </a:lnTo>
                  <a:lnTo>
                    <a:pt x="9" y="53"/>
                  </a:lnTo>
                  <a:lnTo>
                    <a:pt x="20" y="59"/>
                  </a:lnTo>
                  <a:lnTo>
                    <a:pt x="28" y="65"/>
                  </a:lnTo>
                  <a:lnTo>
                    <a:pt x="31" y="67"/>
                  </a:lnTo>
                  <a:lnTo>
                    <a:pt x="35" y="61"/>
                  </a:lnTo>
                  <a:lnTo>
                    <a:pt x="38" y="55"/>
                  </a:lnTo>
                  <a:lnTo>
                    <a:pt x="43" y="48"/>
                  </a:lnTo>
                  <a:lnTo>
                    <a:pt x="48" y="43"/>
                  </a:lnTo>
                  <a:lnTo>
                    <a:pt x="55" y="38"/>
                  </a:lnTo>
                  <a:lnTo>
                    <a:pt x="63" y="35"/>
                  </a:lnTo>
                  <a:lnTo>
                    <a:pt x="73" y="33"/>
                  </a:lnTo>
                  <a:lnTo>
                    <a:pt x="83" y="36"/>
                  </a:lnTo>
                  <a:lnTo>
                    <a:pt x="83" y="18"/>
                  </a:lnTo>
                  <a:close/>
                </a:path>
              </a:pathLst>
            </a:custGeom>
            <a:solidFill>
              <a:srgbClr val="6D8CA8"/>
            </a:solidFill>
            <a:ln w="9525">
              <a:noFill/>
              <a:round/>
              <a:headEnd/>
              <a:tailEnd/>
            </a:ln>
          </p:spPr>
          <p:txBody>
            <a:bodyPr/>
            <a:lstStyle/>
            <a:p>
              <a:endParaRPr lang="en-US">
                <a:solidFill>
                  <a:schemeClr val="bg1"/>
                </a:solidFill>
              </a:endParaRPr>
            </a:p>
          </p:txBody>
        </p:sp>
        <p:sp>
          <p:nvSpPr>
            <p:cNvPr id="36877" name="Freeform 13"/>
            <p:cNvSpPr>
              <a:spLocks/>
            </p:cNvSpPr>
            <p:nvPr/>
          </p:nvSpPr>
          <p:spPr bwMode="auto">
            <a:xfrm>
              <a:off x="3888" y="2976"/>
              <a:ext cx="157" cy="68"/>
            </a:xfrm>
            <a:custGeom>
              <a:avLst/>
              <a:gdLst/>
              <a:ahLst/>
              <a:cxnLst>
                <a:cxn ang="0">
                  <a:pos x="0" y="136"/>
                </a:cxn>
                <a:cxn ang="0">
                  <a:pos x="5" y="129"/>
                </a:cxn>
                <a:cxn ang="0">
                  <a:pos x="9" y="121"/>
                </a:cxn>
                <a:cxn ang="0">
                  <a:pos x="15" y="113"/>
                </a:cxn>
                <a:cxn ang="0">
                  <a:pos x="21" y="106"/>
                </a:cxn>
                <a:cxn ang="0">
                  <a:pos x="26" y="98"/>
                </a:cxn>
                <a:cxn ang="0">
                  <a:pos x="33" y="91"/>
                </a:cxn>
                <a:cxn ang="0">
                  <a:pos x="39" y="85"/>
                </a:cxn>
                <a:cxn ang="0">
                  <a:pos x="46" y="79"/>
                </a:cxn>
                <a:cxn ang="0">
                  <a:pos x="51" y="76"/>
                </a:cxn>
                <a:cxn ang="0">
                  <a:pos x="59" y="72"/>
                </a:cxn>
                <a:cxn ang="0">
                  <a:pos x="69" y="68"/>
                </a:cxn>
                <a:cxn ang="0">
                  <a:pos x="82" y="62"/>
                </a:cxn>
                <a:cxn ang="0">
                  <a:pos x="97" y="55"/>
                </a:cxn>
                <a:cxn ang="0">
                  <a:pos x="112" y="49"/>
                </a:cxn>
                <a:cxn ang="0">
                  <a:pos x="130" y="42"/>
                </a:cxn>
                <a:cxn ang="0">
                  <a:pos x="147" y="35"/>
                </a:cxn>
                <a:cxn ang="0">
                  <a:pos x="167" y="30"/>
                </a:cxn>
                <a:cxn ang="0">
                  <a:pos x="185" y="23"/>
                </a:cxn>
                <a:cxn ang="0">
                  <a:pos x="205" y="17"/>
                </a:cxn>
                <a:cxn ang="0">
                  <a:pos x="225" y="12"/>
                </a:cxn>
                <a:cxn ang="0">
                  <a:pos x="242" y="8"/>
                </a:cxn>
                <a:cxn ang="0">
                  <a:pos x="259" y="4"/>
                </a:cxn>
                <a:cxn ang="0">
                  <a:pos x="275" y="1"/>
                </a:cxn>
                <a:cxn ang="0">
                  <a:pos x="290" y="0"/>
                </a:cxn>
                <a:cxn ang="0">
                  <a:pos x="313" y="20"/>
                </a:cxn>
                <a:cxn ang="0">
                  <a:pos x="305" y="22"/>
                </a:cxn>
                <a:cxn ang="0">
                  <a:pos x="297" y="23"/>
                </a:cxn>
                <a:cxn ang="0">
                  <a:pos x="289" y="24"/>
                </a:cxn>
                <a:cxn ang="0">
                  <a:pos x="282" y="25"/>
                </a:cxn>
                <a:cxn ang="0">
                  <a:pos x="275" y="26"/>
                </a:cxn>
                <a:cxn ang="0">
                  <a:pos x="270" y="27"/>
                </a:cxn>
                <a:cxn ang="0">
                  <a:pos x="264" y="30"/>
                </a:cxn>
                <a:cxn ang="0">
                  <a:pos x="259" y="33"/>
                </a:cxn>
                <a:cxn ang="0">
                  <a:pos x="230" y="23"/>
                </a:cxn>
                <a:cxn ang="0">
                  <a:pos x="210" y="73"/>
                </a:cxn>
                <a:cxn ang="0">
                  <a:pos x="198" y="76"/>
                </a:cxn>
                <a:cxn ang="0">
                  <a:pos x="185" y="78"/>
                </a:cxn>
                <a:cxn ang="0">
                  <a:pos x="172" y="80"/>
                </a:cxn>
                <a:cxn ang="0">
                  <a:pos x="158" y="84"/>
                </a:cxn>
                <a:cxn ang="0">
                  <a:pos x="144" y="87"/>
                </a:cxn>
                <a:cxn ang="0">
                  <a:pos x="129" y="91"/>
                </a:cxn>
                <a:cxn ang="0">
                  <a:pos x="114" y="94"/>
                </a:cxn>
                <a:cxn ang="0">
                  <a:pos x="100" y="99"/>
                </a:cxn>
                <a:cxn ang="0">
                  <a:pos x="85" y="103"/>
                </a:cxn>
                <a:cxn ang="0">
                  <a:pos x="70" y="108"/>
                </a:cxn>
                <a:cxn ang="0">
                  <a:pos x="56" y="113"/>
                </a:cxn>
                <a:cxn ang="0">
                  <a:pos x="44" y="117"/>
                </a:cxn>
                <a:cxn ang="0">
                  <a:pos x="31" y="122"/>
                </a:cxn>
                <a:cxn ang="0">
                  <a:pos x="20" y="126"/>
                </a:cxn>
                <a:cxn ang="0">
                  <a:pos x="9" y="131"/>
                </a:cxn>
                <a:cxn ang="0">
                  <a:pos x="0" y="136"/>
                </a:cxn>
              </a:cxnLst>
              <a:rect l="0" t="0" r="r" b="b"/>
              <a:pathLst>
                <a:path w="313" h="136">
                  <a:moveTo>
                    <a:pt x="0" y="136"/>
                  </a:moveTo>
                  <a:lnTo>
                    <a:pt x="5" y="129"/>
                  </a:lnTo>
                  <a:lnTo>
                    <a:pt x="9" y="121"/>
                  </a:lnTo>
                  <a:lnTo>
                    <a:pt x="15" y="113"/>
                  </a:lnTo>
                  <a:lnTo>
                    <a:pt x="21" y="106"/>
                  </a:lnTo>
                  <a:lnTo>
                    <a:pt x="26" y="98"/>
                  </a:lnTo>
                  <a:lnTo>
                    <a:pt x="33" y="91"/>
                  </a:lnTo>
                  <a:lnTo>
                    <a:pt x="39" y="85"/>
                  </a:lnTo>
                  <a:lnTo>
                    <a:pt x="46" y="79"/>
                  </a:lnTo>
                  <a:lnTo>
                    <a:pt x="51" y="76"/>
                  </a:lnTo>
                  <a:lnTo>
                    <a:pt x="59" y="72"/>
                  </a:lnTo>
                  <a:lnTo>
                    <a:pt x="69" y="68"/>
                  </a:lnTo>
                  <a:lnTo>
                    <a:pt x="82" y="62"/>
                  </a:lnTo>
                  <a:lnTo>
                    <a:pt x="97" y="55"/>
                  </a:lnTo>
                  <a:lnTo>
                    <a:pt x="112" y="49"/>
                  </a:lnTo>
                  <a:lnTo>
                    <a:pt x="130" y="42"/>
                  </a:lnTo>
                  <a:lnTo>
                    <a:pt x="147" y="35"/>
                  </a:lnTo>
                  <a:lnTo>
                    <a:pt x="167" y="30"/>
                  </a:lnTo>
                  <a:lnTo>
                    <a:pt x="185" y="23"/>
                  </a:lnTo>
                  <a:lnTo>
                    <a:pt x="205" y="17"/>
                  </a:lnTo>
                  <a:lnTo>
                    <a:pt x="225" y="12"/>
                  </a:lnTo>
                  <a:lnTo>
                    <a:pt x="242" y="8"/>
                  </a:lnTo>
                  <a:lnTo>
                    <a:pt x="259" y="4"/>
                  </a:lnTo>
                  <a:lnTo>
                    <a:pt x="275" y="1"/>
                  </a:lnTo>
                  <a:lnTo>
                    <a:pt x="290" y="0"/>
                  </a:lnTo>
                  <a:lnTo>
                    <a:pt x="313" y="20"/>
                  </a:lnTo>
                  <a:lnTo>
                    <a:pt x="305" y="22"/>
                  </a:lnTo>
                  <a:lnTo>
                    <a:pt x="297" y="23"/>
                  </a:lnTo>
                  <a:lnTo>
                    <a:pt x="289" y="24"/>
                  </a:lnTo>
                  <a:lnTo>
                    <a:pt x="282" y="25"/>
                  </a:lnTo>
                  <a:lnTo>
                    <a:pt x="275" y="26"/>
                  </a:lnTo>
                  <a:lnTo>
                    <a:pt x="270" y="27"/>
                  </a:lnTo>
                  <a:lnTo>
                    <a:pt x="264" y="30"/>
                  </a:lnTo>
                  <a:lnTo>
                    <a:pt x="259" y="33"/>
                  </a:lnTo>
                  <a:lnTo>
                    <a:pt x="230" y="23"/>
                  </a:lnTo>
                  <a:lnTo>
                    <a:pt x="210" y="73"/>
                  </a:lnTo>
                  <a:lnTo>
                    <a:pt x="198" y="76"/>
                  </a:lnTo>
                  <a:lnTo>
                    <a:pt x="185" y="78"/>
                  </a:lnTo>
                  <a:lnTo>
                    <a:pt x="172" y="80"/>
                  </a:lnTo>
                  <a:lnTo>
                    <a:pt x="158" y="84"/>
                  </a:lnTo>
                  <a:lnTo>
                    <a:pt x="144" y="87"/>
                  </a:lnTo>
                  <a:lnTo>
                    <a:pt x="129" y="91"/>
                  </a:lnTo>
                  <a:lnTo>
                    <a:pt x="114" y="94"/>
                  </a:lnTo>
                  <a:lnTo>
                    <a:pt x="100" y="99"/>
                  </a:lnTo>
                  <a:lnTo>
                    <a:pt x="85" y="103"/>
                  </a:lnTo>
                  <a:lnTo>
                    <a:pt x="70" y="108"/>
                  </a:lnTo>
                  <a:lnTo>
                    <a:pt x="56" y="113"/>
                  </a:lnTo>
                  <a:lnTo>
                    <a:pt x="44" y="117"/>
                  </a:lnTo>
                  <a:lnTo>
                    <a:pt x="31" y="122"/>
                  </a:lnTo>
                  <a:lnTo>
                    <a:pt x="20" y="126"/>
                  </a:lnTo>
                  <a:lnTo>
                    <a:pt x="9" y="131"/>
                  </a:lnTo>
                  <a:lnTo>
                    <a:pt x="0" y="136"/>
                  </a:lnTo>
                  <a:close/>
                </a:path>
              </a:pathLst>
            </a:custGeom>
            <a:solidFill>
              <a:srgbClr val="6D8CA8"/>
            </a:solidFill>
            <a:ln w="9525">
              <a:noFill/>
              <a:round/>
              <a:headEnd/>
              <a:tailEnd/>
            </a:ln>
          </p:spPr>
          <p:txBody>
            <a:bodyPr/>
            <a:lstStyle/>
            <a:p>
              <a:endParaRPr lang="en-US">
                <a:solidFill>
                  <a:schemeClr val="bg1"/>
                </a:solidFill>
              </a:endParaRPr>
            </a:p>
          </p:txBody>
        </p:sp>
        <p:sp>
          <p:nvSpPr>
            <p:cNvPr id="36878" name="Freeform 14"/>
            <p:cNvSpPr>
              <a:spLocks/>
            </p:cNvSpPr>
            <p:nvPr/>
          </p:nvSpPr>
          <p:spPr bwMode="auto">
            <a:xfrm>
              <a:off x="3729" y="2544"/>
              <a:ext cx="255" cy="274"/>
            </a:xfrm>
            <a:custGeom>
              <a:avLst/>
              <a:gdLst/>
              <a:ahLst/>
              <a:cxnLst>
                <a:cxn ang="0">
                  <a:pos x="24" y="271"/>
                </a:cxn>
                <a:cxn ang="0">
                  <a:pos x="70" y="251"/>
                </a:cxn>
                <a:cxn ang="0">
                  <a:pos x="99" y="236"/>
                </a:cxn>
                <a:cxn ang="0">
                  <a:pos x="142" y="178"/>
                </a:cxn>
                <a:cxn ang="0">
                  <a:pos x="200" y="95"/>
                </a:cxn>
                <a:cxn ang="0">
                  <a:pos x="234" y="72"/>
                </a:cxn>
                <a:cxn ang="0">
                  <a:pos x="303" y="64"/>
                </a:cxn>
                <a:cxn ang="0">
                  <a:pos x="377" y="24"/>
                </a:cxn>
                <a:cxn ang="0">
                  <a:pos x="400" y="36"/>
                </a:cxn>
                <a:cxn ang="0">
                  <a:pos x="386" y="73"/>
                </a:cxn>
                <a:cxn ang="0">
                  <a:pos x="351" y="94"/>
                </a:cxn>
                <a:cxn ang="0">
                  <a:pos x="326" y="115"/>
                </a:cxn>
                <a:cxn ang="0">
                  <a:pos x="318" y="146"/>
                </a:cxn>
                <a:cxn ang="0">
                  <a:pos x="342" y="163"/>
                </a:cxn>
                <a:cxn ang="0">
                  <a:pos x="396" y="137"/>
                </a:cxn>
                <a:cxn ang="0">
                  <a:pos x="432" y="117"/>
                </a:cxn>
                <a:cxn ang="0">
                  <a:pos x="449" y="93"/>
                </a:cxn>
                <a:cxn ang="0">
                  <a:pos x="462" y="64"/>
                </a:cxn>
                <a:cxn ang="0">
                  <a:pos x="472" y="33"/>
                </a:cxn>
                <a:cxn ang="0">
                  <a:pos x="486" y="34"/>
                </a:cxn>
                <a:cxn ang="0">
                  <a:pos x="501" y="32"/>
                </a:cxn>
                <a:cxn ang="0">
                  <a:pos x="501" y="51"/>
                </a:cxn>
                <a:cxn ang="0">
                  <a:pos x="503" y="126"/>
                </a:cxn>
                <a:cxn ang="0">
                  <a:pos x="487" y="148"/>
                </a:cxn>
                <a:cxn ang="0">
                  <a:pos x="477" y="190"/>
                </a:cxn>
                <a:cxn ang="0">
                  <a:pos x="448" y="232"/>
                </a:cxn>
                <a:cxn ang="0">
                  <a:pos x="414" y="249"/>
                </a:cxn>
                <a:cxn ang="0">
                  <a:pos x="379" y="260"/>
                </a:cxn>
                <a:cxn ang="0">
                  <a:pos x="335" y="323"/>
                </a:cxn>
                <a:cxn ang="0">
                  <a:pos x="361" y="369"/>
                </a:cxn>
                <a:cxn ang="0">
                  <a:pos x="355" y="396"/>
                </a:cxn>
                <a:cxn ang="0">
                  <a:pos x="346" y="411"/>
                </a:cxn>
                <a:cxn ang="0">
                  <a:pos x="328" y="392"/>
                </a:cxn>
                <a:cxn ang="0">
                  <a:pos x="311" y="382"/>
                </a:cxn>
                <a:cxn ang="0">
                  <a:pos x="293" y="409"/>
                </a:cxn>
                <a:cxn ang="0">
                  <a:pos x="267" y="451"/>
                </a:cxn>
                <a:cxn ang="0">
                  <a:pos x="242" y="479"/>
                </a:cxn>
                <a:cxn ang="0">
                  <a:pos x="217" y="491"/>
                </a:cxn>
                <a:cxn ang="0">
                  <a:pos x="170" y="507"/>
                </a:cxn>
                <a:cxn ang="0">
                  <a:pos x="119" y="526"/>
                </a:cxn>
                <a:cxn ang="0">
                  <a:pos x="73" y="540"/>
                </a:cxn>
                <a:cxn ang="0">
                  <a:pos x="47" y="548"/>
                </a:cxn>
                <a:cxn ang="0">
                  <a:pos x="70" y="529"/>
                </a:cxn>
                <a:cxn ang="0">
                  <a:pos x="100" y="498"/>
                </a:cxn>
                <a:cxn ang="0">
                  <a:pos x="112" y="484"/>
                </a:cxn>
                <a:cxn ang="0">
                  <a:pos x="132" y="436"/>
                </a:cxn>
                <a:cxn ang="0">
                  <a:pos x="118" y="414"/>
                </a:cxn>
                <a:cxn ang="0">
                  <a:pos x="71" y="416"/>
                </a:cxn>
                <a:cxn ang="0">
                  <a:pos x="29" y="419"/>
                </a:cxn>
                <a:cxn ang="0">
                  <a:pos x="0" y="289"/>
                </a:cxn>
              </a:cxnLst>
              <a:rect l="0" t="0" r="r" b="b"/>
              <a:pathLst>
                <a:path w="510" h="549">
                  <a:moveTo>
                    <a:pt x="0" y="289"/>
                  </a:moveTo>
                  <a:lnTo>
                    <a:pt x="10" y="281"/>
                  </a:lnTo>
                  <a:lnTo>
                    <a:pt x="24" y="271"/>
                  </a:lnTo>
                  <a:lnTo>
                    <a:pt x="39" y="264"/>
                  </a:lnTo>
                  <a:lnTo>
                    <a:pt x="55" y="256"/>
                  </a:lnTo>
                  <a:lnTo>
                    <a:pt x="70" y="251"/>
                  </a:lnTo>
                  <a:lnTo>
                    <a:pt x="83" y="245"/>
                  </a:lnTo>
                  <a:lnTo>
                    <a:pt x="93" y="239"/>
                  </a:lnTo>
                  <a:lnTo>
                    <a:pt x="99" y="236"/>
                  </a:lnTo>
                  <a:lnTo>
                    <a:pt x="107" y="224"/>
                  </a:lnTo>
                  <a:lnTo>
                    <a:pt x="122" y="205"/>
                  </a:lnTo>
                  <a:lnTo>
                    <a:pt x="142" y="178"/>
                  </a:lnTo>
                  <a:lnTo>
                    <a:pt x="162" y="148"/>
                  </a:lnTo>
                  <a:lnTo>
                    <a:pt x="183" y="120"/>
                  </a:lnTo>
                  <a:lnTo>
                    <a:pt x="200" y="95"/>
                  </a:lnTo>
                  <a:lnTo>
                    <a:pt x="213" y="79"/>
                  </a:lnTo>
                  <a:lnTo>
                    <a:pt x="218" y="72"/>
                  </a:lnTo>
                  <a:lnTo>
                    <a:pt x="234" y="72"/>
                  </a:lnTo>
                  <a:lnTo>
                    <a:pt x="255" y="71"/>
                  </a:lnTo>
                  <a:lnTo>
                    <a:pt x="278" y="69"/>
                  </a:lnTo>
                  <a:lnTo>
                    <a:pt x="303" y="64"/>
                  </a:lnTo>
                  <a:lnTo>
                    <a:pt x="328" y="55"/>
                  </a:lnTo>
                  <a:lnTo>
                    <a:pt x="354" y="42"/>
                  </a:lnTo>
                  <a:lnTo>
                    <a:pt x="377" y="24"/>
                  </a:lnTo>
                  <a:lnTo>
                    <a:pt x="397" y="0"/>
                  </a:lnTo>
                  <a:lnTo>
                    <a:pt x="399" y="17"/>
                  </a:lnTo>
                  <a:lnTo>
                    <a:pt x="400" y="36"/>
                  </a:lnTo>
                  <a:lnTo>
                    <a:pt x="399" y="55"/>
                  </a:lnTo>
                  <a:lnTo>
                    <a:pt x="397" y="68"/>
                  </a:lnTo>
                  <a:lnTo>
                    <a:pt x="386" y="73"/>
                  </a:lnTo>
                  <a:lnTo>
                    <a:pt x="374" y="80"/>
                  </a:lnTo>
                  <a:lnTo>
                    <a:pt x="363" y="87"/>
                  </a:lnTo>
                  <a:lnTo>
                    <a:pt x="351" y="94"/>
                  </a:lnTo>
                  <a:lnTo>
                    <a:pt x="342" y="101"/>
                  </a:lnTo>
                  <a:lnTo>
                    <a:pt x="333" y="109"/>
                  </a:lnTo>
                  <a:lnTo>
                    <a:pt x="326" y="115"/>
                  </a:lnTo>
                  <a:lnTo>
                    <a:pt x="321" y="122"/>
                  </a:lnTo>
                  <a:lnTo>
                    <a:pt x="317" y="133"/>
                  </a:lnTo>
                  <a:lnTo>
                    <a:pt x="318" y="146"/>
                  </a:lnTo>
                  <a:lnTo>
                    <a:pt x="321" y="158"/>
                  </a:lnTo>
                  <a:lnTo>
                    <a:pt x="325" y="170"/>
                  </a:lnTo>
                  <a:lnTo>
                    <a:pt x="342" y="163"/>
                  </a:lnTo>
                  <a:lnTo>
                    <a:pt x="361" y="154"/>
                  </a:lnTo>
                  <a:lnTo>
                    <a:pt x="379" y="146"/>
                  </a:lnTo>
                  <a:lnTo>
                    <a:pt x="396" y="137"/>
                  </a:lnTo>
                  <a:lnTo>
                    <a:pt x="412" y="129"/>
                  </a:lnTo>
                  <a:lnTo>
                    <a:pt x="424" y="122"/>
                  </a:lnTo>
                  <a:lnTo>
                    <a:pt x="432" y="117"/>
                  </a:lnTo>
                  <a:lnTo>
                    <a:pt x="435" y="116"/>
                  </a:lnTo>
                  <a:lnTo>
                    <a:pt x="442" y="104"/>
                  </a:lnTo>
                  <a:lnTo>
                    <a:pt x="449" y="93"/>
                  </a:lnTo>
                  <a:lnTo>
                    <a:pt x="455" y="84"/>
                  </a:lnTo>
                  <a:lnTo>
                    <a:pt x="458" y="74"/>
                  </a:lnTo>
                  <a:lnTo>
                    <a:pt x="462" y="64"/>
                  </a:lnTo>
                  <a:lnTo>
                    <a:pt x="467" y="50"/>
                  </a:lnTo>
                  <a:lnTo>
                    <a:pt x="471" y="38"/>
                  </a:lnTo>
                  <a:lnTo>
                    <a:pt x="472" y="33"/>
                  </a:lnTo>
                  <a:lnTo>
                    <a:pt x="477" y="34"/>
                  </a:lnTo>
                  <a:lnTo>
                    <a:pt x="482" y="34"/>
                  </a:lnTo>
                  <a:lnTo>
                    <a:pt x="486" y="34"/>
                  </a:lnTo>
                  <a:lnTo>
                    <a:pt x="492" y="34"/>
                  </a:lnTo>
                  <a:lnTo>
                    <a:pt x="497" y="33"/>
                  </a:lnTo>
                  <a:lnTo>
                    <a:pt x="501" y="32"/>
                  </a:lnTo>
                  <a:lnTo>
                    <a:pt x="506" y="30"/>
                  </a:lnTo>
                  <a:lnTo>
                    <a:pt x="510" y="28"/>
                  </a:lnTo>
                  <a:lnTo>
                    <a:pt x="501" y="51"/>
                  </a:lnTo>
                  <a:lnTo>
                    <a:pt x="497" y="76"/>
                  </a:lnTo>
                  <a:lnTo>
                    <a:pt x="495" y="101"/>
                  </a:lnTo>
                  <a:lnTo>
                    <a:pt x="503" y="126"/>
                  </a:lnTo>
                  <a:lnTo>
                    <a:pt x="498" y="133"/>
                  </a:lnTo>
                  <a:lnTo>
                    <a:pt x="492" y="141"/>
                  </a:lnTo>
                  <a:lnTo>
                    <a:pt x="487" y="148"/>
                  </a:lnTo>
                  <a:lnTo>
                    <a:pt x="485" y="157"/>
                  </a:lnTo>
                  <a:lnTo>
                    <a:pt x="483" y="171"/>
                  </a:lnTo>
                  <a:lnTo>
                    <a:pt x="477" y="190"/>
                  </a:lnTo>
                  <a:lnTo>
                    <a:pt x="468" y="209"/>
                  </a:lnTo>
                  <a:lnTo>
                    <a:pt x="456" y="225"/>
                  </a:lnTo>
                  <a:lnTo>
                    <a:pt x="448" y="232"/>
                  </a:lnTo>
                  <a:lnTo>
                    <a:pt x="438" y="238"/>
                  </a:lnTo>
                  <a:lnTo>
                    <a:pt x="426" y="244"/>
                  </a:lnTo>
                  <a:lnTo>
                    <a:pt x="414" y="249"/>
                  </a:lnTo>
                  <a:lnTo>
                    <a:pt x="401" y="254"/>
                  </a:lnTo>
                  <a:lnTo>
                    <a:pt x="389" y="257"/>
                  </a:lnTo>
                  <a:lnTo>
                    <a:pt x="379" y="260"/>
                  </a:lnTo>
                  <a:lnTo>
                    <a:pt x="371" y="261"/>
                  </a:lnTo>
                  <a:lnTo>
                    <a:pt x="371" y="282"/>
                  </a:lnTo>
                  <a:lnTo>
                    <a:pt x="335" y="323"/>
                  </a:lnTo>
                  <a:lnTo>
                    <a:pt x="347" y="340"/>
                  </a:lnTo>
                  <a:lnTo>
                    <a:pt x="355" y="357"/>
                  </a:lnTo>
                  <a:lnTo>
                    <a:pt x="361" y="369"/>
                  </a:lnTo>
                  <a:lnTo>
                    <a:pt x="361" y="377"/>
                  </a:lnTo>
                  <a:lnTo>
                    <a:pt x="358" y="385"/>
                  </a:lnTo>
                  <a:lnTo>
                    <a:pt x="355" y="396"/>
                  </a:lnTo>
                  <a:lnTo>
                    <a:pt x="351" y="407"/>
                  </a:lnTo>
                  <a:lnTo>
                    <a:pt x="350" y="419"/>
                  </a:lnTo>
                  <a:lnTo>
                    <a:pt x="346" y="411"/>
                  </a:lnTo>
                  <a:lnTo>
                    <a:pt x="340" y="404"/>
                  </a:lnTo>
                  <a:lnTo>
                    <a:pt x="334" y="398"/>
                  </a:lnTo>
                  <a:lnTo>
                    <a:pt x="328" y="392"/>
                  </a:lnTo>
                  <a:lnTo>
                    <a:pt x="323" y="388"/>
                  </a:lnTo>
                  <a:lnTo>
                    <a:pt x="317" y="384"/>
                  </a:lnTo>
                  <a:lnTo>
                    <a:pt x="311" y="382"/>
                  </a:lnTo>
                  <a:lnTo>
                    <a:pt x="306" y="381"/>
                  </a:lnTo>
                  <a:lnTo>
                    <a:pt x="300" y="396"/>
                  </a:lnTo>
                  <a:lnTo>
                    <a:pt x="293" y="409"/>
                  </a:lnTo>
                  <a:lnTo>
                    <a:pt x="285" y="424"/>
                  </a:lnTo>
                  <a:lnTo>
                    <a:pt x="276" y="438"/>
                  </a:lnTo>
                  <a:lnTo>
                    <a:pt x="267" y="451"/>
                  </a:lnTo>
                  <a:lnTo>
                    <a:pt x="258" y="462"/>
                  </a:lnTo>
                  <a:lnTo>
                    <a:pt x="250" y="472"/>
                  </a:lnTo>
                  <a:lnTo>
                    <a:pt x="242" y="479"/>
                  </a:lnTo>
                  <a:lnTo>
                    <a:pt x="236" y="482"/>
                  </a:lnTo>
                  <a:lnTo>
                    <a:pt x="227" y="487"/>
                  </a:lnTo>
                  <a:lnTo>
                    <a:pt x="217" y="491"/>
                  </a:lnTo>
                  <a:lnTo>
                    <a:pt x="203" y="496"/>
                  </a:lnTo>
                  <a:lnTo>
                    <a:pt x="187" y="502"/>
                  </a:lnTo>
                  <a:lnTo>
                    <a:pt x="170" y="507"/>
                  </a:lnTo>
                  <a:lnTo>
                    <a:pt x="153" y="514"/>
                  </a:lnTo>
                  <a:lnTo>
                    <a:pt x="136" y="520"/>
                  </a:lnTo>
                  <a:lnTo>
                    <a:pt x="119" y="526"/>
                  </a:lnTo>
                  <a:lnTo>
                    <a:pt x="101" y="530"/>
                  </a:lnTo>
                  <a:lnTo>
                    <a:pt x="86" y="536"/>
                  </a:lnTo>
                  <a:lnTo>
                    <a:pt x="73" y="540"/>
                  </a:lnTo>
                  <a:lnTo>
                    <a:pt x="61" y="544"/>
                  </a:lnTo>
                  <a:lnTo>
                    <a:pt x="53" y="546"/>
                  </a:lnTo>
                  <a:lnTo>
                    <a:pt x="47" y="548"/>
                  </a:lnTo>
                  <a:lnTo>
                    <a:pt x="45" y="549"/>
                  </a:lnTo>
                  <a:lnTo>
                    <a:pt x="58" y="540"/>
                  </a:lnTo>
                  <a:lnTo>
                    <a:pt x="70" y="529"/>
                  </a:lnTo>
                  <a:lnTo>
                    <a:pt x="82" y="518"/>
                  </a:lnTo>
                  <a:lnTo>
                    <a:pt x="92" y="507"/>
                  </a:lnTo>
                  <a:lnTo>
                    <a:pt x="100" y="498"/>
                  </a:lnTo>
                  <a:lnTo>
                    <a:pt x="106" y="491"/>
                  </a:lnTo>
                  <a:lnTo>
                    <a:pt x="111" y="487"/>
                  </a:lnTo>
                  <a:lnTo>
                    <a:pt x="112" y="484"/>
                  </a:lnTo>
                  <a:lnTo>
                    <a:pt x="135" y="468"/>
                  </a:lnTo>
                  <a:lnTo>
                    <a:pt x="134" y="453"/>
                  </a:lnTo>
                  <a:lnTo>
                    <a:pt x="132" y="436"/>
                  </a:lnTo>
                  <a:lnTo>
                    <a:pt x="131" y="421"/>
                  </a:lnTo>
                  <a:lnTo>
                    <a:pt x="130" y="414"/>
                  </a:lnTo>
                  <a:lnTo>
                    <a:pt x="118" y="414"/>
                  </a:lnTo>
                  <a:lnTo>
                    <a:pt x="103" y="415"/>
                  </a:lnTo>
                  <a:lnTo>
                    <a:pt x="88" y="415"/>
                  </a:lnTo>
                  <a:lnTo>
                    <a:pt x="71" y="416"/>
                  </a:lnTo>
                  <a:lnTo>
                    <a:pt x="56" y="418"/>
                  </a:lnTo>
                  <a:lnTo>
                    <a:pt x="41" y="418"/>
                  </a:lnTo>
                  <a:lnTo>
                    <a:pt x="29" y="419"/>
                  </a:lnTo>
                  <a:lnTo>
                    <a:pt x="18" y="419"/>
                  </a:lnTo>
                  <a:lnTo>
                    <a:pt x="0" y="441"/>
                  </a:lnTo>
                  <a:lnTo>
                    <a:pt x="0" y="289"/>
                  </a:lnTo>
                  <a:close/>
                </a:path>
              </a:pathLst>
            </a:custGeom>
            <a:solidFill>
              <a:srgbClr val="6D8CA8"/>
            </a:solidFill>
            <a:ln w="9525">
              <a:noFill/>
              <a:round/>
              <a:headEnd/>
              <a:tailEnd/>
            </a:ln>
          </p:spPr>
          <p:txBody>
            <a:bodyPr/>
            <a:lstStyle/>
            <a:p>
              <a:endParaRPr lang="en-US">
                <a:solidFill>
                  <a:schemeClr val="bg1"/>
                </a:solidFill>
              </a:endParaRPr>
            </a:p>
          </p:txBody>
        </p:sp>
        <p:sp>
          <p:nvSpPr>
            <p:cNvPr id="36879" name="Freeform 15"/>
            <p:cNvSpPr>
              <a:spLocks/>
            </p:cNvSpPr>
            <p:nvPr/>
          </p:nvSpPr>
          <p:spPr bwMode="auto">
            <a:xfrm>
              <a:off x="4080" y="2976"/>
              <a:ext cx="29" cy="49"/>
            </a:xfrm>
            <a:custGeom>
              <a:avLst/>
              <a:gdLst/>
              <a:ahLst/>
              <a:cxnLst>
                <a:cxn ang="0">
                  <a:pos x="0" y="98"/>
                </a:cxn>
                <a:cxn ang="0">
                  <a:pos x="2" y="89"/>
                </a:cxn>
                <a:cxn ang="0">
                  <a:pos x="8" y="69"/>
                </a:cxn>
                <a:cxn ang="0">
                  <a:pos x="11" y="45"/>
                </a:cxn>
                <a:cxn ang="0">
                  <a:pos x="8" y="23"/>
                </a:cxn>
                <a:cxn ang="0">
                  <a:pos x="37" y="0"/>
                </a:cxn>
                <a:cxn ang="0">
                  <a:pos x="39" y="12"/>
                </a:cxn>
                <a:cxn ang="0">
                  <a:pos x="57" y="31"/>
                </a:cxn>
                <a:cxn ang="0">
                  <a:pos x="55" y="33"/>
                </a:cxn>
                <a:cxn ang="0">
                  <a:pos x="49" y="38"/>
                </a:cxn>
                <a:cxn ang="0">
                  <a:pos x="41" y="46"/>
                </a:cxn>
                <a:cxn ang="0">
                  <a:pos x="32" y="55"/>
                </a:cxn>
                <a:cxn ang="0">
                  <a:pos x="22" y="65"/>
                </a:cxn>
                <a:cxn ang="0">
                  <a:pos x="12" y="77"/>
                </a:cxn>
                <a:cxn ang="0">
                  <a:pos x="4" y="87"/>
                </a:cxn>
                <a:cxn ang="0">
                  <a:pos x="0" y="98"/>
                </a:cxn>
              </a:cxnLst>
              <a:rect l="0" t="0" r="r" b="b"/>
              <a:pathLst>
                <a:path w="57" h="98">
                  <a:moveTo>
                    <a:pt x="0" y="98"/>
                  </a:moveTo>
                  <a:lnTo>
                    <a:pt x="2" y="89"/>
                  </a:lnTo>
                  <a:lnTo>
                    <a:pt x="8" y="69"/>
                  </a:lnTo>
                  <a:lnTo>
                    <a:pt x="11" y="45"/>
                  </a:lnTo>
                  <a:lnTo>
                    <a:pt x="8" y="23"/>
                  </a:lnTo>
                  <a:lnTo>
                    <a:pt x="37" y="0"/>
                  </a:lnTo>
                  <a:lnTo>
                    <a:pt x="39" y="12"/>
                  </a:lnTo>
                  <a:lnTo>
                    <a:pt x="57" y="31"/>
                  </a:lnTo>
                  <a:lnTo>
                    <a:pt x="55" y="33"/>
                  </a:lnTo>
                  <a:lnTo>
                    <a:pt x="49" y="38"/>
                  </a:lnTo>
                  <a:lnTo>
                    <a:pt x="41" y="46"/>
                  </a:lnTo>
                  <a:lnTo>
                    <a:pt x="32" y="55"/>
                  </a:lnTo>
                  <a:lnTo>
                    <a:pt x="22" y="65"/>
                  </a:lnTo>
                  <a:lnTo>
                    <a:pt x="12" y="77"/>
                  </a:lnTo>
                  <a:lnTo>
                    <a:pt x="4" y="87"/>
                  </a:lnTo>
                  <a:lnTo>
                    <a:pt x="0" y="98"/>
                  </a:lnTo>
                  <a:close/>
                </a:path>
              </a:pathLst>
            </a:custGeom>
            <a:solidFill>
              <a:srgbClr val="6D8CA8"/>
            </a:solidFill>
            <a:ln w="9525">
              <a:noFill/>
              <a:round/>
              <a:headEnd/>
              <a:tailEnd/>
            </a:ln>
          </p:spPr>
          <p:txBody>
            <a:bodyPr/>
            <a:lstStyle/>
            <a:p>
              <a:endParaRPr lang="en-US">
                <a:solidFill>
                  <a:schemeClr val="bg1"/>
                </a:solidFill>
              </a:endParaRPr>
            </a:p>
          </p:txBody>
        </p:sp>
        <p:sp>
          <p:nvSpPr>
            <p:cNvPr id="36880" name="Freeform 16"/>
            <p:cNvSpPr>
              <a:spLocks/>
            </p:cNvSpPr>
            <p:nvPr/>
          </p:nvSpPr>
          <p:spPr bwMode="auto">
            <a:xfrm>
              <a:off x="4128" y="2928"/>
              <a:ext cx="27" cy="48"/>
            </a:xfrm>
            <a:custGeom>
              <a:avLst/>
              <a:gdLst/>
              <a:ahLst/>
              <a:cxnLst>
                <a:cxn ang="0">
                  <a:pos x="54" y="0"/>
                </a:cxn>
                <a:cxn ang="0">
                  <a:pos x="0" y="47"/>
                </a:cxn>
                <a:cxn ang="0">
                  <a:pos x="18" y="95"/>
                </a:cxn>
                <a:cxn ang="0">
                  <a:pos x="46" y="83"/>
                </a:cxn>
                <a:cxn ang="0">
                  <a:pos x="31" y="37"/>
                </a:cxn>
                <a:cxn ang="0">
                  <a:pos x="54" y="0"/>
                </a:cxn>
              </a:cxnLst>
              <a:rect l="0" t="0" r="r" b="b"/>
              <a:pathLst>
                <a:path w="54" h="95">
                  <a:moveTo>
                    <a:pt x="54" y="0"/>
                  </a:moveTo>
                  <a:lnTo>
                    <a:pt x="0" y="47"/>
                  </a:lnTo>
                  <a:lnTo>
                    <a:pt x="18" y="95"/>
                  </a:lnTo>
                  <a:lnTo>
                    <a:pt x="46" y="83"/>
                  </a:lnTo>
                  <a:lnTo>
                    <a:pt x="31" y="37"/>
                  </a:lnTo>
                  <a:lnTo>
                    <a:pt x="54" y="0"/>
                  </a:lnTo>
                  <a:close/>
                </a:path>
              </a:pathLst>
            </a:custGeom>
            <a:solidFill>
              <a:srgbClr val="6D8CA8"/>
            </a:solidFill>
            <a:ln w="9525">
              <a:noFill/>
              <a:round/>
              <a:headEnd/>
              <a:tailEnd/>
            </a:ln>
          </p:spPr>
          <p:txBody>
            <a:bodyPr/>
            <a:lstStyle/>
            <a:p>
              <a:endParaRPr lang="en-US">
                <a:solidFill>
                  <a:schemeClr val="bg1"/>
                </a:solidFill>
              </a:endParaRPr>
            </a:p>
          </p:txBody>
        </p:sp>
        <p:sp>
          <p:nvSpPr>
            <p:cNvPr id="36881" name="Freeform 17"/>
            <p:cNvSpPr>
              <a:spLocks/>
            </p:cNvSpPr>
            <p:nvPr/>
          </p:nvSpPr>
          <p:spPr bwMode="auto">
            <a:xfrm>
              <a:off x="4320" y="2736"/>
              <a:ext cx="73" cy="97"/>
            </a:xfrm>
            <a:custGeom>
              <a:avLst/>
              <a:gdLst/>
              <a:ahLst/>
              <a:cxnLst>
                <a:cxn ang="0">
                  <a:pos x="5" y="193"/>
                </a:cxn>
                <a:cxn ang="0">
                  <a:pos x="0" y="144"/>
                </a:cxn>
                <a:cxn ang="0">
                  <a:pos x="57" y="96"/>
                </a:cxn>
                <a:cxn ang="0">
                  <a:pos x="58" y="82"/>
                </a:cxn>
                <a:cxn ang="0">
                  <a:pos x="62" y="70"/>
                </a:cxn>
                <a:cxn ang="0">
                  <a:pos x="68" y="58"/>
                </a:cxn>
                <a:cxn ang="0">
                  <a:pos x="77" y="46"/>
                </a:cxn>
                <a:cxn ang="0">
                  <a:pos x="88" y="36"/>
                </a:cxn>
                <a:cxn ang="0">
                  <a:pos x="104" y="24"/>
                </a:cxn>
                <a:cxn ang="0">
                  <a:pos x="123" y="13"/>
                </a:cxn>
                <a:cxn ang="0">
                  <a:pos x="145" y="0"/>
                </a:cxn>
                <a:cxn ang="0">
                  <a:pos x="139" y="18"/>
                </a:cxn>
                <a:cxn ang="0">
                  <a:pos x="132" y="37"/>
                </a:cxn>
                <a:cxn ang="0">
                  <a:pos x="125" y="56"/>
                </a:cxn>
                <a:cxn ang="0">
                  <a:pos x="118" y="76"/>
                </a:cxn>
                <a:cxn ang="0">
                  <a:pos x="111" y="96"/>
                </a:cxn>
                <a:cxn ang="0">
                  <a:pos x="106" y="114"/>
                </a:cxn>
                <a:cxn ang="0">
                  <a:pos x="102" y="132"/>
                </a:cxn>
                <a:cxn ang="0">
                  <a:pos x="101" y="150"/>
                </a:cxn>
                <a:cxn ang="0">
                  <a:pos x="87" y="153"/>
                </a:cxn>
                <a:cxn ang="0">
                  <a:pos x="73" y="158"/>
                </a:cxn>
                <a:cxn ang="0">
                  <a:pos x="59" y="162"/>
                </a:cxn>
                <a:cxn ang="0">
                  <a:pos x="47" y="168"/>
                </a:cxn>
                <a:cxn ang="0">
                  <a:pos x="34" y="173"/>
                </a:cxn>
                <a:cxn ang="0">
                  <a:pos x="23" y="180"/>
                </a:cxn>
                <a:cxn ang="0">
                  <a:pos x="13" y="187"/>
                </a:cxn>
                <a:cxn ang="0">
                  <a:pos x="5" y="193"/>
                </a:cxn>
              </a:cxnLst>
              <a:rect l="0" t="0" r="r" b="b"/>
              <a:pathLst>
                <a:path w="145" h="193">
                  <a:moveTo>
                    <a:pt x="5" y="193"/>
                  </a:moveTo>
                  <a:lnTo>
                    <a:pt x="0" y="144"/>
                  </a:lnTo>
                  <a:lnTo>
                    <a:pt x="57" y="96"/>
                  </a:lnTo>
                  <a:lnTo>
                    <a:pt x="58" y="82"/>
                  </a:lnTo>
                  <a:lnTo>
                    <a:pt x="62" y="70"/>
                  </a:lnTo>
                  <a:lnTo>
                    <a:pt x="68" y="58"/>
                  </a:lnTo>
                  <a:lnTo>
                    <a:pt x="77" y="46"/>
                  </a:lnTo>
                  <a:lnTo>
                    <a:pt x="88" y="36"/>
                  </a:lnTo>
                  <a:lnTo>
                    <a:pt x="104" y="24"/>
                  </a:lnTo>
                  <a:lnTo>
                    <a:pt x="123" y="13"/>
                  </a:lnTo>
                  <a:lnTo>
                    <a:pt x="145" y="0"/>
                  </a:lnTo>
                  <a:lnTo>
                    <a:pt x="139" y="18"/>
                  </a:lnTo>
                  <a:lnTo>
                    <a:pt x="132" y="37"/>
                  </a:lnTo>
                  <a:lnTo>
                    <a:pt x="125" y="56"/>
                  </a:lnTo>
                  <a:lnTo>
                    <a:pt x="118" y="76"/>
                  </a:lnTo>
                  <a:lnTo>
                    <a:pt x="111" y="96"/>
                  </a:lnTo>
                  <a:lnTo>
                    <a:pt x="106" y="114"/>
                  </a:lnTo>
                  <a:lnTo>
                    <a:pt x="102" y="132"/>
                  </a:lnTo>
                  <a:lnTo>
                    <a:pt x="101" y="150"/>
                  </a:lnTo>
                  <a:lnTo>
                    <a:pt x="87" y="153"/>
                  </a:lnTo>
                  <a:lnTo>
                    <a:pt x="73" y="158"/>
                  </a:lnTo>
                  <a:lnTo>
                    <a:pt x="59" y="162"/>
                  </a:lnTo>
                  <a:lnTo>
                    <a:pt x="47" y="168"/>
                  </a:lnTo>
                  <a:lnTo>
                    <a:pt x="34" y="173"/>
                  </a:lnTo>
                  <a:lnTo>
                    <a:pt x="23" y="180"/>
                  </a:lnTo>
                  <a:lnTo>
                    <a:pt x="13" y="187"/>
                  </a:lnTo>
                  <a:lnTo>
                    <a:pt x="5" y="193"/>
                  </a:lnTo>
                  <a:close/>
                </a:path>
              </a:pathLst>
            </a:custGeom>
            <a:solidFill>
              <a:srgbClr val="6D8CA8"/>
            </a:solidFill>
            <a:ln w="9525">
              <a:noFill/>
              <a:round/>
              <a:headEnd/>
              <a:tailEnd/>
            </a:ln>
          </p:spPr>
          <p:txBody>
            <a:bodyPr/>
            <a:lstStyle/>
            <a:p>
              <a:endParaRPr lang="en-US">
                <a:solidFill>
                  <a:schemeClr val="bg1"/>
                </a:solidFill>
              </a:endParaRPr>
            </a:p>
          </p:txBody>
        </p:sp>
        <p:sp>
          <p:nvSpPr>
            <p:cNvPr id="36882" name="Freeform 18"/>
            <p:cNvSpPr>
              <a:spLocks/>
            </p:cNvSpPr>
            <p:nvPr/>
          </p:nvSpPr>
          <p:spPr bwMode="auto">
            <a:xfrm>
              <a:off x="4340" y="2507"/>
              <a:ext cx="35" cy="27"/>
            </a:xfrm>
            <a:custGeom>
              <a:avLst/>
              <a:gdLst/>
              <a:ahLst/>
              <a:cxnLst>
                <a:cxn ang="0">
                  <a:pos x="0" y="55"/>
                </a:cxn>
                <a:cxn ang="0">
                  <a:pos x="0" y="0"/>
                </a:cxn>
                <a:cxn ang="0">
                  <a:pos x="10" y="0"/>
                </a:cxn>
                <a:cxn ang="0">
                  <a:pos x="20" y="0"/>
                </a:cxn>
                <a:cxn ang="0">
                  <a:pos x="32" y="3"/>
                </a:cxn>
                <a:cxn ang="0">
                  <a:pos x="42" y="6"/>
                </a:cxn>
                <a:cxn ang="0">
                  <a:pos x="52" y="11"/>
                </a:cxn>
                <a:cxn ang="0">
                  <a:pos x="61" y="17"/>
                </a:cxn>
                <a:cxn ang="0">
                  <a:pos x="67" y="25"/>
                </a:cxn>
                <a:cxn ang="0">
                  <a:pos x="72" y="34"/>
                </a:cxn>
                <a:cxn ang="0">
                  <a:pos x="49" y="27"/>
                </a:cxn>
                <a:cxn ang="0">
                  <a:pos x="48" y="27"/>
                </a:cxn>
                <a:cxn ang="0">
                  <a:pos x="44" y="29"/>
                </a:cxn>
                <a:cxn ang="0">
                  <a:pos x="38" y="32"/>
                </a:cxn>
                <a:cxn ang="0">
                  <a:pos x="32" y="34"/>
                </a:cxn>
                <a:cxn ang="0">
                  <a:pos x="23" y="38"/>
                </a:cxn>
                <a:cxn ang="0">
                  <a:pos x="15" y="43"/>
                </a:cxn>
                <a:cxn ang="0">
                  <a:pos x="7" y="49"/>
                </a:cxn>
                <a:cxn ang="0">
                  <a:pos x="0" y="55"/>
                </a:cxn>
              </a:cxnLst>
              <a:rect l="0" t="0" r="r" b="b"/>
              <a:pathLst>
                <a:path w="72" h="55">
                  <a:moveTo>
                    <a:pt x="0" y="55"/>
                  </a:moveTo>
                  <a:lnTo>
                    <a:pt x="0" y="0"/>
                  </a:lnTo>
                  <a:lnTo>
                    <a:pt x="10" y="0"/>
                  </a:lnTo>
                  <a:lnTo>
                    <a:pt x="20" y="0"/>
                  </a:lnTo>
                  <a:lnTo>
                    <a:pt x="32" y="3"/>
                  </a:lnTo>
                  <a:lnTo>
                    <a:pt x="42" y="6"/>
                  </a:lnTo>
                  <a:lnTo>
                    <a:pt x="52" y="11"/>
                  </a:lnTo>
                  <a:lnTo>
                    <a:pt x="61" y="17"/>
                  </a:lnTo>
                  <a:lnTo>
                    <a:pt x="67" y="25"/>
                  </a:lnTo>
                  <a:lnTo>
                    <a:pt x="72" y="34"/>
                  </a:lnTo>
                  <a:lnTo>
                    <a:pt x="49" y="27"/>
                  </a:lnTo>
                  <a:lnTo>
                    <a:pt x="48" y="27"/>
                  </a:lnTo>
                  <a:lnTo>
                    <a:pt x="44" y="29"/>
                  </a:lnTo>
                  <a:lnTo>
                    <a:pt x="38" y="32"/>
                  </a:lnTo>
                  <a:lnTo>
                    <a:pt x="32" y="34"/>
                  </a:lnTo>
                  <a:lnTo>
                    <a:pt x="23" y="38"/>
                  </a:lnTo>
                  <a:lnTo>
                    <a:pt x="15" y="43"/>
                  </a:lnTo>
                  <a:lnTo>
                    <a:pt x="7" y="49"/>
                  </a:lnTo>
                  <a:lnTo>
                    <a:pt x="0" y="55"/>
                  </a:lnTo>
                  <a:close/>
                </a:path>
              </a:pathLst>
            </a:custGeom>
            <a:solidFill>
              <a:srgbClr val="6D8CA8"/>
            </a:solidFill>
            <a:ln w="9525">
              <a:noFill/>
              <a:round/>
              <a:headEnd/>
              <a:tailEnd/>
            </a:ln>
          </p:spPr>
          <p:txBody>
            <a:bodyPr/>
            <a:lstStyle/>
            <a:p>
              <a:endParaRPr lang="en-US">
                <a:solidFill>
                  <a:schemeClr val="bg1"/>
                </a:solidFill>
              </a:endParaRPr>
            </a:p>
          </p:txBody>
        </p:sp>
      </p:grpSp>
      <p:sp>
        <p:nvSpPr>
          <p:cNvPr id="36883" name="Rectangle 19"/>
          <p:cNvSpPr>
            <a:spLocks noChangeArrowheads="1"/>
          </p:cNvSpPr>
          <p:nvPr/>
        </p:nvSpPr>
        <p:spPr bwMode="auto">
          <a:xfrm>
            <a:off x="355600" y="3352800"/>
            <a:ext cx="3581400" cy="2479675"/>
          </a:xfrm>
          <a:prstGeom prst="rect">
            <a:avLst/>
          </a:prstGeom>
          <a:solidFill>
            <a:schemeClr val="accent2"/>
          </a:solidFill>
          <a:ln w="9525">
            <a:solidFill>
              <a:schemeClr val="accent1"/>
            </a:solidFill>
            <a:miter lim="800000"/>
            <a:headEnd/>
            <a:tailEnd/>
          </a:ln>
        </p:spPr>
        <p:txBody>
          <a:bodyPr/>
          <a:lstStyle/>
          <a:p>
            <a:endParaRPr lang="en-US">
              <a:solidFill>
                <a:schemeClr val="bg1"/>
              </a:solidFill>
            </a:endParaRPr>
          </a:p>
        </p:txBody>
      </p:sp>
      <p:sp>
        <p:nvSpPr>
          <p:cNvPr id="36884" name="Freeform 20"/>
          <p:cNvSpPr>
            <a:spLocks/>
          </p:cNvSpPr>
          <p:nvPr/>
        </p:nvSpPr>
        <p:spPr bwMode="auto">
          <a:xfrm>
            <a:off x="714375" y="3379788"/>
            <a:ext cx="2841625" cy="2390775"/>
          </a:xfrm>
          <a:custGeom>
            <a:avLst/>
            <a:gdLst/>
            <a:ahLst/>
            <a:cxnLst>
              <a:cxn ang="0">
                <a:pos x="264" y="0"/>
              </a:cxn>
              <a:cxn ang="0">
                <a:pos x="255" y="37"/>
              </a:cxn>
              <a:cxn ang="0">
                <a:pos x="228" y="46"/>
              </a:cxn>
              <a:cxn ang="0">
                <a:pos x="137" y="82"/>
              </a:cxn>
              <a:cxn ang="0">
                <a:pos x="91" y="182"/>
              </a:cxn>
              <a:cxn ang="0">
                <a:pos x="55" y="319"/>
              </a:cxn>
              <a:cxn ang="0">
                <a:pos x="0" y="428"/>
              </a:cxn>
              <a:cxn ang="0">
                <a:pos x="10" y="573"/>
              </a:cxn>
              <a:cxn ang="0">
                <a:pos x="37" y="619"/>
              </a:cxn>
              <a:cxn ang="0">
                <a:pos x="137" y="646"/>
              </a:cxn>
              <a:cxn ang="0">
                <a:pos x="273" y="691"/>
              </a:cxn>
              <a:cxn ang="0">
                <a:pos x="782" y="828"/>
              </a:cxn>
              <a:cxn ang="0">
                <a:pos x="1000" y="764"/>
              </a:cxn>
              <a:cxn ang="0">
                <a:pos x="1182" y="691"/>
              </a:cxn>
              <a:cxn ang="0">
                <a:pos x="1355" y="719"/>
              </a:cxn>
              <a:cxn ang="0">
                <a:pos x="1546" y="682"/>
              </a:cxn>
              <a:cxn ang="0">
                <a:pos x="1664" y="619"/>
              </a:cxn>
              <a:cxn ang="0">
                <a:pos x="1718" y="582"/>
              </a:cxn>
              <a:cxn ang="0">
                <a:pos x="1746" y="564"/>
              </a:cxn>
              <a:cxn ang="0">
                <a:pos x="1755" y="400"/>
              </a:cxn>
              <a:cxn ang="0">
                <a:pos x="1746" y="364"/>
              </a:cxn>
              <a:cxn ang="0">
                <a:pos x="1709" y="346"/>
              </a:cxn>
              <a:cxn ang="0">
                <a:pos x="1646" y="246"/>
              </a:cxn>
              <a:cxn ang="0">
                <a:pos x="1637" y="73"/>
              </a:cxn>
              <a:cxn ang="0">
                <a:pos x="1600" y="19"/>
              </a:cxn>
              <a:cxn ang="0">
                <a:pos x="1582" y="0"/>
              </a:cxn>
            </a:cxnLst>
            <a:rect l="0" t="0" r="r" b="b"/>
            <a:pathLst>
              <a:path w="1788" h="851">
                <a:moveTo>
                  <a:pt x="264" y="0"/>
                </a:moveTo>
                <a:cubicBezTo>
                  <a:pt x="261" y="12"/>
                  <a:pt x="263" y="27"/>
                  <a:pt x="255" y="37"/>
                </a:cubicBezTo>
                <a:cubicBezTo>
                  <a:pt x="249" y="44"/>
                  <a:pt x="237" y="43"/>
                  <a:pt x="228" y="46"/>
                </a:cubicBezTo>
                <a:cubicBezTo>
                  <a:pt x="192" y="56"/>
                  <a:pt x="169" y="61"/>
                  <a:pt x="137" y="82"/>
                </a:cubicBezTo>
                <a:cubicBezTo>
                  <a:pt x="123" y="124"/>
                  <a:pt x="121" y="153"/>
                  <a:pt x="91" y="182"/>
                </a:cubicBezTo>
                <a:cubicBezTo>
                  <a:pt x="84" y="246"/>
                  <a:pt x="87" y="270"/>
                  <a:pt x="55" y="319"/>
                </a:cubicBezTo>
                <a:cubicBezTo>
                  <a:pt x="44" y="364"/>
                  <a:pt x="34" y="396"/>
                  <a:pt x="0" y="428"/>
                </a:cubicBezTo>
                <a:cubicBezTo>
                  <a:pt x="3" y="476"/>
                  <a:pt x="5" y="525"/>
                  <a:pt x="10" y="573"/>
                </a:cubicBezTo>
                <a:cubicBezTo>
                  <a:pt x="12" y="587"/>
                  <a:pt x="22" y="613"/>
                  <a:pt x="37" y="619"/>
                </a:cubicBezTo>
                <a:cubicBezTo>
                  <a:pt x="69" y="632"/>
                  <a:pt x="104" y="635"/>
                  <a:pt x="137" y="646"/>
                </a:cubicBezTo>
                <a:cubicBezTo>
                  <a:pt x="182" y="691"/>
                  <a:pt x="202" y="683"/>
                  <a:pt x="273" y="691"/>
                </a:cubicBezTo>
                <a:cubicBezTo>
                  <a:pt x="376" y="851"/>
                  <a:pt x="619" y="821"/>
                  <a:pt x="782" y="828"/>
                </a:cubicBezTo>
                <a:cubicBezTo>
                  <a:pt x="863" y="817"/>
                  <a:pt x="924" y="789"/>
                  <a:pt x="1000" y="764"/>
                </a:cubicBezTo>
                <a:cubicBezTo>
                  <a:pt x="1048" y="719"/>
                  <a:pt x="1119" y="704"/>
                  <a:pt x="1182" y="691"/>
                </a:cubicBezTo>
                <a:cubicBezTo>
                  <a:pt x="1260" y="697"/>
                  <a:pt x="1289" y="703"/>
                  <a:pt x="1355" y="719"/>
                </a:cubicBezTo>
                <a:cubicBezTo>
                  <a:pt x="1616" y="703"/>
                  <a:pt x="1424" y="721"/>
                  <a:pt x="1546" y="682"/>
                </a:cubicBezTo>
                <a:cubicBezTo>
                  <a:pt x="1593" y="651"/>
                  <a:pt x="1619" y="646"/>
                  <a:pt x="1664" y="619"/>
                </a:cubicBezTo>
                <a:cubicBezTo>
                  <a:pt x="1683" y="608"/>
                  <a:pt x="1700" y="594"/>
                  <a:pt x="1718" y="582"/>
                </a:cubicBezTo>
                <a:cubicBezTo>
                  <a:pt x="1727" y="576"/>
                  <a:pt x="1746" y="564"/>
                  <a:pt x="1746" y="564"/>
                </a:cubicBezTo>
                <a:cubicBezTo>
                  <a:pt x="1788" y="501"/>
                  <a:pt x="1770" y="540"/>
                  <a:pt x="1755" y="400"/>
                </a:cubicBezTo>
                <a:cubicBezTo>
                  <a:pt x="1754" y="388"/>
                  <a:pt x="1754" y="373"/>
                  <a:pt x="1746" y="364"/>
                </a:cubicBezTo>
                <a:cubicBezTo>
                  <a:pt x="1737" y="354"/>
                  <a:pt x="1721" y="352"/>
                  <a:pt x="1709" y="346"/>
                </a:cubicBezTo>
                <a:cubicBezTo>
                  <a:pt x="1686" y="311"/>
                  <a:pt x="1659" y="286"/>
                  <a:pt x="1646" y="246"/>
                </a:cubicBezTo>
                <a:cubicBezTo>
                  <a:pt x="1643" y="188"/>
                  <a:pt x="1648" y="130"/>
                  <a:pt x="1637" y="73"/>
                </a:cubicBezTo>
                <a:cubicBezTo>
                  <a:pt x="1633" y="52"/>
                  <a:pt x="1612" y="37"/>
                  <a:pt x="1600" y="19"/>
                </a:cubicBezTo>
                <a:cubicBezTo>
                  <a:pt x="1595" y="12"/>
                  <a:pt x="1582" y="0"/>
                  <a:pt x="1582" y="0"/>
                </a:cubicBezTo>
              </a:path>
            </a:pathLst>
          </a:custGeom>
          <a:solidFill>
            <a:srgbClr val="FF0000"/>
          </a:solidFill>
          <a:ln w="28575" cap="rnd" cmpd="sng">
            <a:solidFill>
              <a:schemeClr val="tx1"/>
            </a:solidFill>
            <a:prstDash val="sysDot"/>
            <a:round/>
            <a:headEnd type="none" w="sm" len="sm"/>
            <a:tailEnd type="none" w="sm" len="sm"/>
          </a:ln>
          <a:effectLst/>
        </p:spPr>
        <p:txBody>
          <a:bodyPr wrap="none" anchor="ctr"/>
          <a:lstStyle/>
          <a:p>
            <a:endParaRPr lang="en-US" dirty="0">
              <a:solidFill>
                <a:schemeClr val="bg1"/>
              </a:solidFill>
            </a:endParaRPr>
          </a:p>
        </p:txBody>
      </p:sp>
      <p:sp>
        <p:nvSpPr>
          <p:cNvPr id="36885" name="AutoShape 21"/>
          <p:cNvSpPr>
            <a:spLocks/>
          </p:cNvSpPr>
          <p:nvPr/>
        </p:nvSpPr>
        <p:spPr bwMode="auto">
          <a:xfrm>
            <a:off x="3962400" y="2362200"/>
            <a:ext cx="2463800" cy="584775"/>
          </a:xfrm>
          <a:prstGeom prst="borderCallout2">
            <a:avLst>
              <a:gd name="adj1" fmla="val 15384"/>
              <a:gd name="adj2" fmla="val -3856"/>
              <a:gd name="adj3" fmla="val 15384"/>
              <a:gd name="adj4" fmla="val -47829"/>
              <a:gd name="adj5" fmla="val 107898"/>
              <a:gd name="adj6" fmla="val -77531"/>
            </a:avLst>
          </a:prstGeom>
          <a:solidFill>
            <a:schemeClr val="bg1"/>
          </a:solidFill>
          <a:ln w="12699">
            <a:solidFill>
              <a:schemeClr val="tx1"/>
            </a:solidFill>
            <a:miter lim="800000"/>
            <a:headEnd type="none" w="sm" len="sm"/>
            <a:tailEnd type="none" w="sm" len="sm"/>
          </a:ln>
          <a:effectLst/>
        </p:spPr>
        <p:txBody>
          <a:bodyPr wrap="square" anchor="ctr">
            <a:spAutoFit/>
          </a:bodyPr>
          <a:lstStyle/>
          <a:p>
            <a:pPr algn="ctr" rtl="1"/>
            <a:r>
              <a:rPr lang="fa-IR" sz="1600" b="1" dirty="0" smtClean="0"/>
              <a:t>حداکثر 15%از کلیه مشتریان ناراضی شکایت می کنند</a:t>
            </a:r>
            <a:endParaRPr lang="en-US" sz="1600" b="1" dirty="0"/>
          </a:p>
        </p:txBody>
      </p:sp>
      <p:sp>
        <p:nvSpPr>
          <p:cNvPr id="36886" name="AutoShape 22"/>
          <p:cNvSpPr>
            <a:spLocks/>
          </p:cNvSpPr>
          <p:nvPr/>
        </p:nvSpPr>
        <p:spPr bwMode="auto">
          <a:xfrm>
            <a:off x="3962400" y="3886200"/>
            <a:ext cx="2463800" cy="584775"/>
          </a:xfrm>
          <a:prstGeom prst="borderCallout2">
            <a:avLst>
              <a:gd name="adj1" fmla="val 28981"/>
              <a:gd name="adj2" fmla="val -2243"/>
              <a:gd name="adj3" fmla="val 30681"/>
              <a:gd name="adj4" fmla="val -45819"/>
              <a:gd name="adj5" fmla="val 102366"/>
              <a:gd name="adj6" fmla="val -75966"/>
            </a:avLst>
          </a:prstGeom>
          <a:solidFill>
            <a:schemeClr val="bg1"/>
          </a:solidFill>
          <a:ln w="12699">
            <a:solidFill>
              <a:schemeClr val="tx1"/>
            </a:solidFill>
            <a:miter lim="800000"/>
            <a:headEnd type="none" w="sm" len="sm"/>
            <a:tailEnd type="none" w="sm" len="sm"/>
          </a:ln>
          <a:effectLst/>
        </p:spPr>
        <p:txBody>
          <a:bodyPr wrap="square" anchor="ctr">
            <a:spAutoFit/>
          </a:bodyPr>
          <a:lstStyle/>
          <a:p>
            <a:pPr algn="ctr"/>
            <a:r>
              <a:rPr lang="fa-IR" sz="1600" b="1" dirty="0" smtClean="0"/>
              <a:t>حدود 85% مشتریان ناراضی خاموش می مانند.</a:t>
            </a:r>
            <a:endParaRPr lang="en-US" sz="1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p:cTn id="7" dur="1000" fill="hold"/>
                                        <p:tgtEl>
                                          <p:spTgt spid="36866"/>
                                        </p:tgtEl>
                                        <p:attrNameLst>
                                          <p:attrName>ppt_w</p:attrName>
                                        </p:attrNameLst>
                                      </p:cBhvr>
                                      <p:tavLst>
                                        <p:tav tm="0">
                                          <p:val>
                                            <p:strVal val="#ppt_w+.3"/>
                                          </p:val>
                                        </p:tav>
                                        <p:tav tm="100000">
                                          <p:val>
                                            <p:strVal val="#ppt_w"/>
                                          </p:val>
                                        </p:tav>
                                      </p:tavLst>
                                    </p:anim>
                                    <p:anim calcmode="lin" valueType="num">
                                      <p:cBhvr>
                                        <p:cTn id="8" dur="1000" fill="hold"/>
                                        <p:tgtEl>
                                          <p:spTgt spid="36866"/>
                                        </p:tgtEl>
                                        <p:attrNameLst>
                                          <p:attrName>ppt_h</p:attrName>
                                        </p:attrNameLst>
                                      </p:cBhvr>
                                      <p:tavLst>
                                        <p:tav tm="0">
                                          <p:val>
                                            <p:strVal val="#ppt_h"/>
                                          </p:val>
                                        </p:tav>
                                        <p:tav tm="100000">
                                          <p:val>
                                            <p:strVal val="#ppt_h"/>
                                          </p:val>
                                        </p:tav>
                                      </p:tavLst>
                                    </p:anim>
                                    <p:animEffect transition="in" filter="fade">
                                      <p:cBhvr>
                                        <p:cTn id="9" dur="1000"/>
                                        <p:tgtEl>
                                          <p:spTgt spid="36866"/>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6868"/>
                                        </p:tgtEl>
                                        <p:attrNameLst>
                                          <p:attrName>style.visibility</p:attrName>
                                        </p:attrNameLst>
                                      </p:cBhvr>
                                      <p:to>
                                        <p:strVal val="visible"/>
                                      </p:to>
                                    </p:set>
                                    <p:anim calcmode="lin" valueType="num">
                                      <p:cBhvr>
                                        <p:cTn id="14" dur="1000" fill="hold"/>
                                        <p:tgtEl>
                                          <p:spTgt spid="36868"/>
                                        </p:tgtEl>
                                        <p:attrNameLst>
                                          <p:attrName>ppt_w</p:attrName>
                                        </p:attrNameLst>
                                      </p:cBhvr>
                                      <p:tavLst>
                                        <p:tav tm="0">
                                          <p:val>
                                            <p:strVal val="#ppt_w+.3"/>
                                          </p:val>
                                        </p:tav>
                                        <p:tav tm="100000">
                                          <p:val>
                                            <p:strVal val="#ppt_w"/>
                                          </p:val>
                                        </p:tav>
                                      </p:tavLst>
                                    </p:anim>
                                    <p:anim calcmode="lin" valueType="num">
                                      <p:cBhvr>
                                        <p:cTn id="15" dur="1000" fill="hold"/>
                                        <p:tgtEl>
                                          <p:spTgt spid="36868"/>
                                        </p:tgtEl>
                                        <p:attrNameLst>
                                          <p:attrName>ppt_h</p:attrName>
                                        </p:attrNameLst>
                                      </p:cBhvr>
                                      <p:tavLst>
                                        <p:tav tm="0">
                                          <p:val>
                                            <p:strVal val="#ppt_h"/>
                                          </p:val>
                                        </p:tav>
                                        <p:tav tm="100000">
                                          <p:val>
                                            <p:strVal val="#ppt_h"/>
                                          </p:val>
                                        </p:tav>
                                      </p:tavLst>
                                    </p:anim>
                                    <p:animEffect transition="in" filter="fade">
                                      <p:cBhvr>
                                        <p:cTn id="16" dur="1000"/>
                                        <p:tgtEl>
                                          <p:spTgt spid="3686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6883"/>
                                        </p:tgtEl>
                                        <p:attrNameLst>
                                          <p:attrName>style.visibility</p:attrName>
                                        </p:attrNameLst>
                                      </p:cBhvr>
                                      <p:to>
                                        <p:strVal val="visible"/>
                                      </p:to>
                                    </p:set>
                                    <p:animEffect transition="in" filter="fade">
                                      <p:cBhvr>
                                        <p:cTn id="21" dur="2000"/>
                                        <p:tgtEl>
                                          <p:spTgt spid="3688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6885"/>
                                        </p:tgtEl>
                                        <p:attrNameLst>
                                          <p:attrName>style.visibility</p:attrName>
                                        </p:attrNameLst>
                                      </p:cBhvr>
                                      <p:to>
                                        <p:strVal val="visible"/>
                                      </p:to>
                                    </p:set>
                                    <p:animEffect transition="in" filter="fade">
                                      <p:cBhvr>
                                        <p:cTn id="26" dur="2000"/>
                                        <p:tgtEl>
                                          <p:spTgt spid="3688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6886"/>
                                        </p:tgtEl>
                                        <p:attrNameLst>
                                          <p:attrName>style.visibility</p:attrName>
                                        </p:attrNameLst>
                                      </p:cBhvr>
                                      <p:to>
                                        <p:strVal val="visible"/>
                                      </p:to>
                                    </p:set>
                                    <p:animEffect transition="in" filter="fade">
                                      <p:cBhvr>
                                        <p:cTn id="31" dur="2000"/>
                                        <p:tgtEl>
                                          <p:spTgt spid="368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animBg="1"/>
      <p:bldP spid="36868" grpId="0" animBg="1"/>
      <p:bldP spid="36883" grpId="0" animBg="1"/>
      <p:bldP spid="36885" grpId="0" animBg="1"/>
      <p:bldP spid="3688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chemeClr val="tx2">
              <a:lumMod val="60000"/>
              <a:lumOff val="40000"/>
            </a:schemeClr>
          </a:solidFill>
        </p:spPr>
        <p:txBody>
          <a:bodyPr rtlCol="0">
            <a:normAutofit/>
          </a:bodyPr>
          <a:lstStyle/>
          <a:p>
            <a:pPr algn="r" rtl="1" eaLnBrk="1" fontAlgn="auto" hangingPunct="1">
              <a:spcAft>
                <a:spcPts val="0"/>
              </a:spcAft>
              <a:defRPr/>
            </a:pPr>
            <a:r>
              <a:rPr lang="fa-IR" sz="5400" b="1" dirty="0" smtClean="0">
                <a:solidFill>
                  <a:schemeClr val="bg1"/>
                </a:solidFill>
                <a:cs typeface="+mn-cs"/>
              </a:rPr>
              <a:t>آثار</a:t>
            </a:r>
            <a:r>
              <a:rPr lang="fa-IR" sz="5400" b="1" dirty="0" smtClean="0">
                <a:solidFill>
                  <a:schemeClr val="bg1"/>
                </a:solidFill>
                <a:effectLst>
                  <a:glow rad="139700">
                    <a:schemeClr val="accent5">
                      <a:satMod val="175000"/>
                      <a:alpha val="40000"/>
                    </a:schemeClr>
                  </a:glow>
                </a:effectLst>
                <a:cs typeface="+mn-cs"/>
              </a:rPr>
              <a:t>نارضایتی</a:t>
            </a:r>
            <a:r>
              <a:rPr lang="fa-IR" sz="5400" b="1" dirty="0" smtClean="0">
                <a:solidFill>
                  <a:schemeClr val="bg1"/>
                </a:solidFill>
                <a:cs typeface="+mn-cs"/>
              </a:rPr>
              <a:t>(شاکی وساکت):</a:t>
            </a:r>
            <a:endParaRPr lang="en-US" sz="5400" b="1" dirty="0">
              <a:solidFill>
                <a:schemeClr val="bg1"/>
              </a:solidFill>
              <a:cs typeface="+mn-cs"/>
            </a:endParaRPr>
          </a:p>
        </p:txBody>
      </p:sp>
      <p:sp>
        <p:nvSpPr>
          <p:cNvPr id="3" name="Content Placeholder 2"/>
          <p:cNvSpPr>
            <a:spLocks noGrp="1"/>
          </p:cNvSpPr>
          <p:nvPr>
            <p:ph idx="1"/>
          </p:nvPr>
        </p:nvSpPr>
        <p:spPr>
          <a:xfrm>
            <a:off x="457200" y="1600200"/>
            <a:ext cx="8229600" cy="4953000"/>
          </a:xfrm>
        </p:spPr>
        <p:txBody>
          <a:bodyPr rtlCol="0">
            <a:normAutofit fontScale="92500" lnSpcReduction="10000"/>
          </a:bodyPr>
          <a:lstStyle/>
          <a:p>
            <a:pPr algn="r" rtl="1" eaLnBrk="1" fontAlgn="auto" hangingPunct="1">
              <a:spcAft>
                <a:spcPts val="0"/>
              </a:spcAft>
              <a:buFont typeface="Arial" pitchFamily="34" charset="0"/>
              <a:buChar char="•"/>
              <a:defRPr/>
            </a:pPr>
            <a:r>
              <a:rPr lang="fa-IR" sz="4400" b="1" dirty="0" smtClean="0">
                <a:solidFill>
                  <a:schemeClr val="bg1"/>
                </a:solidFill>
              </a:rPr>
              <a:t>تبلیغات دهان به دهان منفی ومخرب</a:t>
            </a:r>
          </a:p>
          <a:p>
            <a:pPr algn="r" rtl="1" eaLnBrk="1" fontAlgn="auto" hangingPunct="1">
              <a:spcAft>
                <a:spcPts val="0"/>
              </a:spcAft>
              <a:buFont typeface="Arial" pitchFamily="34" charset="0"/>
              <a:buChar char="•"/>
              <a:defRPr/>
            </a:pPr>
            <a:endParaRPr lang="fa-IR" sz="4400" b="1" dirty="0" smtClean="0">
              <a:solidFill>
                <a:schemeClr val="bg1"/>
              </a:solidFill>
            </a:endParaRPr>
          </a:p>
          <a:p>
            <a:pPr algn="r" rtl="1" eaLnBrk="1" fontAlgn="auto" hangingPunct="1">
              <a:spcAft>
                <a:spcPts val="0"/>
              </a:spcAft>
              <a:buFont typeface="Arial" pitchFamily="34" charset="0"/>
              <a:buChar char="•"/>
              <a:defRPr/>
            </a:pPr>
            <a:r>
              <a:rPr lang="fa-IR" sz="4400" b="1" dirty="0" smtClean="0">
                <a:solidFill>
                  <a:schemeClr val="bg1"/>
                </a:solidFill>
              </a:rPr>
              <a:t>بازدارندگی مشتریان بالقوه وجدید</a:t>
            </a:r>
          </a:p>
          <a:p>
            <a:pPr algn="r" rtl="1" eaLnBrk="1" fontAlgn="auto" hangingPunct="1">
              <a:spcAft>
                <a:spcPts val="0"/>
              </a:spcAft>
              <a:buFont typeface="Arial" pitchFamily="34" charset="0"/>
              <a:buChar char="•"/>
              <a:defRPr/>
            </a:pPr>
            <a:endParaRPr lang="fa-IR" sz="4400" b="1" dirty="0" smtClean="0">
              <a:solidFill>
                <a:schemeClr val="bg1"/>
              </a:solidFill>
            </a:endParaRPr>
          </a:p>
          <a:p>
            <a:pPr algn="r" rtl="1" eaLnBrk="1" fontAlgn="auto" hangingPunct="1">
              <a:spcAft>
                <a:spcPts val="0"/>
              </a:spcAft>
              <a:buFont typeface="Arial" pitchFamily="34" charset="0"/>
              <a:buChar char="•"/>
              <a:defRPr/>
            </a:pPr>
            <a:r>
              <a:rPr lang="fa-IR" sz="4400" b="1" dirty="0" smtClean="0">
                <a:solidFill>
                  <a:schemeClr val="bg1"/>
                </a:solidFill>
              </a:rPr>
              <a:t>عدم توصیه به دیگران</a:t>
            </a:r>
          </a:p>
          <a:p>
            <a:pPr algn="r" rtl="1" eaLnBrk="1" fontAlgn="auto" hangingPunct="1">
              <a:spcAft>
                <a:spcPts val="0"/>
              </a:spcAft>
              <a:buFont typeface="Arial" pitchFamily="34" charset="0"/>
              <a:buChar char="•"/>
              <a:defRPr/>
            </a:pPr>
            <a:endParaRPr lang="fa-IR" sz="4400" b="1" dirty="0" smtClean="0">
              <a:solidFill>
                <a:schemeClr val="bg1"/>
              </a:solidFill>
            </a:endParaRPr>
          </a:p>
          <a:p>
            <a:pPr algn="r" rtl="1" eaLnBrk="1" fontAlgn="auto" hangingPunct="1">
              <a:spcAft>
                <a:spcPts val="0"/>
              </a:spcAft>
              <a:buFont typeface="Arial" pitchFamily="34" charset="0"/>
              <a:buChar char="•"/>
              <a:defRPr/>
            </a:pPr>
            <a:r>
              <a:rPr lang="fa-IR" sz="4400" b="1" dirty="0" smtClean="0">
                <a:solidFill>
                  <a:schemeClr val="bg1"/>
                </a:solidFill>
              </a:rPr>
              <a:t>گسترش تقاضای منفی</a:t>
            </a:r>
          </a:p>
        </p:txBody>
      </p:sp>
      <p:sp>
        <p:nvSpPr>
          <p:cNvPr id="4" name="Slide Number Placeholder 3"/>
          <p:cNvSpPr>
            <a:spLocks noGrp="1"/>
          </p:cNvSpPr>
          <p:nvPr>
            <p:ph type="sldNum" sz="quarter" idx="12"/>
          </p:nvPr>
        </p:nvSpPr>
        <p:spPr/>
        <p:txBody>
          <a:bodyPr/>
          <a:lstStyle/>
          <a:p>
            <a:pPr>
              <a:defRPr/>
            </a:pPr>
            <a:fld id="{CC4CFF25-CBB4-41EA-9BB9-27F7E50A58FA}" type="slidenum">
              <a:rPr lang="en-US" b="1" smtClean="0"/>
              <a:pPr>
                <a:defRPr/>
              </a:pPr>
              <a:t>5</a:t>
            </a:fld>
            <a:endParaRPr lang="en-US" b="1"/>
          </a:p>
        </p:txBody>
      </p:sp>
      <p:sp>
        <p:nvSpPr>
          <p:cNvPr id="5" name="Footer Placeholder 4"/>
          <p:cNvSpPr>
            <a:spLocks noGrp="1"/>
          </p:cNvSpPr>
          <p:nvPr>
            <p:ph type="ftr" sz="quarter" idx="11"/>
          </p:nvPr>
        </p:nvSpPr>
        <p:spPr/>
        <p:txBody>
          <a:bodyPr/>
          <a:lstStyle/>
          <a:p>
            <a:pPr>
              <a:defRPr/>
            </a:pPr>
            <a:r>
              <a:rPr lang="en-US" b="1" smtClean="0"/>
              <a:t>www.drroosta.com</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rtlCol="0">
            <a:normAutofit/>
          </a:bodyPr>
          <a:lstStyle/>
          <a:p>
            <a:pPr algn="r" rtl="1" eaLnBrk="1" fontAlgn="auto" hangingPunct="1">
              <a:spcAft>
                <a:spcPts val="0"/>
              </a:spcAft>
              <a:buFont typeface="Arial" pitchFamily="34" charset="0"/>
              <a:buChar char="•"/>
              <a:defRPr/>
            </a:pPr>
            <a:r>
              <a:rPr lang="fa-IR" sz="4000" b="1" dirty="0" smtClean="0">
                <a:solidFill>
                  <a:schemeClr val="bg1"/>
                </a:solidFill>
              </a:rPr>
              <a:t>رنجش ودلسردی مشتریان</a:t>
            </a:r>
          </a:p>
          <a:p>
            <a:pPr algn="r" rtl="1" eaLnBrk="1" fontAlgn="auto" hangingPunct="1">
              <a:spcAft>
                <a:spcPts val="0"/>
              </a:spcAft>
              <a:buFont typeface="Arial" pitchFamily="34" charset="0"/>
              <a:buChar char="•"/>
              <a:defRPr/>
            </a:pPr>
            <a:endParaRPr lang="fa-IR" sz="4000" b="1" dirty="0">
              <a:solidFill>
                <a:schemeClr val="bg1"/>
              </a:solidFill>
            </a:endParaRPr>
          </a:p>
          <a:p>
            <a:pPr algn="r" rtl="1" eaLnBrk="1" fontAlgn="auto" hangingPunct="1">
              <a:spcAft>
                <a:spcPts val="0"/>
              </a:spcAft>
              <a:buFont typeface="Arial" pitchFamily="34" charset="0"/>
              <a:buChar char="•"/>
              <a:defRPr/>
            </a:pPr>
            <a:r>
              <a:rPr lang="fa-IR" sz="4000" b="1" dirty="0" smtClean="0">
                <a:solidFill>
                  <a:schemeClr val="bg1"/>
                </a:solidFill>
              </a:rPr>
              <a:t>ادامه فعالیت با بی علاقگی واز روی ناچاری</a:t>
            </a:r>
          </a:p>
          <a:p>
            <a:pPr algn="r" rtl="1" eaLnBrk="1" fontAlgn="auto" hangingPunct="1">
              <a:spcAft>
                <a:spcPts val="0"/>
              </a:spcAft>
              <a:buFont typeface="Arial" pitchFamily="34" charset="0"/>
              <a:buChar char="•"/>
              <a:defRPr/>
            </a:pPr>
            <a:endParaRPr lang="fa-IR" sz="4000" b="1" dirty="0" smtClean="0">
              <a:solidFill>
                <a:schemeClr val="bg1"/>
              </a:solidFill>
            </a:endParaRPr>
          </a:p>
          <a:p>
            <a:pPr algn="r" rtl="1" eaLnBrk="1" fontAlgn="auto" hangingPunct="1">
              <a:spcAft>
                <a:spcPts val="0"/>
              </a:spcAft>
              <a:buFont typeface="Arial" pitchFamily="34" charset="0"/>
              <a:buChar char="•"/>
              <a:defRPr/>
            </a:pPr>
            <a:r>
              <a:rPr lang="fa-IR" sz="4000" b="1" dirty="0" smtClean="0">
                <a:solidFill>
                  <a:schemeClr val="bg1"/>
                </a:solidFill>
              </a:rPr>
              <a:t>کاهش تدریجی یا ناگهانی خرید وهمکاری</a:t>
            </a:r>
          </a:p>
          <a:p>
            <a:pPr algn="r" rtl="1" eaLnBrk="1" fontAlgn="auto" hangingPunct="1">
              <a:spcAft>
                <a:spcPts val="0"/>
              </a:spcAft>
              <a:buFont typeface="Arial" pitchFamily="34" charset="0"/>
              <a:buChar char="•"/>
              <a:defRPr/>
            </a:pPr>
            <a:endParaRPr lang="fa-IR" sz="4000" b="1" dirty="0" smtClean="0">
              <a:solidFill>
                <a:schemeClr val="bg1"/>
              </a:solidFill>
            </a:endParaRPr>
          </a:p>
          <a:p>
            <a:pPr algn="r" rtl="1" eaLnBrk="1" fontAlgn="auto" hangingPunct="1">
              <a:spcAft>
                <a:spcPts val="0"/>
              </a:spcAft>
              <a:buFont typeface="Arial" pitchFamily="34" charset="0"/>
              <a:buChar char="•"/>
              <a:defRPr/>
            </a:pPr>
            <a:r>
              <a:rPr lang="fa-IR" sz="4000" b="1" dirty="0" smtClean="0">
                <a:solidFill>
                  <a:schemeClr val="bg1"/>
                </a:solidFill>
              </a:rPr>
              <a:t>گرایش برای جایگزینی ورفتن به سوی دیگران</a:t>
            </a:r>
          </a:p>
        </p:txBody>
      </p:sp>
      <p:sp>
        <p:nvSpPr>
          <p:cNvPr id="4" name="Slide Number Placeholder 3"/>
          <p:cNvSpPr>
            <a:spLocks noGrp="1"/>
          </p:cNvSpPr>
          <p:nvPr>
            <p:ph type="sldNum" sz="quarter" idx="12"/>
          </p:nvPr>
        </p:nvSpPr>
        <p:spPr/>
        <p:txBody>
          <a:bodyPr/>
          <a:lstStyle/>
          <a:p>
            <a:pPr>
              <a:defRPr/>
            </a:pPr>
            <a:fld id="{C093B3FC-06A7-4503-8AAC-9F7CAB03C9AB}" type="slidenum">
              <a:rPr lang="en-US" b="1" smtClean="0"/>
              <a:pPr>
                <a:defRPr/>
              </a:pPr>
              <a:t>6</a:t>
            </a:fld>
            <a:endParaRPr lang="en-US" b="1"/>
          </a:p>
        </p:txBody>
      </p:sp>
      <p:sp>
        <p:nvSpPr>
          <p:cNvPr id="5" name="Footer Placeholder 4"/>
          <p:cNvSpPr>
            <a:spLocks noGrp="1"/>
          </p:cNvSpPr>
          <p:nvPr>
            <p:ph type="ftr" sz="quarter" idx="11"/>
          </p:nvPr>
        </p:nvSpPr>
        <p:spPr/>
        <p:txBody>
          <a:bodyPr/>
          <a:lstStyle/>
          <a:p>
            <a:pPr>
              <a:defRPr/>
            </a:pPr>
            <a:r>
              <a:rPr lang="en-US" b="1" smtClean="0"/>
              <a:t>www.drroosta.com</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lstStyle/>
          <a:p>
            <a:pPr algn="r" rtl="1" eaLnBrk="1" hangingPunct="1"/>
            <a:r>
              <a:rPr lang="fa-IR" sz="4400" b="1" smtClean="0">
                <a:solidFill>
                  <a:schemeClr val="bg1"/>
                </a:solidFill>
              </a:rPr>
              <a:t>سرزنش ،نکوهش وشکایت از شرکت با دیگران</a:t>
            </a:r>
          </a:p>
          <a:p>
            <a:pPr algn="r" rtl="1" eaLnBrk="1" hangingPunct="1"/>
            <a:r>
              <a:rPr lang="fa-IR" sz="4400" b="1" smtClean="0">
                <a:solidFill>
                  <a:schemeClr val="bg1"/>
                </a:solidFill>
              </a:rPr>
              <a:t>ایجاد وجهه منفی وبدنامی برای بنگاه</a:t>
            </a:r>
            <a:endParaRPr lang="en-US" sz="4400" b="1" smtClean="0">
              <a:solidFill>
                <a:schemeClr val="bg1"/>
              </a:solidFill>
            </a:endParaRPr>
          </a:p>
          <a:p>
            <a:pPr algn="r" rtl="1" eaLnBrk="1" hangingPunct="1"/>
            <a:endParaRPr lang="fa-IR" sz="4400" b="1" smtClean="0">
              <a:solidFill>
                <a:schemeClr val="bg1"/>
              </a:solidFill>
            </a:endParaRPr>
          </a:p>
          <a:p>
            <a:pPr algn="r" rtl="1" eaLnBrk="1" hangingPunct="1"/>
            <a:r>
              <a:rPr lang="fa-IR" sz="4400" b="1" smtClean="0">
                <a:solidFill>
                  <a:schemeClr val="bg1"/>
                </a:solidFill>
              </a:rPr>
              <a:t>از دست دادن ارزش عمر مشتری</a:t>
            </a:r>
          </a:p>
          <a:p>
            <a:pPr algn="r" rtl="1" eaLnBrk="1" hangingPunct="1"/>
            <a:endParaRPr lang="fa-IR" sz="4400" b="1" smtClean="0">
              <a:solidFill>
                <a:schemeClr val="bg1"/>
              </a:solidFill>
            </a:endParaRPr>
          </a:p>
          <a:p>
            <a:pPr algn="r" rtl="1" eaLnBrk="1" hangingPunct="1"/>
            <a:r>
              <a:rPr lang="fa-IR" sz="4400" b="1" smtClean="0">
                <a:solidFill>
                  <a:schemeClr val="bg1"/>
                </a:solidFill>
              </a:rPr>
              <a:t>محروم کردن شرکت یا بنگاه از مشتریان مشتری</a:t>
            </a:r>
            <a:endParaRPr lang="en-US" sz="4400" b="1" smtClean="0">
              <a:solidFill>
                <a:schemeClr val="bg1"/>
              </a:solidFill>
            </a:endParaRPr>
          </a:p>
          <a:p>
            <a:pPr algn="r" rtl="1" eaLnBrk="1" hangingPunct="1"/>
            <a:endParaRPr lang="fa-IR" sz="4400" b="1" smtClean="0">
              <a:solidFill>
                <a:schemeClr val="bg1"/>
              </a:solidFill>
            </a:endParaRPr>
          </a:p>
          <a:p>
            <a:pPr algn="r" rtl="1" eaLnBrk="1" hangingPunct="1">
              <a:buFont typeface="Arial" charset="0"/>
              <a:buNone/>
            </a:pPr>
            <a:endParaRPr lang="fa-IR" sz="4400" b="1" smtClean="0">
              <a:solidFill>
                <a:schemeClr val="bg1"/>
              </a:solidFill>
            </a:endParaRPr>
          </a:p>
        </p:txBody>
      </p:sp>
      <p:sp>
        <p:nvSpPr>
          <p:cNvPr id="4" name="Slide Number Placeholder 3"/>
          <p:cNvSpPr>
            <a:spLocks noGrp="1"/>
          </p:cNvSpPr>
          <p:nvPr>
            <p:ph type="sldNum" sz="quarter" idx="12"/>
          </p:nvPr>
        </p:nvSpPr>
        <p:spPr/>
        <p:txBody>
          <a:bodyPr/>
          <a:lstStyle/>
          <a:p>
            <a:pPr>
              <a:defRPr/>
            </a:pPr>
            <a:fld id="{CA1CBE13-0938-4D27-BA3F-175D2EF73FED}" type="slidenum">
              <a:rPr lang="en-US" b="1" smtClean="0"/>
              <a:pPr>
                <a:defRPr/>
              </a:pPr>
              <a:t>7</a:t>
            </a:fld>
            <a:endParaRPr lang="en-US" b="1"/>
          </a:p>
        </p:txBody>
      </p:sp>
      <p:sp>
        <p:nvSpPr>
          <p:cNvPr id="5" name="Footer Placeholder 4"/>
          <p:cNvSpPr>
            <a:spLocks noGrp="1"/>
          </p:cNvSpPr>
          <p:nvPr>
            <p:ph type="ftr" sz="quarter" idx="11"/>
          </p:nvPr>
        </p:nvSpPr>
        <p:spPr/>
        <p:txBody>
          <a:bodyPr/>
          <a:lstStyle/>
          <a:p>
            <a:pPr>
              <a:defRPr/>
            </a:pPr>
            <a:r>
              <a:rPr lang="en-US" b="1" smtClean="0"/>
              <a:t>www.drroosta.com</a:t>
            </a:r>
            <a:endParaRPr lang="en-US"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a:solidFill>
            <a:srgbClr val="FFFF00"/>
          </a:solidFill>
        </p:spPr>
        <p:txBody>
          <a:bodyPr rtlCol="0">
            <a:noAutofit/>
          </a:bodyPr>
          <a:lstStyle/>
          <a:p>
            <a:pPr algn="r" rtl="1" eaLnBrk="1" fontAlgn="auto" hangingPunct="1">
              <a:spcAft>
                <a:spcPts val="0"/>
              </a:spcAft>
              <a:defRPr/>
            </a:pPr>
            <a:r>
              <a:rPr lang="fa-IR" sz="4000" dirty="0" smtClean="0">
                <a:effectLst>
                  <a:glow rad="63500">
                    <a:schemeClr val="accent5">
                      <a:satMod val="175000"/>
                      <a:alpha val="40000"/>
                    </a:schemeClr>
                  </a:glow>
                </a:effectLst>
                <a:cs typeface="+mn-cs"/>
              </a:rPr>
              <a:t>الزامات برخورد مناسب با نارضایتی وناراضی ها</a:t>
            </a:r>
            <a:br>
              <a:rPr lang="fa-IR" sz="4000" dirty="0" smtClean="0">
                <a:effectLst>
                  <a:glow rad="63500">
                    <a:schemeClr val="accent5">
                      <a:satMod val="175000"/>
                      <a:alpha val="40000"/>
                    </a:schemeClr>
                  </a:glow>
                </a:effectLst>
                <a:cs typeface="+mn-cs"/>
              </a:rPr>
            </a:br>
            <a:r>
              <a:rPr lang="fa-IR" sz="4000" dirty="0" smtClean="0">
                <a:effectLst>
                  <a:glow rad="63500">
                    <a:schemeClr val="accent5">
                      <a:satMod val="175000"/>
                      <a:alpha val="40000"/>
                    </a:schemeClr>
                  </a:glow>
                </a:effectLst>
                <a:cs typeface="+mn-cs"/>
              </a:rPr>
              <a:t>(</a:t>
            </a:r>
            <a:r>
              <a:rPr lang="en-US" sz="4000" dirty="0" smtClean="0">
                <a:effectLst>
                  <a:glow rad="63500">
                    <a:schemeClr val="accent5">
                      <a:satMod val="175000"/>
                      <a:alpha val="40000"/>
                    </a:schemeClr>
                  </a:glow>
                </a:effectLst>
                <a:cs typeface="+mn-cs"/>
              </a:rPr>
              <a:t>8</a:t>
            </a:r>
            <a:r>
              <a:rPr lang="en-US" sz="4000" dirty="0" smtClean="0">
                <a:solidFill>
                  <a:srgbClr val="FF0000"/>
                </a:solidFill>
                <a:effectLst>
                  <a:glow rad="63500">
                    <a:schemeClr val="accent5">
                      <a:satMod val="175000"/>
                      <a:alpha val="40000"/>
                    </a:schemeClr>
                  </a:glow>
                </a:effectLst>
                <a:cs typeface="+mn-cs"/>
              </a:rPr>
              <a:t>A</a:t>
            </a:r>
            <a:r>
              <a:rPr lang="en-US" sz="4000" dirty="0" smtClean="0">
                <a:effectLst>
                  <a:glow rad="63500">
                    <a:schemeClr val="accent5">
                      <a:satMod val="175000"/>
                      <a:alpha val="40000"/>
                    </a:schemeClr>
                  </a:glow>
                </a:effectLst>
                <a:cs typeface="+mn-cs"/>
              </a:rPr>
              <a:t>s</a:t>
            </a:r>
            <a:r>
              <a:rPr lang="fa-IR" sz="4000" dirty="0" smtClean="0">
                <a:effectLst>
                  <a:glow rad="63500">
                    <a:schemeClr val="accent5">
                      <a:satMod val="175000"/>
                      <a:alpha val="40000"/>
                    </a:schemeClr>
                  </a:glow>
                </a:effectLst>
                <a:cs typeface="+mn-cs"/>
              </a:rPr>
              <a:t>)</a:t>
            </a:r>
            <a:endParaRPr lang="en-US" sz="4000" dirty="0">
              <a:effectLst>
                <a:glow rad="63500">
                  <a:schemeClr val="accent5">
                    <a:satMod val="175000"/>
                    <a:alpha val="40000"/>
                  </a:schemeClr>
                </a:glow>
              </a:effectLst>
              <a:cs typeface="+mn-cs"/>
            </a:endParaRPr>
          </a:p>
        </p:txBody>
      </p:sp>
      <p:sp>
        <p:nvSpPr>
          <p:cNvPr id="3" name="Content Placeholder 2"/>
          <p:cNvSpPr>
            <a:spLocks noGrp="1"/>
          </p:cNvSpPr>
          <p:nvPr>
            <p:ph idx="1"/>
          </p:nvPr>
        </p:nvSpPr>
        <p:spPr/>
        <p:txBody>
          <a:bodyPr rtlCol="0">
            <a:normAutofit fontScale="85000" lnSpcReduction="10000"/>
          </a:bodyPr>
          <a:lstStyle/>
          <a:p>
            <a:pPr algn="r" rtl="1" eaLnBrk="1" fontAlgn="auto" hangingPunct="1">
              <a:spcAft>
                <a:spcPts val="0"/>
              </a:spcAft>
              <a:buFont typeface="Arial" pitchFamily="34" charset="0"/>
              <a:buChar char="•"/>
              <a:defRPr/>
            </a:pPr>
            <a:r>
              <a:rPr lang="fa-IR" sz="4000" dirty="0" smtClean="0">
                <a:solidFill>
                  <a:schemeClr val="bg1"/>
                </a:solidFill>
              </a:rPr>
              <a:t>گوش دادن فعال </a:t>
            </a:r>
            <a:r>
              <a:rPr lang="en-US" sz="3600" dirty="0" smtClean="0">
                <a:solidFill>
                  <a:srgbClr val="FFFF00"/>
                </a:solidFill>
              </a:rPr>
              <a:t>A</a:t>
            </a:r>
            <a:r>
              <a:rPr lang="en-US" sz="3600" dirty="0" smtClean="0">
                <a:solidFill>
                  <a:schemeClr val="bg1"/>
                </a:solidFill>
              </a:rPr>
              <a:t>CTIVE LISTENING                       </a:t>
            </a:r>
            <a:r>
              <a:rPr lang="fa-IR" sz="3600" dirty="0" smtClean="0">
                <a:solidFill>
                  <a:schemeClr val="bg1"/>
                </a:solidFill>
              </a:rPr>
              <a:t> </a:t>
            </a:r>
          </a:p>
          <a:p>
            <a:pPr algn="r" rtl="1" eaLnBrk="1" fontAlgn="auto" hangingPunct="1">
              <a:spcAft>
                <a:spcPts val="0"/>
              </a:spcAft>
              <a:buFont typeface="Arial" pitchFamily="34" charset="0"/>
              <a:buChar char="•"/>
              <a:defRPr/>
            </a:pPr>
            <a:r>
              <a:rPr lang="fa-IR" sz="4000" dirty="0" smtClean="0">
                <a:solidFill>
                  <a:schemeClr val="bg1"/>
                </a:solidFill>
              </a:rPr>
              <a:t>پوزش وهمدلی</a:t>
            </a:r>
            <a:r>
              <a:rPr lang="en-US" sz="4000" dirty="0" smtClean="0">
                <a:solidFill>
                  <a:schemeClr val="bg1"/>
                </a:solidFill>
              </a:rPr>
              <a:t>           </a:t>
            </a:r>
            <a:r>
              <a:rPr lang="fa-IR" sz="4000" dirty="0" smtClean="0">
                <a:solidFill>
                  <a:schemeClr val="bg1"/>
                </a:solidFill>
              </a:rPr>
              <a:t> </a:t>
            </a:r>
            <a:r>
              <a:rPr lang="en-US" sz="4000" dirty="0" smtClean="0">
                <a:solidFill>
                  <a:schemeClr val="bg1"/>
                </a:solidFill>
              </a:rPr>
              <a:t> </a:t>
            </a:r>
            <a:r>
              <a:rPr lang="en-US" sz="3600" dirty="0" smtClean="0">
                <a:solidFill>
                  <a:srgbClr val="FFFF00"/>
                </a:solidFill>
              </a:rPr>
              <a:t>A</a:t>
            </a:r>
            <a:r>
              <a:rPr lang="en-US" sz="3600" dirty="0" smtClean="0">
                <a:solidFill>
                  <a:schemeClr val="bg1"/>
                </a:solidFill>
              </a:rPr>
              <a:t>POLOGISE &amp; EMPATHIES</a:t>
            </a:r>
            <a:r>
              <a:rPr lang="fa-IR" sz="3600" dirty="0" smtClean="0">
                <a:solidFill>
                  <a:schemeClr val="bg1"/>
                </a:solidFill>
              </a:rPr>
              <a:t> </a:t>
            </a:r>
          </a:p>
          <a:p>
            <a:pPr algn="r" rtl="1" eaLnBrk="1" fontAlgn="auto" hangingPunct="1">
              <a:spcAft>
                <a:spcPts val="0"/>
              </a:spcAft>
              <a:buFont typeface="Arial" pitchFamily="34" charset="0"/>
              <a:buChar char="•"/>
              <a:defRPr/>
            </a:pPr>
            <a:r>
              <a:rPr lang="fa-IR" sz="3600" dirty="0" smtClean="0">
                <a:solidFill>
                  <a:schemeClr val="bg1"/>
                </a:solidFill>
              </a:rPr>
              <a:t>پرسش              </a:t>
            </a:r>
            <a:r>
              <a:rPr lang="en-US" sz="3600" dirty="0" smtClean="0">
                <a:solidFill>
                  <a:srgbClr val="FFFF00"/>
                </a:solidFill>
              </a:rPr>
              <a:t>A</a:t>
            </a:r>
            <a:r>
              <a:rPr lang="en-US" sz="3600" dirty="0" smtClean="0">
                <a:solidFill>
                  <a:schemeClr val="bg1"/>
                </a:solidFill>
              </a:rPr>
              <a:t>SK &amp; ANSWER                            </a:t>
            </a:r>
            <a:r>
              <a:rPr lang="fa-IR" sz="3600" dirty="0" smtClean="0">
                <a:solidFill>
                  <a:schemeClr val="bg1"/>
                </a:solidFill>
              </a:rPr>
              <a:t>  </a:t>
            </a:r>
          </a:p>
          <a:p>
            <a:pPr algn="r" rtl="1" eaLnBrk="1" fontAlgn="auto" hangingPunct="1">
              <a:spcAft>
                <a:spcPts val="0"/>
              </a:spcAft>
              <a:buFont typeface="Arial" pitchFamily="34" charset="0"/>
              <a:buChar char="•"/>
              <a:defRPr/>
            </a:pPr>
            <a:r>
              <a:rPr lang="fa-IR" sz="3600" dirty="0" smtClean="0">
                <a:solidFill>
                  <a:schemeClr val="bg1"/>
                </a:solidFill>
              </a:rPr>
              <a:t>راهنمایی(توصیه)      </a:t>
            </a:r>
            <a:r>
              <a:rPr lang="en-US" sz="3600" dirty="0" smtClean="0">
                <a:solidFill>
                  <a:srgbClr val="FFFF00"/>
                </a:solidFill>
              </a:rPr>
              <a:t>A</a:t>
            </a:r>
            <a:r>
              <a:rPr lang="en-US" sz="3600" dirty="0" smtClean="0">
                <a:solidFill>
                  <a:schemeClr val="bg1"/>
                </a:solidFill>
              </a:rPr>
              <a:t>DVISE                                    </a:t>
            </a:r>
            <a:r>
              <a:rPr lang="fa-IR" sz="3600" dirty="0" smtClean="0">
                <a:solidFill>
                  <a:schemeClr val="bg1"/>
                </a:solidFill>
              </a:rPr>
              <a:t>  </a:t>
            </a:r>
          </a:p>
          <a:p>
            <a:pPr algn="r" rtl="1" eaLnBrk="1" fontAlgn="auto" hangingPunct="1">
              <a:spcAft>
                <a:spcPts val="0"/>
              </a:spcAft>
              <a:buFont typeface="Arial" pitchFamily="34" charset="0"/>
              <a:buChar char="•"/>
              <a:defRPr/>
            </a:pPr>
            <a:r>
              <a:rPr lang="fa-IR" sz="3600" dirty="0" smtClean="0">
                <a:solidFill>
                  <a:schemeClr val="bg1"/>
                </a:solidFill>
              </a:rPr>
              <a:t>پذیرش          </a:t>
            </a:r>
            <a:r>
              <a:rPr lang="en-US" sz="3600" dirty="0" smtClean="0">
                <a:solidFill>
                  <a:srgbClr val="FFFF00"/>
                </a:solidFill>
              </a:rPr>
              <a:t>A</a:t>
            </a:r>
            <a:r>
              <a:rPr lang="en-US" sz="3600" dirty="0" smtClean="0">
                <a:solidFill>
                  <a:schemeClr val="bg1"/>
                </a:solidFill>
              </a:rPr>
              <a:t>CCEPTANCE                                     </a:t>
            </a:r>
            <a:r>
              <a:rPr lang="fa-IR" sz="3600" dirty="0" smtClean="0">
                <a:solidFill>
                  <a:schemeClr val="bg1"/>
                </a:solidFill>
              </a:rPr>
              <a:t> </a:t>
            </a:r>
          </a:p>
          <a:p>
            <a:pPr algn="r" rtl="1" eaLnBrk="1" fontAlgn="auto" hangingPunct="1">
              <a:spcAft>
                <a:spcPts val="0"/>
              </a:spcAft>
              <a:buFont typeface="Arial" pitchFamily="34" charset="0"/>
              <a:buChar char="•"/>
              <a:defRPr/>
            </a:pPr>
            <a:r>
              <a:rPr lang="fa-IR" sz="3600" dirty="0" smtClean="0">
                <a:solidFill>
                  <a:schemeClr val="bg1"/>
                </a:solidFill>
              </a:rPr>
              <a:t>اقدام                  </a:t>
            </a:r>
            <a:r>
              <a:rPr lang="en-US" sz="3600" dirty="0" smtClean="0">
                <a:solidFill>
                  <a:schemeClr val="bg1"/>
                </a:solidFill>
              </a:rPr>
              <a:t> </a:t>
            </a:r>
            <a:r>
              <a:rPr lang="en-US" sz="3600" dirty="0" smtClean="0">
                <a:solidFill>
                  <a:srgbClr val="FFFF00"/>
                </a:solidFill>
              </a:rPr>
              <a:t>A</a:t>
            </a:r>
            <a:r>
              <a:rPr lang="en-US" sz="3600" dirty="0" smtClean="0">
                <a:solidFill>
                  <a:schemeClr val="bg1"/>
                </a:solidFill>
              </a:rPr>
              <a:t>CTION                                        </a:t>
            </a:r>
            <a:r>
              <a:rPr lang="fa-IR" sz="3600" dirty="0" smtClean="0">
                <a:solidFill>
                  <a:schemeClr val="bg1"/>
                </a:solidFill>
              </a:rPr>
              <a:t> </a:t>
            </a:r>
          </a:p>
          <a:p>
            <a:pPr algn="r" rtl="1" eaLnBrk="1" fontAlgn="auto" hangingPunct="1">
              <a:spcAft>
                <a:spcPts val="0"/>
              </a:spcAft>
              <a:buFont typeface="Arial" pitchFamily="34" charset="0"/>
              <a:buChar char="•"/>
              <a:defRPr/>
            </a:pPr>
            <a:r>
              <a:rPr lang="fa-IR" sz="3600" dirty="0" smtClean="0">
                <a:solidFill>
                  <a:schemeClr val="bg1"/>
                </a:solidFill>
              </a:rPr>
              <a:t>قدردانی وسپاسگذاری </a:t>
            </a:r>
            <a:r>
              <a:rPr lang="en-US" sz="3600" dirty="0" smtClean="0">
                <a:solidFill>
                  <a:schemeClr val="bg1"/>
                </a:solidFill>
              </a:rPr>
              <a:t> </a:t>
            </a:r>
            <a:r>
              <a:rPr lang="en-US" sz="3600" dirty="0" smtClean="0">
                <a:solidFill>
                  <a:srgbClr val="FFFF00"/>
                </a:solidFill>
              </a:rPr>
              <a:t>A</a:t>
            </a:r>
            <a:r>
              <a:rPr lang="en-US" sz="3600" dirty="0" smtClean="0">
                <a:solidFill>
                  <a:schemeClr val="bg1"/>
                </a:solidFill>
              </a:rPr>
              <a:t>PPRECIATION                         </a:t>
            </a:r>
            <a:r>
              <a:rPr lang="fa-IR" sz="3600" dirty="0" smtClean="0">
                <a:solidFill>
                  <a:schemeClr val="bg1"/>
                </a:solidFill>
              </a:rPr>
              <a:t> </a:t>
            </a:r>
          </a:p>
          <a:p>
            <a:pPr algn="r" rtl="1" eaLnBrk="1" fontAlgn="auto" hangingPunct="1">
              <a:spcAft>
                <a:spcPts val="0"/>
              </a:spcAft>
              <a:buFont typeface="Arial" pitchFamily="34" charset="0"/>
              <a:buChar char="•"/>
              <a:defRPr/>
            </a:pPr>
            <a:r>
              <a:rPr lang="fa-IR" sz="3600" dirty="0" smtClean="0">
                <a:solidFill>
                  <a:schemeClr val="bg1"/>
                </a:solidFill>
              </a:rPr>
              <a:t>مراقبت پیگیر            </a:t>
            </a:r>
            <a:r>
              <a:rPr lang="en-US" sz="3600" dirty="0" smtClean="0">
                <a:solidFill>
                  <a:schemeClr val="bg1"/>
                </a:solidFill>
              </a:rPr>
              <a:t> </a:t>
            </a:r>
            <a:r>
              <a:rPr lang="en-US" sz="3600" dirty="0" smtClean="0">
                <a:solidFill>
                  <a:srgbClr val="FFFF00"/>
                </a:solidFill>
              </a:rPr>
              <a:t>A</a:t>
            </a:r>
            <a:r>
              <a:rPr lang="en-US" sz="3600" dirty="0" smtClean="0">
                <a:solidFill>
                  <a:schemeClr val="bg1"/>
                </a:solidFill>
              </a:rPr>
              <a:t>FTERCARE                            </a:t>
            </a:r>
            <a:endParaRPr lang="en-US" sz="3600" dirty="0">
              <a:solidFill>
                <a:schemeClr val="bg1"/>
              </a:solidFill>
            </a:endParaRPr>
          </a:p>
        </p:txBody>
      </p:sp>
      <p:sp>
        <p:nvSpPr>
          <p:cNvPr id="4" name="Slide Number Placeholder 3"/>
          <p:cNvSpPr>
            <a:spLocks noGrp="1"/>
          </p:cNvSpPr>
          <p:nvPr>
            <p:ph type="sldNum" sz="quarter" idx="12"/>
          </p:nvPr>
        </p:nvSpPr>
        <p:spPr/>
        <p:txBody>
          <a:bodyPr/>
          <a:lstStyle/>
          <a:p>
            <a:pPr>
              <a:defRPr/>
            </a:pPr>
            <a:fld id="{EFAE9D0D-58FE-4EB9-8BB3-B0CCDC3CE019}"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r>
              <a:rPr lang="en-US" smtClean="0"/>
              <a:t>www.drroosta.com</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val 2"/>
          <p:cNvSpPr>
            <a:spLocks noChangeArrowheads="1"/>
          </p:cNvSpPr>
          <p:nvPr/>
        </p:nvSpPr>
        <p:spPr bwMode="auto">
          <a:xfrm>
            <a:off x="755650" y="188913"/>
            <a:ext cx="2881313" cy="2519362"/>
          </a:xfrm>
          <a:prstGeom prst="ellipse">
            <a:avLst/>
          </a:prstGeom>
          <a:blipFill>
            <a:blip r:embed="rId3"/>
            <a:tile tx="0" ty="0" sx="100000" sy="100000" flip="none" algn="tl"/>
          </a:blipFill>
          <a:ln w="9525">
            <a:noFill/>
            <a:round/>
            <a:headEnd/>
            <a:tailEnd/>
          </a:ln>
        </p:spPr>
        <p:txBody>
          <a:bodyPr wrap="none" anchor="ctr"/>
          <a:lstStyle/>
          <a:p>
            <a:pPr algn="ctr"/>
            <a:r>
              <a:rPr lang="fa-IR" sz="4400" b="1" u="none" dirty="0" smtClean="0">
                <a:latin typeface="Arial" pitchFamily="34" charset="0"/>
                <a:cs typeface="Arial" pitchFamily="34" charset="0"/>
              </a:rPr>
              <a:t>بازگردانی</a:t>
            </a:r>
          </a:p>
          <a:p>
            <a:pPr algn="ctr"/>
            <a:r>
              <a:rPr lang="fa-IR" sz="4400" b="1" dirty="0" smtClean="0">
                <a:latin typeface="Arial" pitchFamily="34" charset="0"/>
                <a:cs typeface="Arial" pitchFamily="34" charset="0"/>
              </a:rPr>
              <a:t>ناراضیان</a:t>
            </a:r>
            <a:endParaRPr lang="en-US" sz="4400" b="1" u="none" dirty="0">
              <a:latin typeface="Arial" pitchFamily="34" charset="0"/>
              <a:cs typeface="Arial" pitchFamily="34" charset="0"/>
            </a:endParaRPr>
          </a:p>
        </p:txBody>
      </p:sp>
      <p:sp>
        <p:nvSpPr>
          <p:cNvPr id="16387" name="Oval 3"/>
          <p:cNvSpPr>
            <a:spLocks noChangeArrowheads="1"/>
          </p:cNvSpPr>
          <p:nvPr/>
        </p:nvSpPr>
        <p:spPr bwMode="auto">
          <a:xfrm>
            <a:off x="5651500" y="188913"/>
            <a:ext cx="2881313" cy="2519362"/>
          </a:xfrm>
          <a:prstGeom prst="ellipse">
            <a:avLst/>
          </a:prstGeom>
          <a:blipFill>
            <a:blip r:embed="rId3"/>
            <a:tile tx="0" ty="0" sx="100000" sy="100000" flip="none" algn="tl"/>
          </a:blipFill>
          <a:ln w="9525">
            <a:noFill/>
            <a:round/>
            <a:headEnd/>
            <a:tailEnd/>
          </a:ln>
        </p:spPr>
        <p:txBody>
          <a:bodyPr wrap="none" anchor="ctr"/>
          <a:lstStyle/>
          <a:p>
            <a:pPr algn="ctr"/>
            <a:r>
              <a:rPr lang="fa-IR" sz="4400" b="1" u="none" dirty="0" smtClean="0">
                <a:latin typeface="Arial" pitchFamily="34" charset="0"/>
                <a:cs typeface="Arial" pitchFamily="34" charset="0"/>
              </a:rPr>
              <a:t>شناسایی</a:t>
            </a:r>
          </a:p>
          <a:p>
            <a:pPr algn="ctr" rtl="1"/>
            <a:r>
              <a:rPr lang="fa-IR" sz="4400" b="1" dirty="0" smtClean="0">
                <a:latin typeface="Arial" pitchFamily="34" charset="0"/>
                <a:cs typeface="Arial" pitchFamily="34" charset="0"/>
              </a:rPr>
              <a:t>ناراضیان</a:t>
            </a:r>
            <a:endParaRPr lang="en-US" sz="4400" b="1" u="none" dirty="0">
              <a:latin typeface="Arial" pitchFamily="34" charset="0"/>
              <a:cs typeface="Arial" pitchFamily="34" charset="0"/>
            </a:endParaRPr>
          </a:p>
        </p:txBody>
      </p:sp>
      <p:sp>
        <p:nvSpPr>
          <p:cNvPr id="16388" name="Oval 4"/>
          <p:cNvSpPr>
            <a:spLocks noChangeArrowheads="1"/>
          </p:cNvSpPr>
          <p:nvPr/>
        </p:nvSpPr>
        <p:spPr bwMode="auto">
          <a:xfrm>
            <a:off x="5724525" y="4005263"/>
            <a:ext cx="2881313" cy="2519362"/>
          </a:xfrm>
          <a:prstGeom prst="ellipse">
            <a:avLst/>
          </a:prstGeom>
          <a:blipFill>
            <a:blip r:embed="rId3"/>
            <a:tile tx="0" ty="0" sx="100000" sy="100000" flip="none" algn="tl"/>
          </a:blipFill>
          <a:ln w="9525">
            <a:noFill/>
            <a:round/>
            <a:headEnd/>
            <a:tailEnd/>
          </a:ln>
        </p:spPr>
        <p:txBody>
          <a:bodyPr wrap="none" anchor="ctr"/>
          <a:lstStyle/>
          <a:p>
            <a:pPr algn="ctr"/>
            <a:r>
              <a:rPr lang="fa-IR" sz="4400" b="1" u="none" dirty="0" smtClean="0">
                <a:latin typeface="Arial" pitchFamily="34" charset="0"/>
                <a:cs typeface="Arial" pitchFamily="34" charset="0"/>
              </a:rPr>
              <a:t>عارضه یابی </a:t>
            </a:r>
          </a:p>
          <a:p>
            <a:pPr algn="ctr"/>
            <a:r>
              <a:rPr lang="fa-IR" sz="4400" b="1" dirty="0" smtClean="0">
                <a:latin typeface="Arial" pitchFamily="34" charset="0"/>
                <a:cs typeface="Arial" pitchFamily="34" charset="0"/>
              </a:rPr>
              <a:t>نارضایتی ها</a:t>
            </a:r>
            <a:endParaRPr lang="en-US" sz="4400" b="1" u="none" dirty="0">
              <a:latin typeface="Arial" pitchFamily="34" charset="0"/>
              <a:cs typeface="Arial" pitchFamily="34" charset="0"/>
            </a:endParaRPr>
          </a:p>
        </p:txBody>
      </p:sp>
      <p:sp>
        <p:nvSpPr>
          <p:cNvPr id="16389" name="Oval 5"/>
          <p:cNvSpPr>
            <a:spLocks noChangeArrowheads="1"/>
          </p:cNvSpPr>
          <p:nvPr/>
        </p:nvSpPr>
        <p:spPr bwMode="auto">
          <a:xfrm>
            <a:off x="684213" y="4005263"/>
            <a:ext cx="2881312" cy="2519362"/>
          </a:xfrm>
          <a:prstGeom prst="ellipse">
            <a:avLst/>
          </a:prstGeom>
          <a:blipFill>
            <a:blip r:embed="rId3"/>
            <a:tile tx="0" ty="0" sx="100000" sy="100000" flip="none" algn="tl"/>
          </a:blipFill>
          <a:ln w="9525">
            <a:noFill/>
            <a:round/>
            <a:headEnd/>
            <a:tailEnd/>
          </a:ln>
        </p:spPr>
        <p:txBody>
          <a:bodyPr wrap="none" anchor="ctr"/>
          <a:lstStyle/>
          <a:p>
            <a:pPr algn="ctr"/>
            <a:r>
              <a:rPr lang="fa-IR" sz="4400" b="1" u="none" dirty="0" smtClean="0">
                <a:latin typeface="Arial" pitchFamily="34" charset="0"/>
                <a:cs typeface="Arial" pitchFamily="34" charset="0"/>
              </a:rPr>
              <a:t>واکنش </a:t>
            </a:r>
          </a:p>
          <a:p>
            <a:pPr algn="ctr"/>
            <a:r>
              <a:rPr lang="fa-IR" sz="4400" b="1" u="none" dirty="0" smtClean="0">
                <a:latin typeface="Arial" pitchFamily="34" charset="0"/>
                <a:cs typeface="Arial" pitchFamily="34" charset="0"/>
              </a:rPr>
              <a:t>مناسب</a:t>
            </a:r>
            <a:endParaRPr lang="en-US" sz="4400" b="1" u="none" dirty="0">
              <a:latin typeface="Arial" pitchFamily="34" charset="0"/>
              <a:cs typeface="Arial" pitchFamily="34" charset="0"/>
            </a:endParaRPr>
          </a:p>
        </p:txBody>
      </p:sp>
      <p:sp>
        <p:nvSpPr>
          <p:cNvPr id="16390" name="Oval 6"/>
          <p:cNvSpPr>
            <a:spLocks noChangeArrowheads="1"/>
          </p:cNvSpPr>
          <p:nvPr/>
        </p:nvSpPr>
        <p:spPr bwMode="auto">
          <a:xfrm>
            <a:off x="3203575" y="2133600"/>
            <a:ext cx="2881313" cy="2519363"/>
          </a:xfrm>
          <a:prstGeom prst="ellipse">
            <a:avLst/>
          </a:prstGeom>
          <a:blipFill>
            <a:blip r:embed="rId3"/>
            <a:tile tx="0" ty="0" sx="100000" sy="100000" flip="none" algn="tl"/>
          </a:blipFill>
          <a:ln w="9525">
            <a:solidFill>
              <a:schemeClr val="bg1"/>
            </a:solidFill>
            <a:round/>
            <a:headEnd/>
            <a:tailEnd/>
          </a:ln>
        </p:spPr>
        <p:txBody>
          <a:bodyPr wrap="none" anchor="ctr"/>
          <a:lstStyle/>
          <a:p>
            <a:pPr algn="ctr"/>
            <a:r>
              <a:rPr lang="fa-IR" sz="4800" b="1" u="none" dirty="0" smtClean="0">
                <a:solidFill>
                  <a:srgbClr val="FF0000"/>
                </a:solidFill>
                <a:latin typeface="Arial" pitchFamily="34" charset="0"/>
                <a:cs typeface="Arial" pitchFamily="34" charset="0"/>
              </a:rPr>
              <a:t>مدیریت</a:t>
            </a:r>
          </a:p>
          <a:p>
            <a:pPr algn="ctr"/>
            <a:r>
              <a:rPr lang="fa-IR" sz="4800" b="1" u="none" dirty="0" smtClean="0">
                <a:solidFill>
                  <a:srgbClr val="FF0000"/>
                </a:solidFill>
                <a:latin typeface="Arial" pitchFamily="34" charset="0"/>
                <a:cs typeface="Arial" pitchFamily="34" charset="0"/>
              </a:rPr>
              <a:t> نارضایتی</a:t>
            </a:r>
            <a:endParaRPr lang="en-US" sz="4800" b="1" u="none" dirty="0">
              <a:solidFill>
                <a:srgbClr val="FF0000"/>
              </a:solidFill>
              <a:latin typeface="Arial" pitchFamily="34" charset="0"/>
              <a:cs typeface="Arial" pitchFamily="34" charset="0"/>
            </a:endParaRPr>
          </a:p>
        </p:txBody>
      </p:sp>
      <p:graphicFrame>
        <p:nvGraphicFramePr>
          <p:cNvPr id="9218" name="Object 13"/>
          <p:cNvGraphicFramePr>
            <a:graphicFrameLocks noChangeAspect="1"/>
          </p:cNvGraphicFramePr>
          <p:nvPr/>
        </p:nvGraphicFramePr>
        <p:xfrm>
          <a:off x="0" y="6019800"/>
          <a:ext cx="838200" cy="838200"/>
        </p:xfrm>
        <a:graphic>
          <a:graphicData uri="http://schemas.openxmlformats.org/presentationml/2006/ole">
            <mc:AlternateContent xmlns:mc="http://schemas.openxmlformats.org/markup-compatibility/2006">
              <mc:Choice xmlns:v="urn:schemas-microsoft-com:vml" Requires="v">
                <p:oleObj spid="_x0000_s1029" name="Clip" r:id="rId4" imgW="1638360" imgH="3468960" progId="">
                  <p:embed/>
                </p:oleObj>
              </mc:Choice>
              <mc:Fallback>
                <p:oleObj name="Clip" r:id="rId4" imgW="1638360" imgH="3468960" progId="">
                  <p:embed/>
                  <p:pic>
                    <p:nvPicPr>
                      <p:cNvPr id="0"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6019800"/>
                        <a:ext cx="8382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8" name="Text Box 14"/>
          <p:cNvSpPr txBox="1">
            <a:spLocks noChangeArrowheads="1"/>
          </p:cNvSpPr>
          <p:nvPr/>
        </p:nvSpPr>
        <p:spPr bwMode="auto">
          <a:xfrm>
            <a:off x="152400" y="6248400"/>
            <a:ext cx="914400" cy="276999"/>
          </a:xfrm>
          <a:prstGeom prst="rect">
            <a:avLst/>
          </a:prstGeom>
          <a:noFill/>
          <a:ln w="9525">
            <a:noFill/>
            <a:miter lim="800000"/>
            <a:headEnd/>
            <a:tailEnd/>
          </a:ln>
        </p:spPr>
        <p:txBody>
          <a:bodyPr wrap="square">
            <a:spAutoFit/>
          </a:bodyPr>
          <a:lstStyle/>
          <a:p>
            <a:pPr algn="l" rtl="0">
              <a:spcBef>
                <a:spcPct val="50000"/>
              </a:spcBef>
            </a:pPr>
            <a:r>
              <a:rPr lang="en-US" sz="1200" b="1" u="none" dirty="0">
                <a:solidFill>
                  <a:schemeClr val="bg1"/>
                </a:solidFill>
                <a:latin typeface="Arial" pitchFamily="34" charset="0"/>
                <a:cs typeface="Arial" pitchFamily="34" charset="0"/>
              </a:rPr>
              <a:t>ROOSTA</a:t>
            </a:r>
          </a:p>
        </p:txBody>
      </p:sp>
      <p:sp>
        <p:nvSpPr>
          <p:cNvPr id="13" name="Slide Number Placeholder 12"/>
          <p:cNvSpPr>
            <a:spLocks noGrp="1"/>
          </p:cNvSpPr>
          <p:nvPr>
            <p:ph type="sldNum" sz="quarter" idx="12"/>
          </p:nvPr>
        </p:nvSpPr>
        <p:spPr/>
        <p:txBody>
          <a:bodyPr/>
          <a:lstStyle/>
          <a:p>
            <a:fld id="{4F364893-6CFB-4424-AA37-7297A21751AC}" type="slidenum">
              <a:rPr lang="en-US" smtClean="0">
                <a:latin typeface="Arial" pitchFamily="34" charset="0"/>
                <a:cs typeface="Arial" pitchFamily="34" charset="0"/>
              </a:rPr>
              <a:pPr/>
              <a:t>9</a:t>
            </a:fld>
            <a:endParaRPr lang="en-US">
              <a:latin typeface="Arial" pitchFamily="34" charset="0"/>
              <a:cs typeface="Arial" pitchFamily="34" charset="0"/>
            </a:endParaRPr>
          </a:p>
        </p:txBody>
      </p:sp>
      <p:cxnSp>
        <p:nvCxnSpPr>
          <p:cNvPr id="15" name="Straight Connector 14"/>
          <p:cNvCxnSpPr>
            <a:stCxn id="16387" idx="3"/>
          </p:cNvCxnSpPr>
          <p:nvPr/>
        </p:nvCxnSpPr>
        <p:spPr>
          <a:xfrm rot="5400000">
            <a:off x="5806592" y="2323932"/>
            <a:ext cx="251477" cy="282259"/>
          </a:xfrm>
          <a:prstGeom prst="line">
            <a:avLst/>
          </a:prstGeom>
          <a:ln cmpd="sng">
            <a:solidFill>
              <a:schemeClr val="bg1"/>
            </a:solidFill>
            <a:headEnd type="stealth"/>
            <a:tailEnd type="triangle"/>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16389" idx="7"/>
          </p:cNvCxnSpPr>
          <p:nvPr/>
        </p:nvCxnSpPr>
        <p:spPr>
          <a:xfrm rot="5400000" flipH="1" flipV="1">
            <a:off x="3156576" y="4101791"/>
            <a:ext cx="259415" cy="285434"/>
          </a:xfrm>
          <a:prstGeom prst="line">
            <a:avLst/>
          </a:prstGeom>
          <a:ln>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6390" idx="5"/>
          </p:cNvCxnSpPr>
          <p:nvPr/>
        </p:nvCxnSpPr>
        <p:spPr>
          <a:xfrm rot="16200000" flipH="1">
            <a:off x="5735470" y="4211469"/>
            <a:ext cx="211789" cy="356871"/>
          </a:xfrm>
          <a:prstGeom prst="line">
            <a:avLst/>
          </a:prstGeom>
          <a:ln>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6386" idx="5"/>
          </p:cNvCxnSpPr>
          <p:nvPr/>
        </p:nvCxnSpPr>
        <p:spPr>
          <a:xfrm rot="16200000" flipH="1">
            <a:off x="3234364" y="2319963"/>
            <a:ext cx="251477" cy="290196"/>
          </a:xfrm>
          <a:prstGeom prst="line">
            <a:avLst/>
          </a:prstGeom>
          <a:ln>
            <a:solidFill>
              <a:schemeClr val="bg1"/>
            </a:solidFill>
            <a:headEnd type="triangle"/>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390"/>
                                        </p:tgtEl>
                                        <p:attrNameLst>
                                          <p:attrName>style.visibility</p:attrName>
                                        </p:attrNameLst>
                                      </p:cBhvr>
                                      <p:to>
                                        <p:strVal val="visible"/>
                                      </p:to>
                                    </p:set>
                                    <p:animEffect transition="in" filter="fade">
                                      <p:cBhvr>
                                        <p:cTn id="7" dur="2000"/>
                                        <p:tgtEl>
                                          <p:spTgt spid="1639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2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387"/>
                                        </p:tgtEl>
                                        <p:attrNameLst>
                                          <p:attrName>style.visibility</p:attrName>
                                        </p:attrNameLst>
                                      </p:cBhvr>
                                      <p:to>
                                        <p:strVal val="visible"/>
                                      </p:to>
                                    </p:set>
                                    <p:animEffect transition="in" filter="fade">
                                      <p:cBhvr>
                                        <p:cTn id="17" dur="2000"/>
                                        <p:tgtEl>
                                          <p:spTgt spid="1638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20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388"/>
                                        </p:tgtEl>
                                        <p:attrNameLst>
                                          <p:attrName>style.visibility</p:attrName>
                                        </p:attrNameLst>
                                      </p:cBhvr>
                                      <p:to>
                                        <p:strVal val="visible"/>
                                      </p:to>
                                    </p:set>
                                    <p:animEffect transition="in" filter="fade">
                                      <p:cBhvr>
                                        <p:cTn id="27" dur="2000"/>
                                        <p:tgtEl>
                                          <p:spTgt spid="1638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20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389"/>
                                        </p:tgtEl>
                                        <p:attrNameLst>
                                          <p:attrName>style.visibility</p:attrName>
                                        </p:attrNameLst>
                                      </p:cBhvr>
                                      <p:to>
                                        <p:strVal val="visible"/>
                                      </p:to>
                                    </p:set>
                                    <p:animEffect transition="in" filter="fade">
                                      <p:cBhvr>
                                        <p:cTn id="37" dur="2000"/>
                                        <p:tgtEl>
                                          <p:spTgt spid="1638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fade">
                                      <p:cBhvr>
                                        <p:cTn id="42" dur="20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6386"/>
                                        </p:tgtEl>
                                        <p:attrNameLst>
                                          <p:attrName>style.visibility</p:attrName>
                                        </p:attrNameLst>
                                      </p:cBhvr>
                                      <p:to>
                                        <p:strVal val="visible"/>
                                      </p:to>
                                    </p:set>
                                    <p:animEffect transition="in" filter="fade">
                                      <p:cBhvr>
                                        <p:cTn id="47" dur="20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nimBg="1"/>
      <p:bldP spid="16387" grpId="0" animBg="1"/>
      <p:bldP spid="16388" grpId="0" animBg="1"/>
      <p:bldP spid="16389" grpId="0" animBg="1"/>
      <p:bldP spid="1639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704</TotalTime>
  <Words>1329</Words>
  <Application>Microsoft Office PowerPoint</Application>
  <PresentationFormat>On-screen Show (4:3)</PresentationFormat>
  <Paragraphs>291</Paragraphs>
  <Slides>37</Slides>
  <Notes>3</Notes>
  <HiddenSlides>1</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6" baseType="lpstr">
      <vt:lpstr>Arial</vt:lpstr>
      <vt:lpstr>B Nazanin</vt:lpstr>
      <vt:lpstr>B Yagut</vt:lpstr>
      <vt:lpstr>Calibri</vt:lpstr>
      <vt:lpstr>Tahoma</vt:lpstr>
      <vt:lpstr>Times New Roman</vt:lpstr>
      <vt:lpstr>Wingdings</vt:lpstr>
      <vt:lpstr>Office Theme</vt:lpstr>
      <vt:lpstr>Clip</vt:lpstr>
      <vt:lpstr>مدیریت مشتریان ناراضی</vt:lpstr>
      <vt:lpstr>PowerPoint Presentation</vt:lpstr>
      <vt:lpstr>PowerPoint Presentation</vt:lpstr>
      <vt:lpstr>پدیده کوه یخ ونارضایتی</vt:lpstr>
      <vt:lpstr>آثارنارضایتی(شاکی وساکت):</vt:lpstr>
      <vt:lpstr>PowerPoint Presentation</vt:lpstr>
      <vt:lpstr>PowerPoint Presentation</vt:lpstr>
      <vt:lpstr>الزامات برخورد مناسب با نارضایتی وناراضی ها (8As)</vt:lpstr>
      <vt:lpstr>PowerPoint Presentation</vt:lpstr>
      <vt:lpstr>واکنش ناراضیان</vt:lpstr>
      <vt:lpstr>مدیریت رسیدگی به شکایت برای افزایش وفاداری</vt:lpstr>
      <vt:lpstr> مراحل رسیدگی به شکایات   </vt:lpstr>
      <vt:lpstr>پیش نیازهای مدیریت شکایات</vt:lpstr>
      <vt:lpstr>عوامل موثر درنارضایتی مشتری</vt:lpstr>
      <vt:lpstr>عوامل گوناگون مدیریت شکایت:</vt:lpstr>
      <vt:lpstr>PowerPoint Presentation</vt:lpstr>
      <vt:lpstr>PowerPoint Presentation</vt:lpstr>
      <vt:lpstr>PowerPoint Presentation</vt:lpstr>
      <vt:lpstr>PowerPoint Presentation</vt:lpstr>
      <vt:lpstr>PowerPoint Presentation</vt:lpstr>
      <vt:lpstr>PowerPoint Presentation</vt:lpstr>
      <vt:lpstr>مهمترین عوامل نارضایتی مشتریان ،بویژه مشتریان ناراضی خاموش:</vt:lpstr>
      <vt:lpstr>PowerPoint Presentation</vt:lpstr>
      <vt:lpstr>گامهای مدیریت مراقبت مشتریان ناراضی خاموش: ICARE</vt:lpstr>
      <vt:lpstr>PowerPoint Presentation</vt:lpstr>
      <vt:lpstr>PowerPoint Presentation</vt:lpstr>
      <vt:lpstr>PowerPoint Presentation</vt:lpstr>
      <vt:lpstr>PowerPoint Presentation</vt:lpstr>
      <vt:lpstr>PowerPoint Presentation</vt:lpstr>
      <vt:lpstr>چگونه مشتریان خاموش، شاکی خواهند شد؟</vt:lpstr>
      <vt:lpstr>ده فرمان مدیریت سکوت مشتری:</vt:lpstr>
      <vt:lpstr>PowerPoint Presentation</vt:lpstr>
      <vt:lpstr>PowerPoint Presentation</vt:lpstr>
      <vt:lpstr>PowerPoint Presentation</vt:lpstr>
      <vt:lpstr>PowerPoint Presentation</vt:lpstr>
      <vt:lpstr>PowerPoint Presentation</vt:lpstr>
      <vt:lpstr>دردرا باید گفت حرف را باید زد  رودباید شدو رفت دشت باید شد و خواند کوه باید شد و ماند     با سپاس     احمد روستا</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Abbasi</dc:creator>
  <cp:lastModifiedBy>Olive</cp:lastModifiedBy>
  <cp:revision>187</cp:revision>
  <cp:lastPrinted>2017-01-11T20:48:46Z</cp:lastPrinted>
  <dcterms:created xsi:type="dcterms:W3CDTF">2009-01-25T10:20:10Z</dcterms:created>
  <dcterms:modified xsi:type="dcterms:W3CDTF">2017-01-11T20:49:20Z</dcterms:modified>
</cp:coreProperties>
</file>